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25C87-BF66-40A4-ADCA-2E212686243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6821-5C56-466B-A98B-451DD0CD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 = forest area in country </a:t>
            </a:r>
            <a:r>
              <a:rPr lang="en-US" dirty="0" err="1" smtClean="0"/>
              <a:t>i</a:t>
            </a:r>
            <a:r>
              <a:rPr lang="en-US" dirty="0" smtClean="0"/>
              <a:t> in year t.  RPD = rural</a:t>
            </a:r>
            <a:r>
              <a:rPr lang="en-US" baseline="0" dirty="0" smtClean="0"/>
              <a:t> population density.  Delta Pop = percentage change in population. TP = timber price.  Delta PCGDP = percentage change in per capita GDP.  Note the diminishing marginal effect of PCGDP: logging and </a:t>
            </a:r>
            <a:r>
              <a:rPr lang="en-US" baseline="0" dirty="0" err="1" smtClean="0"/>
              <a:t>fuelwood</a:t>
            </a:r>
            <a:r>
              <a:rPr lang="en-US" baseline="0" dirty="0" smtClean="0"/>
              <a:t> uses o </a:t>
            </a:r>
            <a:r>
              <a:rPr lang="en-US" baseline="0" dirty="0" err="1" smtClean="0"/>
              <a:t>fforest</a:t>
            </a:r>
            <a:r>
              <a:rPr lang="en-US" baseline="0" dirty="0" smtClean="0"/>
              <a:t> likely to first increase with income and then decline, causing an inverted U-shape.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6821-5C56-466B-A98B-451DD0CD285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6821-5C56-466B-A98B-451DD0CD285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3566E0C-6B97-4F78-AD5C-1899B179D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1ECAFD2-6BF3-4FB8-85EF-5EFE06055FA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Interaction of Population Growth and Environmental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Maureen Cropper and Charles Griffiths</a:t>
            </a:r>
          </a:p>
          <a:p>
            <a:r>
              <a:rPr lang="en-US" sz="1800" dirty="0" smtClean="0"/>
              <a:t>Presentation by Hoyu Chong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Natural resources impose a limit to economic growth.  Population pressures reducing MPL as natural resources are exploited more intensely.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Result: low levels of income and environmental quality</a:t>
            </a:r>
          </a:p>
          <a:p>
            <a:r>
              <a:rPr lang="en-US" dirty="0" smtClean="0">
                <a:sym typeface="Wingdings" pitchFamily="2" charset="2"/>
              </a:rPr>
              <a:t>Importance of environmental quality (measured by stocks of forests or by the absence of air/water pollution).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Environment is seen not as a factor that limits productivity but as a god whose quality is degraded by a growing population.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E.g. Population pressures cited as a cause of deforestation.  Population growth leads to converting forests into arable lands or other uses.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Economic Growth and Modern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economic growth and modern technology alleviate the problem of environmental degradation?</a:t>
            </a:r>
          </a:p>
          <a:p>
            <a:pPr lvl="1"/>
            <a:r>
              <a:rPr lang="en-US" dirty="0" smtClean="0"/>
              <a:t>Countries with higher income witch to energy sources other than firewood and will use modern agricultural techniques that reduce the demand for agricultural land.</a:t>
            </a:r>
          </a:p>
          <a:p>
            <a:pPr lvl="1"/>
            <a:r>
              <a:rPr lang="en-US" dirty="0" smtClean="0"/>
              <a:t>As for pollution, sanitation and waste water treatment will improve and pollution will be less of a problem at any level of population density.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Kuznets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quality worsen up until approx $5,000 of per capita income and improving thereafter (Summers and </a:t>
            </a:r>
            <a:r>
              <a:rPr lang="en-US" dirty="0" err="1" smtClean="0"/>
              <a:t>Heston</a:t>
            </a:r>
            <a:r>
              <a:rPr lang="en-US" dirty="0" smtClean="0"/>
              <a:t>, 1991).</a:t>
            </a:r>
          </a:p>
          <a:p>
            <a:r>
              <a:rPr lang="en-US" dirty="0" smtClean="0"/>
              <a:t>Rural population density and the rate of population growth shift the Kuznets curve for deforestation since these variables capture the effects of population pressures.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24000"/>
            <a:ext cx="590644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Deforestation Data: Food and Agriculture Organization’s Production Yearbook (1993) on non-OECD countries in Africa, Asia, and Central and South America.</a:t>
            </a:r>
          </a:p>
          <a:p>
            <a:pPr lvl="1"/>
            <a:r>
              <a:rPr lang="en-US" dirty="0" smtClean="0"/>
              <a:t>The parameters of the equation may vary across continents because the nature of forests varies significantly from one continent to another.</a:t>
            </a:r>
          </a:p>
          <a:p>
            <a:r>
              <a:rPr lang="en-US" dirty="0" smtClean="0"/>
              <a:t>Population and PCGDP data: Summers and </a:t>
            </a:r>
            <a:r>
              <a:rPr lang="en-US" dirty="0" err="1" smtClean="0"/>
              <a:t>Heston</a:t>
            </a:r>
            <a:r>
              <a:rPr lang="en-US" dirty="0" smtClean="0"/>
              <a:t> (1991).</a:t>
            </a:r>
          </a:p>
          <a:p>
            <a:pPr lvl="1"/>
            <a:r>
              <a:rPr lang="en-US" dirty="0" smtClean="0"/>
              <a:t>Data limited to only 64 countries and some years are missing for some countries (unbalanced panel data).</a:t>
            </a:r>
          </a:p>
          <a:p>
            <a:r>
              <a:rPr lang="en-US" dirty="0" smtClean="0"/>
              <a:t>Data on price of tropical logs: FAO (1981, 1990)</a:t>
            </a:r>
          </a:p>
          <a:p>
            <a:pPr lvl="1"/>
            <a:r>
              <a:rPr lang="en-US" dirty="0" smtClean="0"/>
              <a:t>Adjusted by the average mid-year market exchange rate for each country.</a:t>
            </a:r>
          </a:p>
          <a:p>
            <a:pPr lvl="1"/>
            <a:r>
              <a:rPr lang="en-US" dirty="0" smtClean="0"/>
              <a:t>Ignores possible estimation bias caused by (hyper)inflation?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Fixed-Effects Model of Tropical Deforestation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447799"/>
            <a:ext cx="5105400" cy="526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Only results for Africa and Latin America</a:t>
            </a:r>
            <a:r>
              <a:rPr lang="en-US" baseline="0" dirty="0" smtClean="0"/>
              <a:t> are statistically significant at conventional levels.</a:t>
            </a:r>
          </a:p>
          <a:p>
            <a:pPr lvl="1">
              <a:buFontTx/>
              <a:buChar char="-"/>
            </a:pPr>
            <a:r>
              <a:rPr lang="en-US" dirty="0" smtClean="0"/>
              <a:t>Splitting Asia into East Asia and South Asia does not improve the result.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A</a:t>
            </a:r>
            <a:r>
              <a:rPr lang="en-US" dirty="0" smtClean="0"/>
              <a:t> possible explanation is that although natural forest area in Asia decreased, however, a smaller hectares were planted, implying that the decrease in forest would actually be smaller (3.9 million hectares deforested – 2.1 million hectares planted = net decrease of 1.8 million hectares).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A hump-shaped relationship exists b/w per capita income and deforestation, and</a:t>
            </a:r>
          </a:p>
          <a:p>
            <a:pPr>
              <a:buFontTx/>
              <a:buChar char="-"/>
            </a:pPr>
            <a:r>
              <a:rPr lang="en-US" baseline="0" dirty="0" smtClean="0"/>
              <a:t> For Africa, rural population density shifts this relationship upward</a:t>
            </a:r>
          </a:p>
          <a:p>
            <a:pPr>
              <a:buFontTx/>
              <a:buChar char="-"/>
            </a:pPr>
            <a:r>
              <a:rPr lang="en-US" dirty="0" smtClean="0"/>
              <a:t>Price of tropical logs statistically significant only in Latin America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Increase in the rate of deforestation levels off as income increases</a:t>
            </a:r>
          </a:p>
          <a:p>
            <a:pPr>
              <a:buFontTx/>
              <a:buChar char="-"/>
            </a:pPr>
            <a:r>
              <a:rPr lang="en-US" dirty="0" smtClean="0"/>
              <a:t>Increase in the price of tropical logs is likely to increase both destruction of natural forests and growth of plantations.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Income growth does not solve environmental problems.</a:t>
            </a:r>
          </a:p>
          <a:p>
            <a:r>
              <a:rPr lang="en-US" dirty="0" smtClean="0"/>
              <a:t>In Africa, rural population density shifts the relationship between income and deforestation upward (higher density = higher deforestation rate)</a:t>
            </a:r>
          </a:p>
          <a:p>
            <a:r>
              <a:rPr lang="en-US" dirty="0" smtClean="0"/>
              <a:t>Large implied trade-off between per capita income and rural population density</a:t>
            </a:r>
          </a:p>
          <a:p>
            <a:r>
              <a:rPr lang="en-US" dirty="0" smtClean="0"/>
              <a:t>Cannot conclude that reducing the rate of population growth is the best method of reducing the rate of deforestation as market failure may be the actual root cause.</a:t>
            </a:r>
          </a:p>
          <a:p>
            <a:pPr lvl="1"/>
            <a:r>
              <a:rPr lang="en-US" dirty="0" smtClean="0"/>
              <a:t>Due to poorly defined or enforced property rights, the private cost of deforestation is virtually zero.</a:t>
            </a:r>
          </a:p>
          <a:p>
            <a:pPr lvl="1"/>
            <a:r>
              <a:rPr lang="en-US" dirty="0" smtClean="0"/>
              <a:t>Also for the same reason, people have no incentive to make efficient land-use decisions.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178</TotalTime>
  <Words>675</Words>
  <Application>Microsoft Office PowerPoint</Application>
  <PresentationFormat>On-screen Show (4:3)</PresentationFormat>
  <Paragraphs>45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The Interaction of Population Growth and Environmental Quality</vt:lpstr>
      <vt:lpstr>Background</vt:lpstr>
      <vt:lpstr>Effects of Economic Growth and Modern Technology</vt:lpstr>
      <vt:lpstr>Environmental Kuznets Curve</vt:lpstr>
      <vt:lpstr>The Model</vt:lpstr>
      <vt:lpstr>Data</vt:lpstr>
      <vt:lpstr>Fixed-Effects Model of Tropical Deforestation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Interaction of Population Growth and Environmental Quality</dc:title>
  <dc:creator>charlin23456@yahoo.com</dc:creator>
  <cp:lastModifiedBy>Jeffrey Nugent</cp:lastModifiedBy>
  <cp:revision>27</cp:revision>
  <dcterms:created xsi:type="dcterms:W3CDTF">2015-04-27T20:19:56Z</dcterms:created>
  <dcterms:modified xsi:type="dcterms:W3CDTF">2015-04-28T01:11:09Z</dcterms:modified>
</cp:coreProperties>
</file>