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72" r:id="rId9"/>
    <p:sldId id="264" r:id="rId10"/>
    <p:sldId id="265" r:id="rId11"/>
    <p:sldId id="273" r:id="rId12"/>
    <p:sldId id="266" r:id="rId13"/>
    <p:sldId id="267" r:id="rId14"/>
    <p:sldId id="274" r:id="rId15"/>
    <p:sldId id="268" r:id="rId16"/>
    <p:sldId id="269" r:id="rId17"/>
    <p:sldId id="271" r:id="rId18"/>
    <p:sldId id="275" r:id="rId19"/>
    <p:sldId id="270"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96"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21016-F200-4059-9ADD-408A072AB5D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154551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1016-F200-4059-9ADD-408A072AB5D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338736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1016-F200-4059-9ADD-408A072AB5D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390652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1016-F200-4059-9ADD-408A072AB5D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15632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21016-F200-4059-9ADD-408A072AB5D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276714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21016-F200-4059-9ADD-408A072AB5DF}"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134766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21016-F200-4059-9ADD-408A072AB5DF}"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364376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21016-F200-4059-9ADD-408A072AB5DF}"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314666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21016-F200-4059-9ADD-408A072AB5DF}"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107323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21016-F200-4059-9ADD-408A072AB5DF}"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139857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21016-F200-4059-9ADD-408A072AB5DF}"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C731A-CEA0-40F2-9FB7-318F684CC550}" type="slidenum">
              <a:rPr lang="en-US" smtClean="0"/>
              <a:t>‹#›</a:t>
            </a:fld>
            <a:endParaRPr lang="en-US"/>
          </a:p>
        </p:txBody>
      </p:sp>
    </p:spTree>
    <p:extLst>
      <p:ext uri="{BB962C8B-B14F-4D97-AF65-F5344CB8AC3E}">
        <p14:creationId xmlns:p14="http://schemas.microsoft.com/office/powerpoint/2010/main" val="272578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21016-F200-4059-9ADD-408A072AB5DF}" type="datetimeFigureOut">
              <a:rPr lang="en-US" smtClean="0"/>
              <a:t>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C731A-CEA0-40F2-9FB7-318F684CC550}" type="slidenum">
              <a:rPr lang="en-US" smtClean="0"/>
              <a:t>‹#›</a:t>
            </a:fld>
            <a:endParaRPr lang="en-US"/>
          </a:p>
        </p:txBody>
      </p:sp>
    </p:spTree>
    <p:extLst>
      <p:ext uri="{BB962C8B-B14F-4D97-AF65-F5344CB8AC3E}">
        <p14:creationId xmlns:p14="http://schemas.microsoft.com/office/powerpoint/2010/main" val="65375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0425"/>
            <a:ext cx="8763000" cy="1470025"/>
          </a:xfrm>
        </p:spPr>
        <p:txBody>
          <a:bodyPr>
            <a:normAutofit fontScale="90000"/>
          </a:bodyPr>
          <a:lstStyle/>
          <a:p>
            <a:r>
              <a:rPr lang="en-US" dirty="0" smtClean="0"/>
              <a:t>Railroads and the Raj: Estimating the Impact of Transportation Infrastructure</a:t>
            </a:r>
            <a:endParaRPr lang="en-US" dirty="0"/>
          </a:p>
        </p:txBody>
      </p:sp>
      <p:sp>
        <p:nvSpPr>
          <p:cNvPr id="3" name="Subtitle 2"/>
          <p:cNvSpPr>
            <a:spLocks noGrp="1"/>
          </p:cNvSpPr>
          <p:nvPr>
            <p:ph type="subTitle" idx="1"/>
          </p:nvPr>
        </p:nvSpPr>
        <p:spPr/>
        <p:txBody>
          <a:bodyPr/>
          <a:lstStyle/>
          <a:p>
            <a:r>
              <a:rPr lang="en-US" dirty="0" smtClean="0"/>
              <a:t>Dave Donaldson, AER forthcoming</a:t>
            </a:r>
            <a:endParaRPr lang="en-US" dirty="0"/>
          </a:p>
        </p:txBody>
      </p:sp>
    </p:spTree>
    <p:extLst>
      <p:ext uri="{BB962C8B-B14F-4D97-AF65-F5344CB8AC3E}">
        <p14:creationId xmlns:p14="http://schemas.microsoft.com/office/powerpoint/2010/main" val="150382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09" y="-457200"/>
            <a:ext cx="10058400" cy="851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73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from Table 4</a:t>
            </a:r>
            <a:endParaRPr lang="en-US" dirty="0"/>
          </a:p>
        </p:txBody>
      </p:sp>
      <p:sp>
        <p:nvSpPr>
          <p:cNvPr id="3" name="Content Placeholder 2"/>
          <p:cNvSpPr>
            <a:spLocks noGrp="1"/>
          </p:cNvSpPr>
          <p:nvPr>
            <p:ph idx="1"/>
          </p:nvPr>
        </p:nvSpPr>
        <p:spPr/>
        <p:txBody>
          <a:bodyPr>
            <a:normAutofit lnSpcReduction="10000"/>
          </a:bodyPr>
          <a:lstStyle/>
          <a:p>
            <a:r>
              <a:rPr lang="en-US" dirty="0" smtClean="0"/>
              <a:t>See how rainfall in the district lowers price but if that district is served by railroad, the positive impact of this exactly counterbalances the negative effect of district rainfall on price. </a:t>
            </a:r>
          </a:p>
          <a:p>
            <a:pPr marL="0" indent="0">
              <a:buNone/>
            </a:pPr>
            <a:r>
              <a:rPr lang="en-US" dirty="0" smtClean="0"/>
              <a:t>TABLE 5</a:t>
            </a:r>
          </a:p>
          <a:p>
            <a:r>
              <a:rPr lang="en-US" dirty="0" smtClean="0"/>
              <a:t>Shows that real aggregate agricultural income is significantly raised by rr in district, slightly negatively affected by rr in neighboring district</a:t>
            </a:r>
            <a:endParaRPr lang="en-US" dirty="0"/>
          </a:p>
        </p:txBody>
      </p:sp>
    </p:spTree>
    <p:extLst>
      <p:ext uri="{BB962C8B-B14F-4D97-AF65-F5344CB8AC3E}">
        <p14:creationId xmlns:p14="http://schemas.microsoft.com/office/powerpoint/2010/main" val="33735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12216477" cy="1267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764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
            <a:ext cx="11506200" cy="646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1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6</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smtClean="0"/>
              <a:t>The different specifications represent placebo teststo see whether the estmates in the top row of the rr on real agricultural income per acre would have been affected by other non built but sometimes planned and studies rr segments. The outcomes were therefore unlikely to be affected by purposive developmental effects (endogeneity)</a:t>
            </a:r>
          </a:p>
          <a:p>
            <a:r>
              <a:rPr lang="en-US" dirty="0"/>
              <a:t> </a:t>
            </a:r>
            <a:r>
              <a:rPr lang="en-US" b="1" dirty="0" smtClean="0"/>
              <a:t>Table 7 </a:t>
            </a:r>
            <a:r>
              <a:rPr lang="en-US" dirty="0" smtClean="0"/>
              <a:t>uses a two stage approach, first likelihood of rr and then real agricultural income per acre, seeking to see whether motivation forbuilding rr might be mixed up and whether a major drought of 1876-8 might have long lasting effects  (with ten year lags). IV estimate effect very similar to the OLS estimates. Both rr and rainfall have positive effects on reala agric. Income </a:t>
            </a:r>
            <a:endParaRPr lang="en-US" dirty="0"/>
          </a:p>
        </p:txBody>
      </p:sp>
    </p:spTree>
    <p:extLst>
      <p:ext uri="{BB962C8B-B14F-4D97-AF65-F5344CB8AC3E}">
        <p14:creationId xmlns:p14="http://schemas.microsoft.com/office/powerpoint/2010/main" val="129743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9982199" cy="6430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618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79" y="-304800"/>
            <a:ext cx="9610725" cy="688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3495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12367827" cy="10143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98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8,9</a:t>
            </a:r>
            <a:endParaRPr lang="en-US" dirty="0"/>
          </a:p>
        </p:txBody>
      </p:sp>
      <p:sp>
        <p:nvSpPr>
          <p:cNvPr id="3" name="Content Placeholder 2"/>
          <p:cNvSpPr>
            <a:spLocks noGrp="1"/>
          </p:cNvSpPr>
          <p:nvPr>
            <p:ph idx="1"/>
          </p:nvPr>
        </p:nvSpPr>
        <p:spPr/>
        <p:txBody>
          <a:bodyPr>
            <a:normAutofit fontScale="92500"/>
          </a:bodyPr>
          <a:lstStyle/>
          <a:p>
            <a:r>
              <a:rPr lang="en-US" dirty="0" smtClean="0"/>
              <a:t>Table 8 is like earlier ones in showing that different reasons or special aspects of rr, such as military, have little effects, all have similar effects. Effects of “productive” ones do have slight larger effects than those built for protective reasons </a:t>
            </a:r>
          </a:p>
          <a:p>
            <a:r>
              <a:rPr lang="en-US" dirty="0" smtClean="0"/>
              <a:t>Table 9 shows that both rainfall and rairod in district have significant positive effects on real income, but these are to some extent substitutes</a:t>
            </a:r>
            <a:endParaRPr lang="en-US" dirty="0"/>
          </a:p>
        </p:txBody>
      </p:sp>
    </p:spTree>
    <p:extLst>
      <p:ext uri="{BB962C8B-B14F-4D97-AF65-F5344CB8AC3E}">
        <p14:creationId xmlns:p14="http://schemas.microsoft.com/office/powerpoint/2010/main" val="379825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02816"/>
            <a:ext cx="11353800" cy="741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55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Aims to Estimate the effects of reductions in transport costs </a:t>
            </a:r>
            <a:endParaRPr lang="en-US" dirty="0"/>
          </a:p>
        </p:txBody>
      </p:sp>
      <p:sp>
        <p:nvSpPr>
          <p:cNvPr id="3" name="Content Placeholder 2"/>
          <p:cNvSpPr>
            <a:spLocks noGrp="1"/>
          </p:cNvSpPr>
          <p:nvPr>
            <p:ph idx="1"/>
          </p:nvPr>
        </p:nvSpPr>
        <p:spPr/>
        <p:txBody>
          <a:bodyPr/>
          <a:lstStyle/>
          <a:p>
            <a:r>
              <a:rPr lang="en-US" dirty="0" smtClean="0"/>
              <a:t>Example of the railroads built in colonial India 1853-1930where transportation previously had been by bullocks </a:t>
            </a:r>
          </a:p>
        </p:txBody>
      </p:sp>
    </p:spTree>
    <p:extLst>
      <p:ext uri="{BB962C8B-B14F-4D97-AF65-F5344CB8AC3E}">
        <p14:creationId xmlns:p14="http://schemas.microsoft.com/office/powerpoint/2010/main" val="3234060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10</a:t>
            </a:r>
            <a:endParaRPr lang="en-US" dirty="0"/>
          </a:p>
        </p:txBody>
      </p:sp>
      <p:sp>
        <p:nvSpPr>
          <p:cNvPr id="3" name="Content Placeholder 2"/>
          <p:cNvSpPr>
            <a:spLocks noGrp="1"/>
          </p:cNvSpPr>
          <p:nvPr>
            <p:ph idx="1"/>
          </p:nvPr>
        </p:nvSpPr>
        <p:spPr/>
        <p:txBody>
          <a:bodyPr>
            <a:normAutofit lnSpcReduction="10000"/>
          </a:bodyPr>
          <a:lstStyle/>
          <a:p>
            <a:r>
              <a:rPr lang="en-US" dirty="0" smtClean="0"/>
              <a:t>Note that the effect of rainfall on real agricultural income per acre  is larger before railroad since the interaction term with rr is negative </a:t>
            </a:r>
          </a:p>
          <a:p>
            <a:r>
              <a:rPr lang="en-US" dirty="0" smtClean="0"/>
              <a:t>The results in column (2) show that when “openness is added, i.e., the percentage of output that is marketed locally , the positive effects of both rainfall and railroad are both lower. </a:t>
            </a:r>
            <a:endParaRPr lang="en-US" dirty="0"/>
          </a:p>
        </p:txBody>
      </p:sp>
    </p:spTree>
    <p:extLst>
      <p:ext uri="{BB962C8B-B14F-4D97-AF65-F5344CB8AC3E}">
        <p14:creationId xmlns:p14="http://schemas.microsoft.com/office/powerpoint/2010/main" val="176445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9610725" cy="1243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84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Findings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Detailed data on when each 20 km segment of the rr opened and prices, rainfall etc, agricultural production, prices for each of 17 crops, intraregional trade; also considers rivers, had not been much irrigation so raifall shocks were key and over 3600 rainfall stations</a:t>
            </a:r>
          </a:p>
          <a:p>
            <a:r>
              <a:rPr lang="en-US" dirty="0" smtClean="0"/>
              <a:t>Makes use of a general equilibrium model</a:t>
            </a:r>
          </a:p>
          <a:p>
            <a:pPr marL="457200" lvl="1" indent="0">
              <a:buNone/>
            </a:pPr>
            <a:r>
              <a:rPr lang="en-US" dirty="0" smtClean="0"/>
              <a:t>1. Making use of the differences in prices between origin and other dstricts</a:t>
            </a:r>
          </a:p>
          <a:p>
            <a:pPr marL="457200" lvl="1" indent="0">
              <a:buNone/>
            </a:pPr>
            <a:r>
              <a:rPr lang="en-US" dirty="0" smtClean="0"/>
              <a:t>2. Bilateral trade flows estimated with gravity model revealing impacts of transprot cost reductioons </a:t>
            </a:r>
          </a:p>
          <a:p>
            <a:pPr marL="457200" lvl="1" indent="0">
              <a:buNone/>
            </a:pPr>
            <a:r>
              <a:rPr lang="en-US" dirty="0" smtClean="0"/>
              <a:t>3. Showing rrs reduce the response of prices to local productivity shocks such as rainfall</a:t>
            </a:r>
          </a:p>
          <a:p>
            <a:pPr lvl="1"/>
            <a:endParaRPr lang="en-US" dirty="0"/>
          </a:p>
        </p:txBody>
      </p:sp>
    </p:spTree>
    <p:extLst>
      <p:ext uri="{BB962C8B-B14F-4D97-AF65-F5344CB8AC3E}">
        <p14:creationId xmlns:p14="http://schemas.microsoft.com/office/powerpoint/2010/main" val="109900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findings</a:t>
            </a:r>
            <a:endParaRPr lang="en-US" dirty="0"/>
          </a:p>
        </p:txBody>
      </p:sp>
      <p:sp>
        <p:nvSpPr>
          <p:cNvPr id="3" name="Content Placeholder 2"/>
          <p:cNvSpPr>
            <a:spLocks noGrp="1"/>
          </p:cNvSpPr>
          <p:nvPr>
            <p:ph idx="1"/>
          </p:nvPr>
        </p:nvSpPr>
        <p:spPr/>
        <p:txBody>
          <a:bodyPr>
            <a:normAutofit fontScale="92500"/>
          </a:bodyPr>
          <a:lstStyle/>
          <a:p>
            <a:r>
              <a:rPr lang="en-US" dirty="0" smtClean="0"/>
              <a:t>4. RRs. Increases real income levels of districts, once connected . Own rr. Increases real income by 18% , a neighbor’ access reduces yours by 4%</a:t>
            </a:r>
          </a:p>
          <a:p>
            <a:r>
              <a:rPr lang="en-US" dirty="0" smtClean="0"/>
              <a:t>5. RR decreases real income volatility. Incomes less vulnerable to local productivity shocks</a:t>
            </a:r>
          </a:p>
          <a:p>
            <a:r>
              <a:rPr lang="en-US" dirty="0" smtClean="0"/>
              <a:t>6. Decreased trade costs account for almost all of the rise in real income </a:t>
            </a:r>
          </a:p>
          <a:p>
            <a:r>
              <a:rPr lang="en-US" dirty="0" smtClean="0"/>
              <a:t>Methods: deal with non-random treatment, capture general equilibrium effects</a:t>
            </a:r>
            <a:endParaRPr lang="en-US" dirty="0"/>
          </a:p>
        </p:txBody>
      </p:sp>
    </p:spTree>
    <p:extLst>
      <p:ext uri="{BB962C8B-B14F-4D97-AF65-F5344CB8AC3E}">
        <p14:creationId xmlns:p14="http://schemas.microsoft.com/office/powerpoint/2010/main" val="210729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11430000" cy="871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488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 y="-990600"/>
            <a:ext cx="10601325" cy="851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572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from Table 2 </a:t>
            </a:r>
            <a:endParaRPr lang="en-US" dirty="0"/>
          </a:p>
        </p:txBody>
      </p:sp>
      <p:sp>
        <p:nvSpPr>
          <p:cNvPr id="3" name="Content Placeholder 2"/>
          <p:cNvSpPr>
            <a:spLocks noGrp="1"/>
          </p:cNvSpPr>
          <p:nvPr>
            <p:ph idx="1"/>
          </p:nvPr>
        </p:nvSpPr>
        <p:spPr/>
        <p:txBody>
          <a:bodyPr/>
          <a:lstStyle/>
          <a:p>
            <a:r>
              <a:rPr lang="en-US" dirty="0" smtClean="0"/>
              <a:t>That the costs of salt is much higher when transported by road or even river compared to via railroad, even after controlling for salt type etc.  </a:t>
            </a:r>
          </a:p>
          <a:p>
            <a:r>
              <a:rPr lang="en-US" dirty="0"/>
              <a:t> </a:t>
            </a:r>
            <a:r>
              <a:rPr lang="en-US" dirty="0" smtClean="0"/>
              <a:t>  Then in Table 3 note how distance reduces trade flows (exports ) but that the percentage of origin and destination districts served by rrs. Raises this </a:t>
            </a:r>
            <a:endParaRPr lang="en-US" dirty="0"/>
          </a:p>
        </p:txBody>
      </p:sp>
    </p:spTree>
    <p:extLst>
      <p:ext uri="{BB962C8B-B14F-4D97-AF65-F5344CB8AC3E}">
        <p14:creationId xmlns:p14="http://schemas.microsoft.com/office/powerpoint/2010/main" val="5739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27103"/>
            <a:ext cx="12115800" cy="8718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62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610</Words>
  <Application>Microsoft Office PowerPoint</Application>
  <PresentationFormat>On-screen Show (4:3)</PresentationFormat>
  <Paragraphs>31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Railroads and the Raj: Estimating the Impact of Transportation Infrastructure</vt:lpstr>
      <vt:lpstr>Aims to Estimate the effects of reductions in transport costs </vt:lpstr>
      <vt:lpstr>PowerPoint Presentation</vt:lpstr>
      <vt:lpstr>Data and Findings</vt:lpstr>
      <vt:lpstr>More findings</vt:lpstr>
      <vt:lpstr>PowerPoint Presentation</vt:lpstr>
      <vt:lpstr>PowerPoint Presentation</vt:lpstr>
      <vt:lpstr>Note from Table 2 </vt:lpstr>
      <vt:lpstr>PowerPoint Presentation</vt:lpstr>
      <vt:lpstr>PowerPoint Presentation</vt:lpstr>
      <vt:lpstr>Notes from Table 4</vt:lpstr>
      <vt:lpstr>PowerPoint Presentation</vt:lpstr>
      <vt:lpstr>PowerPoint Presentation</vt:lpstr>
      <vt:lpstr>Table 6</vt:lpstr>
      <vt:lpstr>PowerPoint Presentation</vt:lpstr>
      <vt:lpstr>PowerPoint Presentation</vt:lpstr>
      <vt:lpstr>PowerPoint Presentation</vt:lpstr>
      <vt:lpstr>Tables 8,9</vt:lpstr>
      <vt:lpstr>PowerPoint Presentation</vt:lpstr>
      <vt:lpstr>Table 10</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Railroads and the Raj: Estimating the Impact of Transportation Infrastructure</dc:title>
  <dc:creator>Jeffrey Nugent</dc:creator>
  <cp:lastModifiedBy>Jeffrey Nugent</cp:lastModifiedBy>
  <cp:revision>19</cp:revision>
  <dcterms:created xsi:type="dcterms:W3CDTF">2016-01-23T18:33:31Z</dcterms:created>
  <dcterms:modified xsi:type="dcterms:W3CDTF">2016-01-27T05:11:28Z</dcterms:modified>
</cp:coreProperties>
</file>