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76" r:id="rId6"/>
    <p:sldId id="277" r:id="rId7"/>
    <p:sldId id="261" r:id="rId8"/>
    <p:sldId id="262" r:id="rId9"/>
    <p:sldId id="264" r:id="rId10"/>
    <p:sldId id="268" r:id="rId11"/>
    <p:sldId id="269" r:id="rId12"/>
    <p:sldId id="270" r:id="rId13"/>
    <p:sldId id="271" r:id="rId14"/>
    <p:sldId id="273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74723"/>
  </p:normalViewPr>
  <p:slideViewPr>
    <p:cSldViewPr snapToGrid="0" snapToObjects="1">
      <p:cViewPr>
        <p:scale>
          <a:sx n="76" d="100"/>
          <a:sy n="76" d="100"/>
        </p:scale>
        <p:origin x="-10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F9CD9-0365-A547-9397-482D863088B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C5AF-8373-954E-B7FF-58FE863C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BC5AF-8373-954E-B7FF-58FE863C1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“</a:t>
            </a:r>
            <a:r>
              <a:rPr lang="en-US" sz="4000" dirty="0"/>
              <a:t>Why do parents make their children work</a:t>
            </a:r>
            <a:r>
              <a:rPr lang="en-US" sz="4000" dirty="0" smtClean="0"/>
              <a:t>?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 </a:t>
            </a:r>
            <a:br>
              <a:rPr lang="zh-TW" altLang="en-US" sz="4000" dirty="0" smtClean="0"/>
            </a:br>
            <a:r>
              <a:rPr lang="en-US" altLang="zh-TW" sz="4000" dirty="0" smtClean="0"/>
              <a:t>by</a:t>
            </a:r>
            <a:r>
              <a:rPr lang="zh-TW" altLang="en-US" sz="4000" dirty="0" smtClean="0"/>
              <a:t> </a:t>
            </a:r>
            <a:r>
              <a:rPr lang="en-US" sz="4000" dirty="0" err="1"/>
              <a:t>Christelle</a:t>
            </a:r>
            <a:r>
              <a:rPr lang="en-US" sz="4000" dirty="0"/>
              <a:t> </a:t>
            </a:r>
            <a:r>
              <a:rPr lang="en-US" sz="4000" dirty="0" smtClean="0"/>
              <a:t>Dumas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Chien</a:t>
            </a:r>
            <a:r>
              <a:rPr lang="zh-TW" altLang="en-US" dirty="0" smtClean="0"/>
              <a:t> </a:t>
            </a:r>
            <a:r>
              <a:rPr lang="en-US" altLang="zh-TW" dirty="0" smtClean="0"/>
              <a:t>Yu</a:t>
            </a:r>
            <a:r>
              <a:rPr lang="zh-TW" altLang="en-US" dirty="0" smtClean="0"/>
              <a:t> </a:t>
            </a:r>
            <a:r>
              <a:rPr lang="en-US" altLang="zh-TW" dirty="0" smtClean="0"/>
              <a:t>(Sophia)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Theoretical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framework:</a:t>
            </a:r>
            <a:r>
              <a:rPr lang="zh-TW" altLang="en-US" dirty="0" smtClean="0"/>
              <a:t> </a:t>
            </a:r>
            <a:r>
              <a:rPr lang="en-US" altLang="zh-TW" dirty="0" smtClean="0"/>
              <a:t>rural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households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market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absence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market,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decisions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depend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side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vice-versa.</a:t>
            </a:r>
            <a:endParaRPr lang="zh-TW" altLang="en-US" sz="2400" dirty="0" smtClean="0"/>
          </a:p>
          <a:p>
            <a:pPr>
              <a:buFont typeface="Arial" charset="0"/>
              <a:buChar char="•"/>
            </a:pPr>
            <a:r>
              <a:rPr lang="en-US" altLang="zh-TW" sz="2400" dirty="0" smtClean="0"/>
              <a:t>Assumption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market.</a:t>
            </a:r>
            <a:endParaRPr lang="zh-TW" altLang="en-US" sz="2400" dirty="0" smtClean="0"/>
          </a:p>
          <a:p>
            <a:pPr>
              <a:buFont typeface="Arial" charset="0"/>
              <a:buChar char="•"/>
            </a:pPr>
            <a:r>
              <a:rPr lang="en-US" altLang="zh-TW" sz="2400" dirty="0" smtClean="0"/>
              <a:t>Assumption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Households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choose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quantity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quality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own.</a:t>
            </a:r>
            <a:endParaRPr lang="zh-TW" altLang="en-US" sz="2400" dirty="0" smtClean="0"/>
          </a:p>
          <a:p>
            <a:pPr>
              <a:buFont typeface="Arial" charset="0"/>
              <a:buChar char="•"/>
            </a:pPr>
            <a:r>
              <a:rPr lang="en-US" altLang="zh-TW" sz="2400" dirty="0" smtClean="0"/>
              <a:t>Assumption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Households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income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farming.</a:t>
            </a:r>
            <a:endParaRPr lang="zh-TW" altLang="en-US" sz="2400" dirty="0" smtClean="0"/>
          </a:p>
          <a:p>
            <a:pPr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2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Production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assume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following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Cobb-Douglas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where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aggregate:</a:t>
            </a:r>
            <a:endParaRPr lang="zh-TW" alt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02" y="3211606"/>
            <a:ext cx="7551454" cy="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3.3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 dirty="0" smtClean="0"/>
              <a:t>Specific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utility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household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single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single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child:</a:t>
            </a:r>
            <a:endParaRPr lang="zh-TW" altLang="en-US" sz="2400" dirty="0" smtClean="0"/>
          </a:p>
          <a:p>
            <a:pPr marL="0" indent="0">
              <a:buNone/>
            </a:pPr>
            <a:endParaRPr lang="zh-TW" altLang="en-US" sz="2400" dirty="0" smtClean="0"/>
          </a:p>
          <a:p>
            <a:endParaRPr lang="zh-TW" altLang="en-US" sz="2400" dirty="0" smtClean="0"/>
          </a:p>
          <a:p>
            <a:r>
              <a:rPr lang="en-US" sz="2400" dirty="0"/>
              <a:t>where C is the household’s consumption, La adult leisure and </a:t>
            </a:r>
            <a:r>
              <a:rPr lang="en-US" sz="2400" dirty="0" err="1"/>
              <a:t>Lc</a:t>
            </a:r>
            <a:r>
              <a:rPr lang="en-US" sz="2400" dirty="0"/>
              <a:t> child leisure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62" y="2291772"/>
            <a:ext cx="5705973" cy="1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3.4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adult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leisure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17" y="1846263"/>
            <a:ext cx="4348891" cy="4022725"/>
          </a:xfrm>
        </p:spPr>
      </p:pic>
    </p:spTree>
    <p:extLst>
      <p:ext uri="{BB962C8B-B14F-4D97-AF65-F5344CB8AC3E}">
        <p14:creationId xmlns:p14="http://schemas.microsoft.com/office/powerpoint/2010/main" val="1262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Empirical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78" y="2411319"/>
            <a:ext cx="8496300" cy="1422400"/>
          </a:xfrm>
        </p:spPr>
      </p:pic>
    </p:spTree>
    <p:extLst>
      <p:ext uri="{BB962C8B-B14F-4D97-AF65-F5344CB8AC3E}">
        <p14:creationId xmlns:p14="http://schemas.microsoft.com/office/powerpoint/2010/main" val="18095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Possible</a:t>
            </a:r>
            <a:r>
              <a:rPr lang="zh-TW" altLang="en-US" dirty="0" smtClean="0"/>
              <a:t> </a:t>
            </a:r>
            <a:r>
              <a:rPr lang="en-US" altLang="zh-TW" dirty="0"/>
              <a:t>e</a:t>
            </a:r>
            <a:r>
              <a:rPr lang="en-US" altLang="zh-TW" dirty="0" smtClean="0"/>
              <a:t>xtensions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/>
              <a:t>Testing the assumption of perfect substitutability be- tween child and adult labor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Relaxing the specification of utility function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Relaxing the assumption of absence of labor market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Relaxing the assumption of absence of other economic activities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Adding schooling opportunities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sz="2400" dirty="0"/>
              <a:t>Children provide labor because of market imperfection and not because of household subsistence needs.</a:t>
            </a:r>
          </a:p>
          <a:p>
            <a:pPr lvl="0">
              <a:buFont typeface="Arial" charset="0"/>
              <a:buChar char="•"/>
            </a:pPr>
            <a:r>
              <a:rPr lang="en-US" sz="2400" dirty="0"/>
              <a:t>Child leisure is a normal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Previous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studies</a:t>
            </a:r>
            <a:endParaRPr lang="zh-TW" altLang="en-US" sz="2400" b="1" dirty="0" smtClean="0"/>
          </a:p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Becker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(1991)’s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theory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education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child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optimal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response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trade-off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returns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costs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education.</a:t>
            </a:r>
            <a:endParaRPr lang="zh-TW" altLang="en-US" sz="2400" dirty="0" smtClean="0"/>
          </a:p>
          <a:p>
            <a:endParaRPr lang="zh-TW" altLang="en-US" sz="2400" dirty="0"/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impact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constraints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household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supply.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articles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adults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market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imperfection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Bhalotra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Heady,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2003),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poverty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Basu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Van,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1998),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credit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market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imperfections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(Jacoby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Skoufias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1997;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Ranjan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1999;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parker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Skoufias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2002;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Baland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Robinson,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2000)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favor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child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labor.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b="1" dirty="0"/>
              <a:t>Poverty hypothesis</a:t>
            </a:r>
            <a:r>
              <a:rPr lang="en-US" sz="2400" dirty="0"/>
              <a:t>: child labor is due to parent’s poverty. Parents value child leisure but if they are poor thy may not be able to afford it. 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Null hypothesis</a:t>
            </a:r>
            <a:r>
              <a:rPr lang="en-US" sz="2400" dirty="0"/>
              <a:t>: Child labor is caused by the absence of labor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Poverty</a:t>
            </a:r>
            <a:r>
              <a:rPr lang="zh-TW" altLang="en-US" dirty="0"/>
              <a:t> </a:t>
            </a:r>
            <a:r>
              <a:rPr lang="en-US" altLang="zh-TW" dirty="0"/>
              <a:t>hypothesis</a:t>
            </a:r>
            <a:r>
              <a:rPr lang="zh-TW" altLang="en-US" dirty="0"/>
              <a:t> </a:t>
            </a:r>
            <a:r>
              <a:rPr lang="en-US" altLang="zh-TW" dirty="0"/>
              <a:t>literature</a:t>
            </a:r>
            <a:r>
              <a:rPr lang="zh-TW" altLang="en-US" dirty="0"/>
              <a:t> </a:t>
            </a:r>
            <a:r>
              <a:rPr lang="en-US" altLang="zh-TW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Poverty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Hypothesis:</a:t>
            </a:r>
            <a:endParaRPr lang="zh-TW" altLang="en-US" sz="2400" b="1" dirty="0" smtClean="0"/>
          </a:p>
          <a:p>
            <a:pPr>
              <a:buFont typeface="Arial" charset="0"/>
              <a:buChar char="•"/>
            </a:pPr>
            <a:r>
              <a:rPr lang="en-US" altLang="zh-TW" sz="2400" b="1" dirty="0" smtClean="0"/>
              <a:t>“Strong”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version: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preferences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parents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towards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child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leisure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such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work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their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income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below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subsistence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threshold.</a:t>
            </a:r>
            <a:endParaRPr lang="zh-TW" altLang="en-US" sz="2400" dirty="0" smtClean="0"/>
          </a:p>
          <a:p>
            <a:endParaRPr lang="zh-TW" altLang="en-US" sz="2400" dirty="0"/>
          </a:p>
          <a:p>
            <a:pPr>
              <a:buFont typeface="Arial" charset="0"/>
              <a:buChar char="•"/>
            </a:pPr>
            <a:r>
              <a:rPr lang="en-US" altLang="zh-TW" sz="2400" b="1" dirty="0" smtClean="0"/>
              <a:t>“Weak”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version: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Above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subsistence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level,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parents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child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leisure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consumption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whole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household.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2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Poverty</a:t>
            </a:r>
            <a:r>
              <a:rPr lang="zh-TW" altLang="en-US" dirty="0" smtClean="0"/>
              <a:t> </a:t>
            </a:r>
            <a:r>
              <a:rPr lang="en-US" altLang="zh-TW" dirty="0"/>
              <a:t>h</a:t>
            </a:r>
            <a:r>
              <a:rPr lang="en-US" altLang="zh-TW" dirty="0" smtClean="0"/>
              <a:t>ypothesis</a:t>
            </a:r>
            <a:r>
              <a:rPr lang="zh-TW" altLang="en-US" dirty="0" smtClean="0"/>
              <a:t> </a:t>
            </a:r>
            <a:r>
              <a:rPr lang="en-US" altLang="zh-TW" dirty="0"/>
              <a:t>l</a:t>
            </a:r>
            <a:r>
              <a:rPr lang="en-US" altLang="zh-TW" dirty="0" smtClean="0"/>
              <a:t>iterature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b="1" dirty="0"/>
              <a:t>The “subsistence hypothesis”</a:t>
            </a:r>
            <a:r>
              <a:rPr lang="en-US" sz="2400" dirty="0"/>
              <a:t> (the assumption that parents do not make their children work once a subsistence level is reached)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dirty="0"/>
              <a:t> if its true, it suggests that an “easy” way of eradicating child labor would be to redistribute money to poor households in order for them to reach subsistence.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The “hypothesis of luxury” </a:t>
            </a:r>
            <a:r>
              <a:rPr lang="en-US" sz="2400" dirty="0"/>
              <a:t>(child leisure is a luxury good) </a:t>
            </a:r>
            <a:r>
              <a:rPr lang="en-US" sz="2400" dirty="0">
                <a:sym typeface="Wingdings" charset="2"/>
              </a:rPr>
              <a:t></a:t>
            </a:r>
            <a:r>
              <a:rPr lang="en-US" sz="2400" dirty="0"/>
              <a:t> It suggests that eradicating child labor through redistribution would cost less to the government than if it were just a normal good, but it would cost much more than if it was just a matter of reaching the subsistence level.</a:t>
            </a:r>
          </a:p>
        </p:txBody>
      </p:sp>
    </p:spTree>
    <p:extLst>
      <p:ext uri="{BB962C8B-B14F-4D97-AF65-F5344CB8AC3E}">
        <p14:creationId xmlns:p14="http://schemas.microsoft.com/office/powerpoint/2010/main" val="5066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ICRISAT</a:t>
            </a:r>
            <a:r>
              <a:rPr lang="zh-TW" altLang="en-US" dirty="0" smtClean="0"/>
              <a:t> </a:t>
            </a:r>
            <a:r>
              <a:rPr lang="en-US" altLang="zh-TW" dirty="0" smtClean="0"/>
              <a:t>Burkina</a:t>
            </a:r>
            <a:r>
              <a:rPr lang="zh-TW" altLang="en-US" dirty="0" smtClean="0"/>
              <a:t> </a:t>
            </a:r>
            <a:r>
              <a:rPr lang="en-US" altLang="zh-TW" dirty="0" smtClean="0"/>
              <a:t>Faso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/>
              <a:t>Burkina Faso farm household survey conducted by the International Crops Research Institute for the Semi Arid Tropics (ICRISAT). 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Five year panel study </a:t>
            </a:r>
            <a:r>
              <a:rPr lang="en-US" altLang="zh-TW" sz="2200" dirty="0"/>
              <a:t>(1981-1985)</a:t>
            </a:r>
            <a:r>
              <a:rPr lang="zh-TW" altLang="en-US" sz="2200" dirty="0"/>
              <a:t> </a:t>
            </a:r>
            <a:r>
              <a:rPr lang="en-US" altLang="zh-TW" sz="2200" dirty="0"/>
              <a:t>of</a:t>
            </a:r>
            <a:r>
              <a:rPr lang="zh-TW" altLang="en-US" sz="2200" dirty="0"/>
              <a:t> </a:t>
            </a:r>
            <a:r>
              <a:rPr lang="en-US" altLang="zh-TW" sz="2200" dirty="0"/>
              <a:t>150</a:t>
            </a:r>
            <a:r>
              <a:rPr lang="zh-TW" altLang="en-US" sz="2200" dirty="0"/>
              <a:t> </a:t>
            </a:r>
            <a:r>
              <a:rPr lang="en-US" altLang="zh-TW" sz="2200" dirty="0"/>
              <a:t>households</a:t>
            </a:r>
            <a:r>
              <a:rPr lang="zh-TW" altLang="en-US" sz="2200" dirty="0"/>
              <a:t> </a:t>
            </a:r>
            <a:r>
              <a:rPr lang="en-US" altLang="zh-TW" sz="2200" dirty="0"/>
              <a:t>in</a:t>
            </a:r>
            <a:r>
              <a:rPr lang="zh-TW" altLang="en-US" sz="2200" dirty="0"/>
              <a:t> </a:t>
            </a:r>
            <a:r>
              <a:rPr lang="en-US" altLang="zh-TW" sz="2200" dirty="0"/>
              <a:t>six</a:t>
            </a:r>
            <a:r>
              <a:rPr lang="zh-TW" altLang="en-US" sz="2200" dirty="0"/>
              <a:t> </a:t>
            </a:r>
            <a:r>
              <a:rPr lang="en-US" altLang="zh-TW" sz="2200" dirty="0"/>
              <a:t>villages</a:t>
            </a:r>
            <a:r>
              <a:rPr lang="zh-TW" altLang="en-US" sz="2200" dirty="0"/>
              <a:t> </a:t>
            </a:r>
            <a:r>
              <a:rPr lang="en-US" altLang="zh-TW" sz="2200" dirty="0"/>
              <a:t>belonging</a:t>
            </a:r>
            <a:r>
              <a:rPr lang="zh-TW" altLang="en-US" sz="2200" dirty="0"/>
              <a:t> </a:t>
            </a:r>
            <a:r>
              <a:rPr lang="en-US" altLang="zh-TW" sz="2200" dirty="0"/>
              <a:t>to</a:t>
            </a:r>
            <a:r>
              <a:rPr lang="zh-TW" altLang="en-US" sz="2200" dirty="0"/>
              <a:t> </a:t>
            </a:r>
            <a:r>
              <a:rPr lang="en-US" altLang="zh-TW" sz="2200" dirty="0"/>
              <a:t>three</a:t>
            </a:r>
            <a:r>
              <a:rPr lang="zh-TW" altLang="en-US" sz="2200" dirty="0"/>
              <a:t> </a:t>
            </a:r>
            <a:r>
              <a:rPr lang="en-US" altLang="zh-TW" sz="2200" dirty="0"/>
              <a:t>different</a:t>
            </a:r>
            <a:r>
              <a:rPr lang="zh-TW" altLang="en-US" sz="2200" dirty="0"/>
              <a:t> </a:t>
            </a:r>
            <a:r>
              <a:rPr lang="en-US" altLang="zh-TW" sz="2200" dirty="0"/>
              <a:t>agro-climatic</a:t>
            </a:r>
            <a:r>
              <a:rPr lang="zh-TW" altLang="en-US" sz="2200" dirty="0"/>
              <a:t> </a:t>
            </a:r>
            <a:r>
              <a:rPr lang="en-US" altLang="zh-TW" sz="2200" dirty="0"/>
              <a:t>zones</a:t>
            </a:r>
            <a:r>
              <a:rPr lang="zh-TW" altLang="en-US" sz="2200" dirty="0"/>
              <a:t> </a:t>
            </a:r>
            <a:r>
              <a:rPr lang="en-US" altLang="zh-TW" sz="2200" dirty="0"/>
              <a:t>of</a:t>
            </a:r>
            <a:r>
              <a:rPr lang="zh-TW" altLang="en-US" sz="2200" dirty="0"/>
              <a:t> </a:t>
            </a:r>
            <a:r>
              <a:rPr lang="en-US" altLang="zh-TW" sz="2200" dirty="0"/>
              <a:t>Burkina</a:t>
            </a:r>
            <a:r>
              <a:rPr lang="zh-TW" altLang="en-US" sz="2200" dirty="0"/>
              <a:t> </a:t>
            </a:r>
            <a:r>
              <a:rPr lang="en-US" altLang="zh-TW" sz="2200" dirty="0"/>
              <a:t>Faso.</a:t>
            </a:r>
            <a:endParaRPr lang="zh-TW" altLang="en-US" sz="2200" dirty="0"/>
          </a:p>
          <a:p>
            <a:pPr>
              <a:buFont typeface="Arial" charset="0"/>
              <a:buChar char="•"/>
            </a:pP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study</a:t>
            </a:r>
            <a:r>
              <a:rPr lang="zh-TW" altLang="en-US" sz="2200" dirty="0"/>
              <a:t> </a:t>
            </a:r>
            <a:r>
              <a:rPr lang="en-US" altLang="zh-TW" sz="2200" dirty="0"/>
              <a:t>uses</a:t>
            </a:r>
            <a:r>
              <a:rPr lang="zh-TW" altLang="en-US" sz="2200" dirty="0"/>
              <a:t> </a:t>
            </a:r>
            <a:r>
              <a:rPr lang="en-US" altLang="zh-TW" sz="2200" dirty="0"/>
              <a:t>mainly</a:t>
            </a:r>
            <a:r>
              <a:rPr lang="zh-TW" altLang="en-US" sz="2200" dirty="0"/>
              <a:t> </a:t>
            </a:r>
            <a:r>
              <a:rPr lang="en-US" altLang="zh-TW" sz="2200" dirty="0"/>
              <a:t>data</a:t>
            </a:r>
            <a:r>
              <a:rPr lang="zh-TW" altLang="en-US" sz="2200" dirty="0"/>
              <a:t> </a:t>
            </a:r>
            <a:r>
              <a:rPr lang="en-US" altLang="zh-TW" sz="2200" dirty="0"/>
              <a:t>from</a:t>
            </a:r>
            <a:r>
              <a:rPr lang="zh-TW" altLang="en-US" sz="2200" dirty="0"/>
              <a:t> </a:t>
            </a: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first</a:t>
            </a:r>
            <a:r>
              <a:rPr lang="zh-TW" altLang="en-US" sz="2200" dirty="0"/>
              <a:t> </a:t>
            </a:r>
            <a:r>
              <a:rPr lang="en-US" altLang="zh-TW" sz="2200" dirty="0"/>
              <a:t>three</a:t>
            </a:r>
            <a:r>
              <a:rPr lang="zh-TW" altLang="en-US" sz="2200" dirty="0"/>
              <a:t> </a:t>
            </a:r>
            <a:r>
              <a:rPr lang="en-US" altLang="zh-TW" sz="2200" dirty="0"/>
              <a:t>years</a:t>
            </a:r>
            <a:r>
              <a:rPr lang="zh-TW" altLang="en-US" sz="2200" dirty="0"/>
              <a:t> </a:t>
            </a:r>
            <a:r>
              <a:rPr lang="en-US" altLang="zh-TW" sz="2200" dirty="0"/>
              <a:t>of</a:t>
            </a:r>
            <a:r>
              <a:rPr lang="zh-TW" altLang="en-US" sz="2200" dirty="0"/>
              <a:t> </a:t>
            </a: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survey</a:t>
            </a:r>
            <a:r>
              <a:rPr lang="zh-TW" altLang="en-US" sz="2200" dirty="0"/>
              <a:t> </a:t>
            </a:r>
            <a:r>
              <a:rPr lang="en-US" altLang="zh-TW" sz="2200" dirty="0"/>
              <a:t>(1981-1983).</a:t>
            </a:r>
            <a:endParaRPr lang="zh-TW" altLang="en-US" sz="2200" dirty="0"/>
          </a:p>
          <a:p>
            <a:pPr>
              <a:buFont typeface="Arial" charset="0"/>
              <a:buChar char="•"/>
            </a:pPr>
            <a:r>
              <a:rPr lang="en-US" altLang="zh-TW" sz="2200" dirty="0"/>
              <a:t>Enumerators</a:t>
            </a:r>
            <a:r>
              <a:rPr lang="zh-TW" altLang="en-US" sz="2200" dirty="0"/>
              <a:t> </a:t>
            </a:r>
            <a:r>
              <a:rPr lang="en-US" altLang="zh-TW" sz="2200" dirty="0"/>
              <a:t>visited</a:t>
            </a:r>
            <a:r>
              <a:rPr lang="zh-TW" altLang="en-US" sz="2200" dirty="0"/>
              <a:t> </a:t>
            </a: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sample</a:t>
            </a:r>
            <a:r>
              <a:rPr lang="zh-TW" altLang="en-US" sz="2200" dirty="0"/>
              <a:t> </a:t>
            </a:r>
            <a:r>
              <a:rPr lang="en-US" altLang="zh-TW" sz="2200" dirty="0"/>
              <a:t>households</a:t>
            </a:r>
            <a:r>
              <a:rPr lang="zh-TW" altLang="en-US" sz="2200" dirty="0"/>
              <a:t> </a:t>
            </a:r>
            <a:r>
              <a:rPr lang="en-US" altLang="zh-TW" sz="2200" dirty="0"/>
              <a:t>approximately</a:t>
            </a:r>
            <a:r>
              <a:rPr lang="zh-TW" altLang="en-US" sz="2200" dirty="0"/>
              <a:t> </a:t>
            </a:r>
            <a:r>
              <a:rPr lang="en-US" altLang="zh-TW" sz="2200" dirty="0"/>
              <a:t>every</a:t>
            </a:r>
            <a:r>
              <a:rPr lang="zh-TW" altLang="en-US" sz="2200" dirty="0"/>
              <a:t> </a:t>
            </a:r>
            <a:r>
              <a:rPr lang="en-US" altLang="zh-TW" sz="2200" dirty="0"/>
              <a:t>10</a:t>
            </a:r>
            <a:r>
              <a:rPr lang="zh-TW" altLang="en-US" sz="2200" dirty="0"/>
              <a:t> </a:t>
            </a:r>
            <a:r>
              <a:rPr lang="en-US" altLang="zh-TW" sz="2200" dirty="0"/>
              <a:t>days</a:t>
            </a:r>
            <a:r>
              <a:rPr lang="zh-TW" altLang="en-US" sz="2200" dirty="0"/>
              <a:t> </a:t>
            </a:r>
            <a:r>
              <a:rPr lang="en-US" altLang="zh-TW" sz="2200" dirty="0"/>
              <a:t>to</a:t>
            </a:r>
            <a:r>
              <a:rPr lang="zh-TW" altLang="en-US" sz="2200" dirty="0"/>
              <a:t> </a:t>
            </a:r>
            <a:r>
              <a:rPr lang="en-US" altLang="zh-TW" sz="2200" dirty="0"/>
              <a:t>collect</a:t>
            </a:r>
            <a:r>
              <a:rPr lang="zh-TW" altLang="en-US" sz="2200" dirty="0"/>
              <a:t> </a:t>
            </a:r>
            <a:r>
              <a:rPr lang="en-US" altLang="zh-TW" sz="2200" dirty="0"/>
              <a:t>information</a:t>
            </a:r>
            <a:r>
              <a:rPr lang="zh-TW" altLang="en-US" sz="2200" dirty="0"/>
              <a:t> </a:t>
            </a:r>
            <a:r>
              <a:rPr lang="en-US" altLang="zh-TW" sz="2200" dirty="0"/>
              <a:t>on</a:t>
            </a:r>
            <a:r>
              <a:rPr lang="zh-TW" altLang="en-US" sz="2200" dirty="0"/>
              <a:t> </a:t>
            </a:r>
            <a:r>
              <a:rPr lang="en-US" altLang="zh-TW" sz="2200" dirty="0"/>
              <a:t>farm</a:t>
            </a:r>
            <a:r>
              <a:rPr lang="zh-TW" altLang="en-US" sz="2200" dirty="0"/>
              <a:t> </a:t>
            </a:r>
            <a:r>
              <a:rPr lang="en-US" altLang="zh-TW" sz="2200" dirty="0"/>
              <a:t>operations,</a:t>
            </a:r>
            <a:r>
              <a:rPr lang="zh-TW" altLang="en-US" sz="2200" dirty="0"/>
              <a:t> </a:t>
            </a:r>
            <a:r>
              <a:rPr lang="en-US" altLang="zh-TW" sz="2200" dirty="0"/>
              <a:t>inputs</a:t>
            </a:r>
            <a:r>
              <a:rPr lang="zh-TW" altLang="en-US" sz="2200" dirty="0"/>
              <a:t> </a:t>
            </a:r>
            <a:r>
              <a:rPr lang="en-US" altLang="zh-TW" sz="2200" dirty="0"/>
              <a:t>and</a:t>
            </a:r>
            <a:r>
              <a:rPr lang="zh-TW" altLang="en-US" sz="2200" dirty="0"/>
              <a:t> </a:t>
            </a:r>
            <a:r>
              <a:rPr lang="en-US" altLang="zh-TW" sz="2200" dirty="0"/>
              <a:t>outputs</a:t>
            </a:r>
            <a:r>
              <a:rPr lang="zh-TW" altLang="en-US" sz="2200" dirty="0"/>
              <a:t> </a:t>
            </a:r>
            <a:r>
              <a:rPr lang="en-US" altLang="zh-TW" sz="2200" dirty="0"/>
              <a:t>of</a:t>
            </a:r>
            <a:r>
              <a:rPr lang="zh-TW" altLang="en-US" sz="2200" dirty="0"/>
              <a:t> </a:t>
            </a: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household’s</a:t>
            </a:r>
            <a:r>
              <a:rPr lang="zh-TW" altLang="en-US" sz="2200" dirty="0"/>
              <a:t> </a:t>
            </a:r>
            <a:r>
              <a:rPr lang="en-US" altLang="zh-TW" sz="2200" dirty="0"/>
              <a:t>plots</a:t>
            </a:r>
            <a:r>
              <a:rPr lang="zh-TW" altLang="en-US" sz="2200" dirty="0"/>
              <a:t> </a:t>
            </a:r>
            <a:r>
              <a:rPr lang="en-US" altLang="zh-TW" sz="2200" dirty="0"/>
              <a:t>since</a:t>
            </a:r>
            <a:r>
              <a:rPr lang="zh-TW" altLang="en-US" sz="2200" dirty="0"/>
              <a:t> </a:t>
            </a:r>
            <a:r>
              <a:rPr lang="en-US" altLang="zh-TW" sz="2200" dirty="0"/>
              <a:t>the</a:t>
            </a:r>
            <a:r>
              <a:rPr lang="zh-TW" altLang="en-US" sz="2200" dirty="0"/>
              <a:t> </a:t>
            </a:r>
            <a:r>
              <a:rPr lang="en-US" altLang="zh-TW" sz="2200" dirty="0"/>
              <a:t>previous</a:t>
            </a:r>
            <a:r>
              <a:rPr lang="zh-TW" altLang="en-US" sz="2200" dirty="0"/>
              <a:t> </a:t>
            </a:r>
            <a:r>
              <a:rPr lang="en-US" altLang="zh-TW" sz="2200" dirty="0"/>
              <a:t>visit.</a:t>
            </a:r>
            <a:endParaRPr lang="zh-TW" altLang="en-US" sz="2200" dirty="0"/>
          </a:p>
          <a:p>
            <a:pPr>
              <a:buFont typeface="Arial" charset="0"/>
              <a:buChar char="•"/>
            </a:pPr>
            <a:r>
              <a:rPr lang="en-US" altLang="zh-TW" sz="2200" dirty="0"/>
              <a:t>Worker’s</a:t>
            </a:r>
            <a:r>
              <a:rPr lang="zh-TW" altLang="en-US" sz="2200" dirty="0"/>
              <a:t> </a:t>
            </a:r>
            <a:r>
              <a:rPr lang="en-US" altLang="zh-TW" sz="2200" dirty="0"/>
              <a:t>categories:</a:t>
            </a:r>
            <a:r>
              <a:rPr lang="zh-TW" altLang="en-US" sz="2200" dirty="0"/>
              <a:t> </a:t>
            </a:r>
            <a:r>
              <a:rPr lang="en-US" altLang="zh-TW" sz="2200" dirty="0"/>
              <a:t>children</a:t>
            </a:r>
            <a:r>
              <a:rPr lang="zh-TW" altLang="en-US" sz="2200" dirty="0"/>
              <a:t> </a:t>
            </a:r>
            <a:r>
              <a:rPr lang="en-US" altLang="zh-TW" sz="2200" dirty="0"/>
              <a:t>below</a:t>
            </a:r>
            <a:r>
              <a:rPr lang="zh-TW" altLang="en-US" sz="2200" dirty="0"/>
              <a:t> </a:t>
            </a:r>
            <a:r>
              <a:rPr lang="en-US" altLang="zh-TW" sz="2200" dirty="0"/>
              <a:t>ten,</a:t>
            </a:r>
            <a:r>
              <a:rPr lang="zh-TW" altLang="en-US" sz="2200" dirty="0"/>
              <a:t> </a:t>
            </a:r>
            <a:r>
              <a:rPr lang="en-US" altLang="zh-TW" sz="2200" dirty="0"/>
              <a:t>male</a:t>
            </a:r>
            <a:r>
              <a:rPr lang="zh-TW" altLang="en-US" sz="2200" dirty="0"/>
              <a:t> </a:t>
            </a:r>
            <a:r>
              <a:rPr lang="en-US" altLang="zh-TW" sz="2200" dirty="0"/>
              <a:t>adults</a:t>
            </a:r>
            <a:r>
              <a:rPr lang="zh-TW" altLang="en-US" sz="2200" dirty="0"/>
              <a:t> </a:t>
            </a:r>
            <a:r>
              <a:rPr lang="en-US" altLang="zh-TW" sz="2200" dirty="0"/>
              <a:t>and</a:t>
            </a:r>
            <a:r>
              <a:rPr lang="zh-TW" altLang="en-US" sz="2200" dirty="0"/>
              <a:t> </a:t>
            </a:r>
            <a:r>
              <a:rPr lang="en-US" altLang="zh-TW" sz="2200" dirty="0"/>
              <a:t>female</a:t>
            </a:r>
            <a:r>
              <a:rPr lang="zh-TW" altLang="en-US" sz="2200" dirty="0"/>
              <a:t> </a:t>
            </a:r>
            <a:r>
              <a:rPr lang="en-US" altLang="zh-TW" sz="2200" dirty="0"/>
              <a:t>adults</a:t>
            </a:r>
            <a:r>
              <a:rPr lang="zh-TW" altLang="en-US" sz="2200" dirty="0"/>
              <a:t> </a:t>
            </a:r>
            <a:r>
              <a:rPr lang="en-US" altLang="zh-TW" sz="2200" dirty="0"/>
              <a:t>(above</a:t>
            </a:r>
            <a:r>
              <a:rPr lang="zh-TW" altLang="en-US" sz="2200" dirty="0"/>
              <a:t> </a:t>
            </a:r>
            <a:r>
              <a:rPr lang="en-US" altLang="zh-TW" sz="2200" dirty="0"/>
              <a:t>ten)</a:t>
            </a:r>
            <a:r>
              <a:rPr lang="zh-TW" altLang="en-US" sz="2200" dirty="0"/>
              <a:t> </a:t>
            </a:r>
            <a:r>
              <a:rPr lang="en-US" altLang="zh-TW" sz="2200" dirty="0"/>
              <a:t>and</a:t>
            </a:r>
            <a:r>
              <a:rPr lang="zh-TW" altLang="en-US" sz="2200" dirty="0"/>
              <a:t> </a:t>
            </a:r>
            <a:r>
              <a:rPr lang="en-US" altLang="zh-TW" sz="2200" dirty="0"/>
              <a:t>non-household</a:t>
            </a:r>
            <a:r>
              <a:rPr lang="zh-TW" altLang="en-US" sz="2200" dirty="0"/>
              <a:t> </a:t>
            </a:r>
            <a:r>
              <a:rPr lang="en-US" altLang="zh-TW" sz="2200" dirty="0"/>
              <a:t>workers).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2.2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Descriptive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statistics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village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41" y="1873972"/>
            <a:ext cx="6059677" cy="4022725"/>
          </a:xfrm>
        </p:spPr>
      </p:pic>
    </p:spTree>
    <p:extLst>
      <p:ext uri="{BB962C8B-B14F-4D97-AF65-F5344CB8AC3E}">
        <p14:creationId xmlns:p14="http://schemas.microsoft.com/office/powerpoint/2010/main" val="3702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2.3.1</a:t>
            </a:r>
            <a:r>
              <a:rPr lang="zh-TW" altLang="en-US" dirty="0" smtClean="0"/>
              <a:t> </a:t>
            </a:r>
            <a:r>
              <a:rPr lang="en-US" altLang="zh-TW" dirty="0" smtClean="0"/>
              <a:t>Off-farm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3" y="2397125"/>
            <a:ext cx="4775200" cy="2921000"/>
          </a:xfrm>
        </p:spPr>
      </p:pic>
    </p:spTree>
    <p:extLst>
      <p:ext uri="{BB962C8B-B14F-4D97-AF65-F5344CB8AC3E}">
        <p14:creationId xmlns:p14="http://schemas.microsoft.com/office/powerpoint/2010/main" val="1852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2.3.2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market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imperfections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3" y="3152775"/>
            <a:ext cx="5092700" cy="1409700"/>
          </a:xfrm>
        </p:spPr>
      </p:pic>
    </p:spTree>
    <p:extLst>
      <p:ext uri="{BB962C8B-B14F-4D97-AF65-F5344CB8AC3E}">
        <p14:creationId xmlns:p14="http://schemas.microsoft.com/office/powerpoint/2010/main" val="1973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2890</TotalTime>
  <Words>684</Words>
  <Application>Microsoft Office PowerPoint</Application>
  <PresentationFormat>Custom</PresentationFormat>
  <Paragraphs>66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“Why do parents make their children work?”  by Christelle Dumas</vt:lpstr>
      <vt:lpstr>Introduction</vt:lpstr>
      <vt:lpstr>Introduction</vt:lpstr>
      <vt:lpstr>1. Poverty hypothesis literature review</vt:lpstr>
      <vt:lpstr>1. Poverty hypothesis literature review</vt:lpstr>
      <vt:lpstr>2. The ICRISAT Burkina Faso dataset</vt:lpstr>
      <vt:lpstr>2.2 Descriptive statistics by village</vt:lpstr>
      <vt:lpstr>2.3.1 Off-farm activities</vt:lpstr>
      <vt:lpstr>2.3.2 Labor market imperfections</vt:lpstr>
      <vt:lpstr>3.1 Theoretical framework: rural households without market labor</vt:lpstr>
      <vt:lpstr>3.2 Production function specification</vt:lpstr>
      <vt:lpstr>3.3 Utility function specification</vt:lpstr>
      <vt:lpstr>3.4 Child and adult leisure demands</vt:lpstr>
      <vt:lpstr>4 Empirical implementation</vt:lpstr>
      <vt:lpstr>5. Possible extensions of the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“Why do parents make their children work?”  by Christelle Dumas</dc:title>
  <dc:creator>Chien Yu Yeh</dc:creator>
  <cp:lastModifiedBy>Jeffrey Nugent</cp:lastModifiedBy>
  <cp:revision>22</cp:revision>
  <dcterms:created xsi:type="dcterms:W3CDTF">2016-02-09T09:34:02Z</dcterms:created>
  <dcterms:modified xsi:type="dcterms:W3CDTF">2016-03-01T20:35:45Z</dcterms:modified>
</cp:coreProperties>
</file>