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9" r:id="rId3"/>
    <p:sldId id="260" r:id="rId4"/>
    <p:sldId id="261" r:id="rId5"/>
    <p:sldId id="257" r:id="rId6"/>
    <p:sldId id="258" r:id="rId7"/>
    <p:sldId id="262" r:id="rId8"/>
    <p:sldId id="263" r:id="rId9"/>
    <p:sldId id="264" r:id="rId10"/>
    <p:sldId id="265" r:id="rId11"/>
    <p:sldId id="279" r:id="rId12"/>
    <p:sldId id="267" r:id="rId13"/>
    <p:sldId id="276" r:id="rId14"/>
    <p:sldId id="274" r:id="rId15"/>
    <p:sldId id="268" r:id="rId16"/>
    <p:sldId id="269" r:id="rId17"/>
    <p:sldId id="271" r:id="rId18"/>
    <p:sldId id="270" r:id="rId19"/>
    <p:sldId id="272" r:id="rId20"/>
    <p:sldId id="273" r:id="rId21"/>
    <p:sldId id="275" r:id="rId22"/>
    <p:sldId id="281" r:id="rId23"/>
    <p:sldId id="277" r:id="rId24"/>
    <p:sldId id="282" r:id="rId25"/>
    <p:sldId id="278"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8D4B0-D7A1-496F-BAD4-C27696401E88}" type="datetimeFigureOut">
              <a:rPr lang="en-US" smtClean="0"/>
              <a:pPr/>
              <a:t>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A16796-598A-42E4-B5CA-534C1D7F5EC9}" type="slidenum">
              <a:rPr lang="en-US" smtClean="0"/>
              <a:pPr/>
              <a:t>‹#›</a:t>
            </a:fld>
            <a:endParaRPr lang="en-US"/>
          </a:p>
        </p:txBody>
      </p:sp>
    </p:spTree>
    <p:extLst>
      <p:ext uri="{BB962C8B-B14F-4D97-AF65-F5344CB8AC3E}">
        <p14:creationId xmlns:p14="http://schemas.microsoft.com/office/powerpoint/2010/main" val="27278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A16796-598A-42E4-B5CA-534C1D7F5EC9}"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5678528-81C7-48BC-8187-C54F342442E2}"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678528-81C7-48BC-8187-C54F342442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678528-81C7-48BC-8187-C54F342442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678528-81C7-48BC-8187-C54F342442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678528-81C7-48BC-8187-C54F342442E2}"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678528-81C7-48BC-8187-C54F342442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5678528-81C7-48BC-8187-C54F342442E2}"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5678528-81C7-48BC-8187-C54F342442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5678528-81C7-48BC-8187-C54F342442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EE840B-FF70-4532-BF9F-88E7E3AC6F6A}" type="datetimeFigureOut">
              <a:rPr lang="en-US" smtClean="0"/>
              <a:pPr/>
              <a:t>2/11/2015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678528-81C7-48BC-8187-C54F342442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0EE840B-FF70-4532-BF9F-88E7E3AC6F6A}" type="datetimeFigureOut">
              <a:rPr lang="en-US" smtClean="0"/>
              <a:pPr/>
              <a:t>2/11/2015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5678528-81C7-48BC-8187-C54F342442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0EE840B-FF70-4532-BF9F-88E7E3AC6F6A}" type="datetimeFigureOut">
              <a:rPr lang="en-US" smtClean="0"/>
              <a:pPr/>
              <a:t>2/11/2015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5678528-81C7-48BC-8187-C54F342442E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Erica Field </a:t>
            </a:r>
            <a:br>
              <a:rPr lang="en-US" dirty="0" smtClean="0"/>
            </a:br>
            <a:r>
              <a:rPr lang="en-US" dirty="0" smtClean="0"/>
              <a:t>QJE 2007</a:t>
            </a:r>
            <a:endParaRPr lang="en-US" dirty="0"/>
          </a:p>
        </p:txBody>
      </p:sp>
      <p:sp>
        <p:nvSpPr>
          <p:cNvPr id="3" name="Subtitle 2"/>
          <p:cNvSpPr>
            <a:spLocks noGrp="1"/>
          </p:cNvSpPr>
          <p:nvPr>
            <p:ph type="subTitle" idx="1"/>
          </p:nvPr>
        </p:nvSpPr>
        <p:spPr/>
        <p:txBody>
          <a:bodyPr>
            <a:normAutofit/>
          </a:bodyPr>
          <a:lstStyle/>
          <a:p>
            <a:r>
              <a:rPr lang="en-US" sz="4400" dirty="0" smtClean="0"/>
              <a:t>Entitled to Work: Urban Property Rights and Labor Supply in Peru</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 2004img-X121419-0001.tif"/>
          <p:cNvPicPr>
            <a:picLocks noGrp="1" noChangeAspect="1"/>
          </p:cNvPicPr>
          <p:nvPr>
            <p:ph idx="1"/>
          </p:nvPr>
        </p:nvPicPr>
        <p:blipFill>
          <a:blip r:embed="rId3" cstate="print"/>
          <a:stretch>
            <a:fillRect/>
          </a:stretch>
        </p:blipFill>
        <p:spPr>
          <a:xfrm rot="16200000">
            <a:off x="228600" y="-1371601"/>
            <a:ext cx="7696201" cy="9677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a:t>
            </a:r>
            <a:endParaRPr lang="en-US" dirty="0"/>
          </a:p>
        </p:txBody>
      </p:sp>
      <p:sp>
        <p:nvSpPr>
          <p:cNvPr id="3" name="Content Placeholder 2"/>
          <p:cNvSpPr>
            <a:spLocks noGrp="1"/>
          </p:cNvSpPr>
          <p:nvPr>
            <p:ph idx="1"/>
          </p:nvPr>
        </p:nvSpPr>
        <p:spPr/>
        <p:txBody>
          <a:bodyPr/>
          <a:lstStyle/>
          <a:p>
            <a:pPr>
              <a:buNone/>
            </a:pPr>
            <a:r>
              <a:rPr lang="en-US" dirty="0" smtClean="0"/>
              <a:t>L</a:t>
            </a:r>
            <a:r>
              <a:rPr lang="en-US" baseline="-25000" dirty="0" smtClean="0"/>
              <a:t>i </a:t>
            </a:r>
            <a:r>
              <a:rPr lang="en-US" dirty="0" smtClean="0"/>
              <a:t>= </a:t>
            </a:r>
            <a:r>
              <a:rPr lang="el-GR" dirty="0" smtClean="0">
                <a:latin typeface="Calibri"/>
              </a:rPr>
              <a:t>β</a:t>
            </a:r>
            <a:r>
              <a:rPr lang="en-US" baseline="-25000" dirty="0" smtClean="0">
                <a:latin typeface="Calibri"/>
              </a:rPr>
              <a:t>0</a:t>
            </a:r>
            <a:r>
              <a:rPr lang="en-US" dirty="0" smtClean="0">
                <a:latin typeface="Calibri"/>
              </a:rPr>
              <a:t>+</a:t>
            </a:r>
            <a:r>
              <a:rPr lang="el-GR" dirty="0" smtClean="0">
                <a:latin typeface="Calibri"/>
              </a:rPr>
              <a:t>β</a:t>
            </a:r>
            <a:r>
              <a:rPr lang="en-US" baseline="-25000" dirty="0" smtClean="0">
                <a:latin typeface="Calibri"/>
              </a:rPr>
              <a:t>1</a:t>
            </a:r>
            <a:r>
              <a:rPr lang="en-US" dirty="0" smtClean="0">
                <a:latin typeface="Calibri"/>
              </a:rPr>
              <a:t>(N) +</a:t>
            </a:r>
            <a:r>
              <a:rPr lang="el-GR" dirty="0" smtClean="0">
                <a:latin typeface="Calibri"/>
              </a:rPr>
              <a:t>β</a:t>
            </a:r>
            <a:r>
              <a:rPr lang="en-US" baseline="-25000" dirty="0" smtClean="0">
                <a:latin typeface="Calibri"/>
              </a:rPr>
              <a:t>2</a:t>
            </a:r>
            <a:r>
              <a:rPr lang="en-US" dirty="0" smtClean="0">
                <a:latin typeface="Calibri"/>
              </a:rPr>
              <a:t>(N)</a:t>
            </a:r>
            <a:r>
              <a:rPr lang="en-US" baseline="30000" dirty="0" smtClean="0">
                <a:latin typeface="Calibri"/>
              </a:rPr>
              <a:t>2</a:t>
            </a:r>
            <a:r>
              <a:rPr lang="en-US" dirty="0" smtClean="0">
                <a:latin typeface="Calibri"/>
              </a:rPr>
              <a:t>+</a:t>
            </a:r>
            <a:r>
              <a:rPr lang="el-GR" dirty="0" smtClean="0">
                <a:latin typeface="Calibri"/>
              </a:rPr>
              <a:t>β</a:t>
            </a:r>
            <a:r>
              <a:rPr lang="en-US" baseline="-25000" dirty="0" smtClean="0">
                <a:latin typeface="Calibri"/>
              </a:rPr>
              <a:t>3</a:t>
            </a:r>
            <a:r>
              <a:rPr lang="en-US" dirty="0" smtClean="0">
                <a:latin typeface="Calibri"/>
              </a:rPr>
              <a:t>(squatter)+</a:t>
            </a:r>
            <a:r>
              <a:rPr lang="el-GR" dirty="0" smtClean="0">
                <a:latin typeface="Calibri"/>
              </a:rPr>
              <a:t>β</a:t>
            </a:r>
            <a:r>
              <a:rPr lang="en-US" baseline="-25000" dirty="0" smtClean="0">
                <a:latin typeface="Calibri"/>
              </a:rPr>
              <a:t>4</a:t>
            </a:r>
            <a:r>
              <a:rPr lang="en-US" dirty="0" smtClean="0">
                <a:latin typeface="Calibri"/>
              </a:rPr>
              <a:t>(program)+</a:t>
            </a:r>
            <a:r>
              <a:rPr lang="el-GR" dirty="0" smtClean="0">
                <a:latin typeface="Calibri"/>
              </a:rPr>
              <a:t> β</a:t>
            </a:r>
            <a:r>
              <a:rPr lang="en-US" baseline="-25000" dirty="0" smtClean="0">
                <a:latin typeface="Calibri"/>
              </a:rPr>
              <a:t>5</a:t>
            </a:r>
            <a:r>
              <a:rPr lang="en-US" dirty="0" smtClean="0">
                <a:latin typeface="Calibri"/>
              </a:rPr>
              <a:t>(program*squatter) +</a:t>
            </a:r>
            <a:r>
              <a:rPr lang="en-US" dirty="0" err="1" smtClean="0">
                <a:latin typeface="Calibri"/>
              </a:rPr>
              <a:t>a’X</a:t>
            </a:r>
            <a:r>
              <a:rPr lang="en-US" baseline="-25000" dirty="0" err="1" smtClean="0">
                <a:latin typeface="Calibri"/>
              </a:rPr>
              <a:t>i</a:t>
            </a:r>
            <a:r>
              <a:rPr lang="en-US" dirty="0" smtClean="0">
                <a:latin typeface="Calibri"/>
              </a:rPr>
              <a:t> +</a:t>
            </a:r>
            <a:r>
              <a:rPr lang="en-US" dirty="0" err="1" smtClean="0">
                <a:latin typeface="Calibri"/>
              </a:rPr>
              <a:t>ei</a:t>
            </a:r>
            <a:endParaRPr lang="en-US" dirty="0" smtClean="0">
              <a:latin typeface="Calibri"/>
            </a:endParaRPr>
          </a:p>
          <a:p>
            <a:pPr>
              <a:buNone/>
            </a:pPr>
            <a:r>
              <a:rPr lang="en-US" dirty="0" smtClean="0">
                <a:latin typeface="Calibri"/>
              </a:rPr>
              <a:t>    </a:t>
            </a:r>
            <a:r>
              <a:rPr lang="el-GR" dirty="0" smtClean="0">
                <a:latin typeface="Calibri"/>
              </a:rPr>
              <a:t>β</a:t>
            </a:r>
            <a:r>
              <a:rPr lang="en-US" baseline="-25000" dirty="0" smtClean="0">
                <a:latin typeface="Calibri"/>
              </a:rPr>
              <a:t>6</a:t>
            </a:r>
            <a:r>
              <a:rPr lang="en-US" dirty="0" smtClean="0">
                <a:latin typeface="Calibri"/>
              </a:rPr>
              <a:t>(Program periods) and </a:t>
            </a:r>
            <a:r>
              <a:rPr lang="el-GR" dirty="0" smtClean="0">
                <a:latin typeface="Calibri"/>
              </a:rPr>
              <a:t>β</a:t>
            </a:r>
            <a:r>
              <a:rPr lang="en-US" baseline="-25000" dirty="0" smtClean="0">
                <a:latin typeface="Calibri"/>
              </a:rPr>
              <a:t>7</a:t>
            </a:r>
            <a:r>
              <a:rPr lang="en-US" dirty="0" smtClean="0">
                <a:latin typeface="Calibri"/>
              </a:rPr>
              <a:t> (program periods*squatter) are also added </a:t>
            </a:r>
          </a:p>
          <a:p>
            <a:pPr>
              <a:buNone/>
            </a:pPr>
            <a:r>
              <a:rPr lang="en-US" dirty="0" smtClean="0">
                <a:latin typeface="Calibri"/>
              </a:rPr>
              <a:t>Estimates adjusted for sample cluster,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 2.tif"/>
          <p:cNvPicPr>
            <a:picLocks noGrp="1" noChangeAspect="1"/>
          </p:cNvPicPr>
          <p:nvPr>
            <p:ph idx="1"/>
          </p:nvPr>
        </p:nvPicPr>
        <p:blipFill>
          <a:blip r:embed="rId2" cstate="print"/>
          <a:stretch>
            <a:fillRect/>
          </a:stretch>
        </p:blipFill>
        <p:spPr>
          <a:xfrm rot="16200000">
            <a:off x="-342901" y="-1333500"/>
            <a:ext cx="7772401" cy="96774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 3a.tif"/>
          <p:cNvPicPr>
            <a:picLocks noGrp="1" noChangeAspect="1"/>
          </p:cNvPicPr>
          <p:nvPr>
            <p:ph idx="1"/>
          </p:nvPr>
        </p:nvPicPr>
        <p:blipFill>
          <a:blip r:embed="rId2" cstate="print"/>
          <a:stretch>
            <a:fillRect/>
          </a:stretch>
        </p:blipFill>
        <p:spPr>
          <a:xfrm rot="16200000">
            <a:off x="-894231" y="-1086972"/>
            <a:ext cx="10551459" cy="952500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3.tif"/>
          <p:cNvPicPr>
            <a:picLocks noGrp="1" noChangeAspect="1"/>
          </p:cNvPicPr>
          <p:nvPr>
            <p:ph idx="1"/>
          </p:nvPr>
        </p:nvPicPr>
        <p:blipFill>
          <a:blip r:embed="rId2" cstate="print"/>
          <a:stretch>
            <a:fillRect/>
          </a:stretch>
        </p:blipFill>
        <p:spPr>
          <a:xfrm rot="16200000">
            <a:off x="-861884" y="-2033716"/>
            <a:ext cx="10019555" cy="1058178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 4.tif"/>
          <p:cNvPicPr>
            <a:picLocks noGrp="1" noChangeAspect="1"/>
          </p:cNvPicPr>
          <p:nvPr>
            <p:ph idx="1"/>
          </p:nvPr>
        </p:nvPicPr>
        <p:blipFill>
          <a:blip r:embed="rId2" cstate="print"/>
          <a:stretch>
            <a:fillRect/>
          </a:stretch>
        </p:blipFill>
        <p:spPr>
          <a:xfrm rot="16200000">
            <a:off x="-1416698" y="-945500"/>
            <a:ext cx="11418207" cy="995641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 5.tif"/>
          <p:cNvPicPr>
            <a:picLocks noGrp="1" noChangeAspect="1"/>
          </p:cNvPicPr>
          <p:nvPr>
            <p:ph idx="1"/>
          </p:nvPr>
        </p:nvPicPr>
        <p:blipFill>
          <a:blip r:embed="rId2" cstate="print"/>
          <a:stretch>
            <a:fillRect/>
          </a:stretch>
        </p:blipFill>
        <p:spPr>
          <a:xfrm rot="16200000">
            <a:off x="-390153" y="-1057647"/>
            <a:ext cx="9543305" cy="99822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6.tif"/>
          <p:cNvPicPr>
            <a:picLocks noGrp="1" noChangeAspect="1"/>
          </p:cNvPicPr>
          <p:nvPr>
            <p:ph idx="1"/>
          </p:nvPr>
        </p:nvPicPr>
        <p:blipFill>
          <a:blip r:embed="rId2" cstate="print"/>
          <a:stretch>
            <a:fillRect/>
          </a:stretch>
        </p:blipFill>
        <p:spPr>
          <a:xfrm rot="16200000">
            <a:off x="-1600200" y="-533400"/>
            <a:ext cx="11734800" cy="102108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7.tif"/>
          <p:cNvPicPr>
            <a:picLocks noGrp="1" noChangeAspect="1"/>
          </p:cNvPicPr>
          <p:nvPr>
            <p:ph idx="1"/>
          </p:nvPr>
        </p:nvPicPr>
        <p:blipFill>
          <a:blip r:embed="rId2" cstate="print"/>
          <a:stretch>
            <a:fillRect/>
          </a:stretch>
        </p:blipFill>
        <p:spPr>
          <a:xfrm rot="16200000">
            <a:off x="-1425334" y="-555866"/>
            <a:ext cx="12070869" cy="10896601"/>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 8.tif"/>
          <p:cNvPicPr>
            <a:picLocks noGrp="1" noChangeAspect="1"/>
          </p:cNvPicPr>
          <p:nvPr>
            <p:ph idx="1"/>
          </p:nvPr>
        </p:nvPicPr>
        <p:blipFill>
          <a:blip r:embed="rId2" cstate="print"/>
          <a:stretch>
            <a:fillRect/>
          </a:stretch>
        </p:blipFill>
        <p:spPr>
          <a:xfrm rot="16200000">
            <a:off x="-723901" y="-799730"/>
            <a:ext cx="10058401" cy="1013460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914400"/>
          </a:xfrm>
        </p:spPr>
        <p:txBody>
          <a:bodyPr/>
          <a:lstStyle/>
          <a:p>
            <a:r>
              <a:rPr lang="en-US" dirty="0" smtClean="0"/>
              <a:t>Influence of De Soto in Peru</a:t>
            </a:r>
            <a:endParaRPr lang="en-US" dirty="0"/>
          </a:p>
        </p:txBody>
      </p:sp>
      <p:sp>
        <p:nvSpPr>
          <p:cNvPr id="3" name="Content Placeholder 2"/>
          <p:cNvSpPr>
            <a:spLocks noGrp="1"/>
          </p:cNvSpPr>
          <p:nvPr>
            <p:ph idx="1"/>
          </p:nvPr>
        </p:nvSpPr>
        <p:spPr>
          <a:xfrm>
            <a:off x="609600" y="1066800"/>
            <a:ext cx="8077200" cy="5288760"/>
          </a:xfrm>
        </p:spPr>
        <p:txBody>
          <a:bodyPr/>
          <a:lstStyle/>
          <a:p>
            <a:r>
              <a:rPr lang="en-US" dirty="0" smtClean="0"/>
              <a:t>Property titles issued to over 1.2 million </a:t>
            </a:r>
            <a:r>
              <a:rPr lang="en-US" dirty="0" err="1" smtClean="0"/>
              <a:t>hhs</a:t>
            </a:r>
            <a:r>
              <a:rPr lang="en-US" dirty="0" smtClean="0"/>
              <a:t>.</a:t>
            </a:r>
          </a:p>
          <a:p>
            <a:r>
              <a:rPr lang="en-US" dirty="0" smtClean="0"/>
              <a:t>Examine the effects of tenure security on labor market supply , making use of timing differences in program implementation</a:t>
            </a:r>
          </a:p>
          <a:p>
            <a:r>
              <a:rPr lang="en-US" dirty="0" smtClean="0"/>
              <a:t>Find surprisingly large effects on adult labor hours, shift from work at home to away from home and decrease in probability of child labor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 9.tif"/>
          <p:cNvPicPr>
            <a:picLocks noGrp="1" noChangeAspect="1"/>
          </p:cNvPicPr>
          <p:nvPr>
            <p:ph idx="1"/>
          </p:nvPr>
        </p:nvPicPr>
        <p:blipFill>
          <a:blip r:embed="rId2" cstate="print"/>
          <a:stretch>
            <a:fillRect/>
          </a:stretch>
        </p:blipFill>
        <p:spPr>
          <a:xfrm rot="16200000">
            <a:off x="-1818295" y="1203267"/>
            <a:ext cx="12326100" cy="9614766"/>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 10.tif"/>
          <p:cNvPicPr>
            <a:picLocks noGrp="1" noChangeAspect="1"/>
          </p:cNvPicPr>
          <p:nvPr>
            <p:ph idx="1"/>
          </p:nvPr>
        </p:nvPicPr>
        <p:blipFill>
          <a:blip r:embed="rId2" cstate="print"/>
          <a:stretch>
            <a:fillRect/>
          </a:stretch>
        </p:blipFill>
        <p:spPr>
          <a:xfrm rot="16200000">
            <a:off x="-1270747" y="356347"/>
            <a:ext cx="11304494" cy="96774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Checks</a:t>
            </a:r>
            <a:endParaRPr lang="en-US" dirty="0"/>
          </a:p>
        </p:txBody>
      </p:sp>
      <p:sp>
        <p:nvSpPr>
          <p:cNvPr id="3" name="Content Placeholder 2"/>
          <p:cNvSpPr>
            <a:spLocks noGrp="1"/>
          </p:cNvSpPr>
          <p:nvPr>
            <p:ph idx="1"/>
          </p:nvPr>
        </p:nvSpPr>
        <p:spPr/>
        <p:txBody>
          <a:bodyPr/>
          <a:lstStyle/>
          <a:p>
            <a:r>
              <a:rPr lang="en-US" dirty="0" smtClean="0"/>
              <a:t>Use propensity score matching to reduce bias in linear regression adjustment model . To do this obtain </a:t>
            </a:r>
            <a:r>
              <a:rPr lang="en-US" dirty="0" err="1" smtClean="0"/>
              <a:t>probit</a:t>
            </a:r>
            <a:r>
              <a:rPr lang="en-US" dirty="0" smtClean="0"/>
              <a:t> estimates of the probability of a neighborhood being reached  by the program </a:t>
            </a:r>
          </a:p>
          <a:p>
            <a:r>
              <a:rPr lang="en-US" dirty="0" smtClean="0"/>
              <a:t>Results in Table 11 are very similar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Propensity Score Matching</a:t>
            </a:r>
            <a:endParaRPr lang="en-US" dirty="0"/>
          </a:p>
        </p:txBody>
      </p:sp>
      <p:pic>
        <p:nvPicPr>
          <p:cNvPr id="4" name="Content Placeholder 3" descr="field11.tif"/>
          <p:cNvPicPr>
            <a:picLocks noGrp="1" noChangeAspect="1"/>
          </p:cNvPicPr>
          <p:nvPr>
            <p:ph idx="1"/>
          </p:nvPr>
        </p:nvPicPr>
        <p:blipFill>
          <a:blip r:embed="rId2" cstate="print"/>
          <a:stretch>
            <a:fillRect/>
          </a:stretch>
        </p:blipFill>
        <p:spPr>
          <a:xfrm rot="16200000">
            <a:off x="900953" y="394447"/>
            <a:ext cx="7494494" cy="89916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686800" cy="630936"/>
          </a:xfrm>
        </p:spPr>
        <p:txBody>
          <a:bodyPr/>
          <a:lstStyle/>
          <a:p>
            <a:r>
              <a:rPr lang="en-US" dirty="0" smtClean="0"/>
              <a:t>Search for Long Run Estimates</a:t>
            </a:r>
            <a:endParaRPr lang="en-US" dirty="0"/>
          </a:p>
        </p:txBody>
      </p:sp>
      <p:sp>
        <p:nvSpPr>
          <p:cNvPr id="3" name="Content Placeholder 2"/>
          <p:cNvSpPr>
            <a:spLocks noGrp="1"/>
          </p:cNvSpPr>
          <p:nvPr>
            <p:ph idx="1"/>
          </p:nvPr>
        </p:nvSpPr>
        <p:spPr>
          <a:xfrm>
            <a:off x="914400" y="1295400"/>
            <a:ext cx="7772400" cy="5060160"/>
          </a:xfrm>
        </p:spPr>
        <p:txBody>
          <a:bodyPr>
            <a:normAutofit fontScale="92500" lnSpcReduction="20000"/>
          </a:bodyPr>
          <a:lstStyle/>
          <a:p>
            <a:r>
              <a:rPr lang="en-US" dirty="0" smtClean="0"/>
              <a:t>The fact that treatment effects were based on treated communities with not all eligible properties having received title underestimates the true long-term effect</a:t>
            </a:r>
          </a:p>
          <a:p>
            <a:r>
              <a:rPr lang="en-US" dirty="0" smtClean="0"/>
              <a:t>One method: assume that the program influence is concentrated on title recipients. Use program is instrument for whether or not a </a:t>
            </a:r>
            <a:r>
              <a:rPr lang="en-US" dirty="0" err="1" smtClean="0"/>
              <a:t>hh</a:t>
            </a:r>
            <a:r>
              <a:rPr lang="en-US" dirty="0" smtClean="0"/>
              <a:t> receives a title . These results shown in Col. I,II of Table 12</a:t>
            </a:r>
          </a:p>
          <a:p>
            <a:r>
              <a:rPr lang="en-US" dirty="0" smtClean="0"/>
              <a:t>But this assumes effects realized immediately. Next use instrument program for only those who reported increase in security from titling </a:t>
            </a:r>
            <a:r>
              <a:rPr lang="en-US" dirty="0" err="1" smtClean="0"/>
              <a:t>col</a:t>
            </a:r>
            <a:r>
              <a:rPr lang="en-US" dirty="0" smtClean="0"/>
              <a:t> III, IV. But even this may not have allowed enough time . Cols. V, VI present results for the early treated neighborhoods, cities.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426464"/>
          </a:xfrm>
        </p:spPr>
        <p:txBody>
          <a:bodyPr/>
          <a:lstStyle/>
          <a:p>
            <a:r>
              <a:rPr lang="en-US" dirty="0" smtClean="0"/>
              <a:t>Instrumental Variables</a:t>
            </a:r>
            <a:endParaRPr lang="en-US" dirty="0"/>
          </a:p>
        </p:txBody>
      </p:sp>
      <p:pic>
        <p:nvPicPr>
          <p:cNvPr id="4" name="Content Placeholder 3" descr="field12.tif"/>
          <p:cNvPicPr>
            <a:picLocks noGrp="1" noChangeAspect="1"/>
          </p:cNvPicPr>
          <p:nvPr>
            <p:ph idx="1"/>
          </p:nvPr>
        </p:nvPicPr>
        <p:blipFill>
          <a:blip r:embed="rId2" cstate="print"/>
          <a:stretch>
            <a:fillRect/>
          </a:stretch>
        </p:blipFill>
        <p:spPr>
          <a:xfrm rot="16200000">
            <a:off x="600448" y="-67051"/>
            <a:ext cx="7790704" cy="97536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Unlike welfare programs property titling increases labor supply , but decreases child labor</a:t>
            </a:r>
          </a:p>
          <a:p>
            <a:r>
              <a:rPr lang="en-US" dirty="0" smtClean="0"/>
              <a:t>2. Decreases use of residence for business purposes.</a:t>
            </a:r>
          </a:p>
          <a:p>
            <a:r>
              <a:rPr lang="en-US" dirty="0" smtClean="0"/>
              <a:t>3.Once everyone is covered the increases in weekly labor hours of </a:t>
            </a:r>
            <a:r>
              <a:rPr lang="en-US" dirty="0" err="1" smtClean="0"/>
              <a:t>hh</a:t>
            </a:r>
            <a:r>
              <a:rPr lang="en-US" dirty="0" smtClean="0"/>
              <a:t> will become 45 hours or an increase of 50%</a:t>
            </a:r>
          </a:p>
          <a:p>
            <a:r>
              <a:rPr lang="en-US" dirty="0" smtClean="0"/>
              <a:t>This corroborated by fact that IV estimates show that those who have been titled for 16 mos. The increase is about 40%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077200" cy="1219200"/>
          </a:xfrm>
        </p:spPr>
        <p:txBody>
          <a:bodyPr/>
          <a:lstStyle/>
          <a:p>
            <a:r>
              <a:rPr lang="en-US" sz="3600" dirty="0" err="1" smtClean="0"/>
              <a:t>Operationalizing</a:t>
            </a:r>
            <a:r>
              <a:rPr lang="en-US" sz="3600" dirty="0" smtClean="0"/>
              <a:t> Property Rights</a:t>
            </a:r>
            <a:endParaRPr lang="en-US" sz="3600" dirty="0"/>
          </a:p>
        </p:txBody>
      </p:sp>
      <p:sp>
        <p:nvSpPr>
          <p:cNvPr id="3" name="Content Placeholder 2"/>
          <p:cNvSpPr>
            <a:spLocks noGrp="1"/>
          </p:cNvSpPr>
          <p:nvPr>
            <p:ph idx="1"/>
          </p:nvPr>
        </p:nvSpPr>
        <p:spPr>
          <a:xfrm>
            <a:off x="533400" y="685800"/>
            <a:ext cx="8153400" cy="6172200"/>
          </a:xfrm>
        </p:spPr>
        <p:txBody>
          <a:bodyPr>
            <a:noAutofit/>
          </a:bodyPr>
          <a:lstStyle/>
          <a:p>
            <a:r>
              <a:rPr lang="en-US" sz="2400" dirty="0" smtClean="0"/>
              <a:t>Whereas in most situations property rights and tenure security is endogenous to </a:t>
            </a:r>
            <a:r>
              <a:rPr lang="en-US" sz="2400" dirty="0" err="1" smtClean="0"/>
              <a:t>hhs</a:t>
            </a:r>
            <a:r>
              <a:rPr lang="en-US" sz="2400" dirty="0" smtClean="0"/>
              <a:t>, in this case the incidence of program implementation was administrative by government phased over 5 year period.</a:t>
            </a:r>
          </a:p>
          <a:p>
            <a:r>
              <a:rPr lang="en-US" sz="2400" dirty="0" smtClean="0"/>
              <a:t>When lacking tenure security to one’s house, </a:t>
            </a:r>
            <a:r>
              <a:rPr lang="en-US" sz="2400" dirty="0" err="1" smtClean="0"/>
              <a:t>hh</a:t>
            </a:r>
            <a:r>
              <a:rPr lang="en-US" sz="2400" dirty="0" smtClean="0"/>
              <a:t> may spend much time forging solidarity links and network as protective mechanism and/or much time devoted to trying to obtain formal rights from government agencies. This would be especially problematic where urban housing is scarce.</a:t>
            </a:r>
          </a:p>
          <a:p>
            <a:r>
              <a:rPr lang="en-US" sz="2400" dirty="0" smtClean="0"/>
              <a:t>Can also investigate effect of </a:t>
            </a:r>
            <a:r>
              <a:rPr lang="en-US" sz="2400" dirty="0" err="1" smtClean="0"/>
              <a:t>hh</a:t>
            </a:r>
            <a:r>
              <a:rPr lang="en-US" sz="2400" dirty="0" smtClean="0"/>
              <a:t> heterogeneity such as in time in residence since longer tenure may have contributed to security and diminished the demand for security and effects on labor supply.</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85800"/>
          </a:xfrm>
        </p:spPr>
        <p:txBody>
          <a:bodyPr/>
          <a:lstStyle/>
          <a:p>
            <a:r>
              <a:rPr lang="en-US" dirty="0" smtClean="0"/>
              <a:t>Literature Review</a:t>
            </a:r>
            <a:endParaRPr lang="en-US" dirty="0"/>
          </a:p>
        </p:txBody>
      </p:sp>
      <p:sp>
        <p:nvSpPr>
          <p:cNvPr id="3" name="Content Placeholder 2"/>
          <p:cNvSpPr>
            <a:spLocks noGrp="1"/>
          </p:cNvSpPr>
          <p:nvPr>
            <p:ph idx="1"/>
          </p:nvPr>
        </p:nvSpPr>
        <p:spPr>
          <a:xfrm>
            <a:off x="457200" y="762000"/>
            <a:ext cx="8077200" cy="5791200"/>
          </a:xfrm>
        </p:spPr>
        <p:txBody>
          <a:bodyPr>
            <a:normAutofit lnSpcReduction="10000"/>
          </a:bodyPr>
          <a:lstStyle/>
          <a:p>
            <a:r>
              <a:rPr lang="en-US" sz="2800" dirty="0" smtClean="0"/>
              <a:t>Mostly related to agricultural </a:t>
            </a:r>
            <a:r>
              <a:rPr lang="en-US" sz="2800" dirty="0" err="1" smtClean="0"/>
              <a:t>hhs</a:t>
            </a:r>
            <a:r>
              <a:rPr lang="en-US" sz="2800" dirty="0" smtClean="0"/>
              <a:t>.  </a:t>
            </a:r>
            <a:r>
              <a:rPr lang="en-US" sz="2800" dirty="0" err="1" smtClean="0"/>
              <a:t>Besley</a:t>
            </a:r>
            <a:r>
              <a:rPr lang="en-US" sz="2800" dirty="0" smtClean="0"/>
              <a:t> 1995 showed positive effects. But </a:t>
            </a:r>
            <a:r>
              <a:rPr lang="en-US" sz="2800" dirty="0" err="1" smtClean="0"/>
              <a:t>Migot-Adholla</a:t>
            </a:r>
            <a:r>
              <a:rPr lang="en-US" sz="2800" dirty="0" smtClean="0"/>
              <a:t> 1998 does not support this </a:t>
            </a:r>
          </a:p>
          <a:p>
            <a:r>
              <a:rPr lang="en-US" sz="2800" dirty="0" smtClean="0"/>
              <a:t>Macroeconomic studies cross-countries  but problems of </a:t>
            </a:r>
            <a:r>
              <a:rPr lang="en-US" sz="2800" dirty="0" err="1" smtClean="0"/>
              <a:t>endogeneity</a:t>
            </a:r>
            <a:r>
              <a:rPr lang="en-US" sz="2800" dirty="0" smtClean="0"/>
              <a:t> , causality, unobserved variables </a:t>
            </a:r>
          </a:p>
          <a:p>
            <a:r>
              <a:rPr lang="en-US" sz="2800" dirty="0" smtClean="0"/>
              <a:t>Jimenez 1984 comparing housing prices with and without tenure security</a:t>
            </a:r>
          </a:p>
          <a:p>
            <a:r>
              <a:rPr lang="en-US" sz="2800" dirty="0" smtClean="0"/>
              <a:t>Hoy and Jimenez show demand for public goods to be greater in </a:t>
            </a:r>
            <a:r>
              <a:rPr lang="en-US" sz="2800" dirty="0" err="1" smtClean="0"/>
              <a:t>hhs</a:t>
            </a:r>
            <a:r>
              <a:rPr lang="en-US" sz="2800" dirty="0" smtClean="0"/>
              <a:t> with tenure security. But </a:t>
            </a:r>
            <a:r>
              <a:rPr lang="en-US" sz="2800" dirty="0" err="1" smtClean="0"/>
              <a:t>Lanjouw</a:t>
            </a:r>
            <a:r>
              <a:rPr lang="en-US" sz="2800" dirty="0" smtClean="0"/>
              <a:t> and Levy 2002 shows that failure to control for variations in informal rights may lead to overestimates of the effects.</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066800"/>
          </a:xfrm>
        </p:spPr>
        <p:txBody>
          <a:bodyPr/>
          <a:lstStyle/>
          <a:p>
            <a:r>
              <a:rPr lang="en-US" dirty="0" smtClean="0"/>
              <a:t>Project Background</a:t>
            </a:r>
            <a:endParaRPr lang="en-US" dirty="0"/>
          </a:p>
        </p:txBody>
      </p:sp>
      <p:sp>
        <p:nvSpPr>
          <p:cNvPr id="3" name="Content Placeholder 2"/>
          <p:cNvSpPr>
            <a:spLocks noGrp="1"/>
          </p:cNvSpPr>
          <p:nvPr>
            <p:ph idx="1"/>
          </p:nvPr>
        </p:nvSpPr>
        <p:spPr>
          <a:xfrm>
            <a:off x="457200" y="685800"/>
            <a:ext cx="8686800" cy="5669760"/>
          </a:xfrm>
        </p:spPr>
        <p:txBody>
          <a:bodyPr>
            <a:normAutofit lnSpcReduction="10000"/>
          </a:bodyPr>
          <a:lstStyle/>
          <a:p>
            <a:r>
              <a:rPr lang="en-US" dirty="0" smtClean="0"/>
              <a:t>Prior to 1998 reforms, obtaining property title was nearly impossible due to procedures and fees. 14 different agencies involved</a:t>
            </a:r>
          </a:p>
          <a:p>
            <a:r>
              <a:rPr lang="en-US" dirty="0" smtClean="0"/>
              <a:t>In 1991 a De Soto-related NGO innovated a low cost titling program for 200,000 properties in Lima</a:t>
            </a:r>
          </a:p>
          <a:p>
            <a:r>
              <a:rPr lang="en-US" dirty="0" smtClean="0"/>
              <a:t>This then adopted at national level beginning in 1995. It used a neighborhood by neighborhood approach to reduce costs. Only public properties rules out were archaeological sites, dangerous flood plains. By 2001 1.2 million properties registered occupied by 6.3 million people, most below the poverty line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smtClean="0"/>
              <a:t>Assumptions</a:t>
            </a:r>
          </a:p>
          <a:p>
            <a:r>
              <a:rPr lang="en-US" dirty="0" smtClean="0"/>
              <a:t>1. </a:t>
            </a:r>
            <a:r>
              <a:rPr lang="en-US" dirty="0" err="1" smtClean="0"/>
              <a:t>hh</a:t>
            </a:r>
            <a:r>
              <a:rPr lang="en-US" dirty="0" smtClean="0"/>
              <a:t> attempts to max </a:t>
            </a:r>
            <a:r>
              <a:rPr lang="en-US" dirty="0" err="1" smtClean="0"/>
              <a:t>hh</a:t>
            </a:r>
            <a:r>
              <a:rPr lang="en-US" dirty="0" smtClean="0"/>
              <a:t>/pop leisure, not leisure of each member</a:t>
            </a:r>
          </a:p>
          <a:p>
            <a:r>
              <a:rPr lang="en-US" dirty="0" smtClean="0"/>
              <a:t>2. All </a:t>
            </a:r>
            <a:r>
              <a:rPr lang="en-US" dirty="0" err="1" smtClean="0"/>
              <a:t>hhs</a:t>
            </a:r>
            <a:r>
              <a:rPr lang="en-US" dirty="0" smtClean="0"/>
              <a:t> face common wage w</a:t>
            </a:r>
          </a:p>
          <a:p>
            <a:r>
              <a:rPr lang="en-US" dirty="0" smtClean="0"/>
              <a:t>3. There is no external market for home security</a:t>
            </a:r>
          </a:p>
          <a:p>
            <a:r>
              <a:rPr lang="en-US" dirty="0" smtClean="0"/>
              <a:t>4. unitary </a:t>
            </a:r>
            <a:r>
              <a:rPr lang="en-US" dirty="0" err="1" smtClean="0"/>
              <a:t>hh</a:t>
            </a:r>
            <a:r>
              <a:rPr lang="en-US" dirty="0" smtClean="0"/>
              <a:t> model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 number of </a:t>
            </a:r>
            <a:r>
              <a:rPr lang="en-US" dirty="0" err="1" smtClean="0"/>
              <a:t>hh</a:t>
            </a:r>
            <a:r>
              <a:rPr lang="en-US" dirty="0" smtClean="0"/>
              <a:t> members</a:t>
            </a:r>
          </a:p>
          <a:p>
            <a:r>
              <a:rPr lang="en-US" dirty="0" smtClean="0"/>
              <a:t>L leisure</a:t>
            </a:r>
          </a:p>
          <a:p>
            <a:r>
              <a:rPr lang="en-US" dirty="0" smtClean="0"/>
              <a:t>X consumption</a:t>
            </a:r>
          </a:p>
          <a:p>
            <a:r>
              <a:rPr lang="en-US" dirty="0" err="1" smtClean="0"/>
              <a:t>h</a:t>
            </a:r>
            <a:r>
              <a:rPr lang="en-US" baseline="-25000" dirty="0" err="1" smtClean="0"/>
              <a:t>f</a:t>
            </a:r>
            <a:r>
              <a:rPr lang="en-US" dirty="0" smtClean="0"/>
              <a:t> labor hours in home production</a:t>
            </a:r>
          </a:p>
          <a:p>
            <a:r>
              <a:rPr lang="en-US" dirty="0" smtClean="0"/>
              <a:t>h</a:t>
            </a:r>
            <a:r>
              <a:rPr lang="en-US" baseline="-25000" dirty="0" smtClean="0"/>
              <a:t>o</a:t>
            </a:r>
            <a:r>
              <a:rPr lang="en-US" dirty="0" smtClean="0"/>
              <a:t> labor hours outside </a:t>
            </a:r>
          </a:p>
          <a:p>
            <a:r>
              <a:rPr lang="en-US" dirty="0" smtClean="0"/>
              <a:t>s security s=s(Z time spent in home, </a:t>
            </a:r>
            <a:r>
              <a:rPr lang="el-GR" dirty="0" smtClean="0"/>
              <a:t>θ</a:t>
            </a:r>
            <a:r>
              <a:rPr lang="en-US" dirty="0" smtClean="0"/>
              <a:t> legal rights, </a:t>
            </a:r>
            <a:r>
              <a:rPr lang="el-GR" dirty="0" smtClean="0">
                <a:latin typeface="Calibri"/>
              </a:rPr>
              <a:t>τ</a:t>
            </a:r>
            <a:r>
              <a:rPr lang="en-US" dirty="0" smtClean="0">
                <a:latin typeface="Calibri"/>
              </a:rPr>
              <a:t> informal recognition)</a:t>
            </a:r>
          </a:p>
          <a:p>
            <a:r>
              <a:rPr lang="en-US" dirty="0" smtClean="0">
                <a:latin typeface="Calibri"/>
              </a:rPr>
              <a:t>Where Z=</a:t>
            </a:r>
            <a:r>
              <a:rPr lang="en-US" dirty="0" smtClean="0"/>
              <a:t> </a:t>
            </a:r>
            <a:r>
              <a:rPr lang="en-US" dirty="0" err="1" smtClean="0"/>
              <a:t>h</a:t>
            </a:r>
            <a:r>
              <a:rPr lang="en-US" baseline="-25000" dirty="0" err="1" smtClean="0"/>
              <a:t>f</a:t>
            </a:r>
            <a:r>
              <a:rPr lang="en-US" baseline="-25000" dirty="0" smtClean="0"/>
              <a:t>  </a:t>
            </a:r>
            <a:r>
              <a:rPr lang="en-US" dirty="0" smtClean="0"/>
              <a:t>+L</a:t>
            </a:r>
          </a:p>
          <a:p>
            <a:r>
              <a:rPr lang="el-GR" dirty="0" smtClean="0">
                <a:latin typeface="Calibri"/>
              </a:rPr>
              <a:t>Ψ</a:t>
            </a:r>
            <a:r>
              <a:rPr lang="en-US" dirty="0" smtClean="0">
                <a:latin typeface="Calibri"/>
              </a:rPr>
              <a:t> household characteristics</a:t>
            </a:r>
          </a:p>
          <a:p>
            <a:r>
              <a:rPr lang="en-US" dirty="0" smtClean="0">
                <a:latin typeface="Calibri"/>
              </a:rPr>
              <a:t>E resource endowment </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smtClean="0"/>
              <a:t>Max U=U(</a:t>
            </a:r>
            <a:r>
              <a:rPr lang="en-US" dirty="0" err="1" smtClean="0"/>
              <a:t>x,l,s</a:t>
            </a:r>
            <a:r>
              <a:rPr lang="en-US" dirty="0" smtClean="0"/>
              <a:t>,</a:t>
            </a:r>
            <a:r>
              <a:rPr lang="el-GR" dirty="0" smtClean="0">
                <a:latin typeface="Calibri"/>
              </a:rPr>
              <a:t>ψ</a:t>
            </a:r>
            <a:r>
              <a:rPr lang="en-US" dirty="0" smtClean="0">
                <a:latin typeface="Calibri"/>
              </a:rPr>
              <a:t>, E)</a:t>
            </a:r>
          </a:p>
          <a:p>
            <a:r>
              <a:rPr lang="en-US" dirty="0" smtClean="0">
                <a:latin typeface="Calibri"/>
              </a:rPr>
              <a:t>S=s(</a:t>
            </a:r>
            <a:r>
              <a:rPr lang="en-US" dirty="0" err="1" smtClean="0"/>
              <a:t>h</a:t>
            </a:r>
            <a:r>
              <a:rPr lang="en-US" baseline="-25000" dirty="0" err="1" smtClean="0"/>
              <a:t>f</a:t>
            </a:r>
            <a:r>
              <a:rPr lang="en-US" baseline="-25000" dirty="0" smtClean="0"/>
              <a:t>  </a:t>
            </a:r>
            <a:r>
              <a:rPr lang="en-US" dirty="0" smtClean="0"/>
              <a:t>+L,</a:t>
            </a:r>
            <a:r>
              <a:rPr lang="el-GR" dirty="0" smtClean="0"/>
              <a:t> θ</a:t>
            </a:r>
            <a:r>
              <a:rPr lang="en-US" dirty="0" smtClean="0"/>
              <a:t>, </a:t>
            </a:r>
            <a:r>
              <a:rPr lang="el-GR" dirty="0" smtClean="0">
                <a:latin typeface="Calibri"/>
              </a:rPr>
              <a:t>τ</a:t>
            </a:r>
            <a:r>
              <a:rPr lang="en-US" dirty="0" smtClean="0">
                <a:latin typeface="Calibri"/>
              </a:rPr>
              <a:t>)</a:t>
            </a:r>
          </a:p>
          <a:p>
            <a:r>
              <a:rPr lang="en-US" dirty="0" err="1" smtClean="0">
                <a:latin typeface="Calibri"/>
              </a:rPr>
              <a:t>Px</a:t>
            </a:r>
            <a:r>
              <a:rPr lang="en-US" dirty="0" smtClean="0">
                <a:latin typeface="Calibri"/>
              </a:rPr>
              <a:t>=w</a:t>
            </a:r>
            <a:r>
              <a:rPr lang="en-US" dirty="0" smtClean="0"/>
              <a:t> h</a:t>
            </a:r>
            <a:r>
              <a:rPr lang="en-US" baseline="-25000" dirty="0" smtClean="0"/>
              <a:t>o   </a:t>
            </a:r>
            <a:r>
              <a:rPr lang="en-US" dirty="0" smtClean="0"/>
              <a:t>+q(</a:t>
            </a:r>
            <a:r>
              <a:rPr lang="en-US" dirty="0" err="1" smtClean="0"/>
              <a:t>h</a:t>
            </a:r>
            <a:r>
              <a:rPr lang="en-US" baseline="-25000" dirty="0" err="1" smtClean="0"/>
              <a:t>f</a:t>
            </a:r>
            <a:r>
              <a:rPr lang="en-US" dirty="0" smtClean="0"/>
              <a:t>)</a:t>
            </a:r>
          </a:p>
          <a:p>
            <a:r>
              <a:rPr lang="en-US" dirty="0" smtClean="0"/>
              <a:t>T= </a:t>
            </a:r>
            <a:r>
              <a:rPr lang="en-US" dirty="0" err="1" smtClean="0"/>
              <a:t>L+H</a:t>
            </a:r>
            <a:r>
              <a:rPr lang="en-US" baseline="-25000" dirty="0" err="1" smtClean="0"/>
              <a:t>o</a:t>
            </a:r>
            <a:r>
              <a:rPr lang="en-US" baseline="-25000" dirty="0" smtClean="0"/>
              <a:t> </a:t>
            </a:r>
            <a:r>
              <a:rPr lang="en-US" dirty="0" smtClean="0"/>
              <a:t>+</a:t>
            </a:r>
            <a:r>
              <a:rPr lang="en-US" baseline="-25000" dirty="0" smtClean="0"/>
              <a:t> </a:t>
            </a:r>
            <a:r>
              <a:rPr lang="en-US" dirty="0" err="1" smtClean="0"/>
              <a:t>h</a:t>
            </a:r>
            <a:r>
              <a:rPr lang="en-US" baseline="-25000" dirty="0" err="1" smtClean="0"/>
              <a:t>f</a:t>
            </a:r>
            <a:r>
              <a:rPr lang="en-US" baseline="-25000" dirty="0" smtClean="0"/>
              <a:t> </a:t>
            </a:r>
          </a:p>
          <a:p>
            <a:r>
              <a:rPr lang="en-US" dirty="0" smtClean="0"/>
              <a:t>Then derive </a:t>
            </a:r>
            <a:r>
              <a:rPr lang="en-US" dirty="0" err="1" smtClean="0"/>
              <a:t>focs</a:t>
            </a:r>
            <a:endParaRPr lang="en-US" dirty="0" smtClean="0"/>
          </a:p>
          <a:p>
            <a:r>
              <a:rPr lang="en-US" dirty="0" smtClean="0"/>
              <a:t>Separately work out child labor supply which would also enter into utility function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Strategy</a:t>
            </a:r>
            <a:endParaRPr lang="en-US" dirty="0"/>
          </a:p>
        </p:txBody>
      </p:sp>
      <p:sp>
        <p:nvSpPr>
          <p:cNvPr id="3" name="Content Placeholder 2"/>
          <p:cNvSpPr>
            <a:spLocks noGrp="1"/>
          </p:cNvSpPr>
          <p:nvPr>
            <p:ph idx="1"/>
          </p:nvPr>
        </p:nvSpPr>
        <p:spPr>
          <a:xfrm>
            <a:off x="914400" y="1295400"/>
            <a:ext cx="7772400" cy="5060160"/>
          </a:xfrm>
        </p:spPr>
        <p:txBody>
          <a:bodyPr>
            <a:normAutofit fontScale="77500" lnSpcReduction="20000"/>
          </a:bodyPr>
          <a:lstStyle/>
          <a:p>
            <a:r>
              <a:rPr lang="en-US" dirty="0" smtClean="0"/>
              <a:t>While there were no obvious biases in treatment order, they still may exist. Difference in difference approach will be used to remove such problems.</a:t>
            </a:r>
          </a:p>
          <a:p>
            <a:r>
              <a:rPr lang="en-US" dirty="0" smtClean="0"/>
              <a:t>Identify neighborhoods where at least two </a:t>
            </a:r>
            <a:r>
              <a:rPr lang="en-US" dirty="0" err="1" smtClean="0"/>
              <a:t>hh</a:t>
            </a:r>
            <a:r>
              <a:rPr lang="en-US" dirty="0" smtClean="0"/>
              <a:t> in neighborhood treated. But not all may be treated so this is an Intent to Treat analysis</a:t>
            </a:r>
          </a:p>
          <a:p>
            <a:r>
              <a:rPr lang="en-US" dirty="0" smtClean="0"/>
              <a:t>Identify date at which program began in neighborhood by earliest property registered in that neighborhood</a:t>
            </a:r>
          </a:p>
          <a:p>
            <a:r>
              <a:rPr lang="en-US" dirty="0" smtClean="0"/>
              <a:t>Variation is formal ownership prior to program . Those w/o called squatters</a:t>
            </a:r>
          </a:p>
          <a:p>
            <a:r>
              <a:rPr lang="en-US" dirty="0" smtClean="0"/>
              <a:t>Use </a:t>
            </a:r>
            <a:r>
              <a:rPr lang="en-US" dirty="0" err="1" smtClean="0"/>
              <a:t>hh</a:t>
            </a:r>
            <a:r>
              <a:rPr lang="en-US" dirty="0" smtClean="0"/>
              <a:t> use </a:t>
            </a:r>
            <a:r>
              <a:rPr lang="en-US" dirty="0" err="1" smtClean="0"/>
              <a:t>hh</a:t>
            </a:r>
            <a:r>
              <a:rPr lang="en-US" dirty="0" smtClean="0"/>
              <a:t>, neighborhood characteristics to mitigate unwanted differences between treatment and control groups </a:t>
            </a:r>
          </a:p>
          <a:p>
            <a:r>
              <a:rPr lang="en-US" dirty="0" smtClean="0"/>
              <a:t>Allow variation in impact across different size </a:t>
            </a:r>
            <a:r>
              <a:rPr lang="en-US" dirty="0" err="1" smtClean="0"/>
              <a:t>hh</a:t>
            </a:r>
            <a:r>
              <a:rPr lang="en-US" dirty="0" smtClean="0"/>
              <a:t> and by level of informal rights (measured by time in residence)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1013</TotalTime>
  <Words>886</Words>
  <Application>Microsoft Office PowerPoint</Application>
  <PresentationFormat>On-screen Show (4:3)</PresentationFormat>
  <Paragraphs>68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Metro</vt:lpstr>
      <vt:lpstr>Erica Field  QJE 2007</vt:lpstr>
      <vt:lpstr>Influence of De Soto in Peru</vt:lpstr>
      <vt:lpstr>Operationalizing Property Rights</vt:lpstr>
      <vt:lpstr>Literature Review</vt:lpstr>
      <vt:lpstr>Project Background</vt:lpstr>
      <vt:lpstr>Model</vt:lpstr>
      <vt:lpstr>Variables</vt:lpstr>
      <vt:lpstr>Model</vt:lpstr>
      <vt:lpstr>Estimation Strategy</vt:lpstr>
      <vt:lpstr>PowerPoint Presentation</vt:lpstr>
      <vt:lpstr>Regression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Robustness Checks</vt:lpstr>
      <vt:lpstr>Propensity Score Matching</vt:lpstr>
      <vt:lpstr>Search for Long Run Estimates</vt:lpstr>
      <vt:lpstr>Instrumental Variables</vt:lpstr>
      <vt:lpstr>Conclusions</vt:lpstr>
    </vt:vector>
  </TitlesOfParts>
  <Company>USC College of Letters, Arts &amp;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Erica Field  QJE 2007</dc:title>
  <dc:creator>College of Letters, Arts &amp; Sciences</dc:creator>
  <cp:lastModifiedBy>Jeffrey Nugent</cp:lastModifiedBy>
  <cp:revision>92</cp:revision>
  <dcterms:created xsi:type="dcterms:W3CDTF">2010-10-12T20:10:47Z</dcterms:created>
  <dcterms:modified xsi:type="dcterms:W3CDTF">2015-02-11T19:55:35Z</dcterms:modified>
</cp:coreProperties>
</file>