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9" r:id="rId3"/>
    <p:sldId id="257" r:id="rId4"/>
    <p:sldId id="260" r:id="rId5"/>
    <p:sldId id="263" r:id="rId6"/>
    <p:sldId id="277" r:id="rId7"/>
    <p:sldId id="273" r:id="rId8"/>
    <p:sldId id="274" r:id="rId9"/>
    <p:sldId id="281" r:id="rId10"/>
    <p:sldId id="282" r:id="rId11"/>
    <p:sldId id="284" r:id="rId12"/>
    <p:sldId id="287" r:id="rId13"/>
    <p:sldId id="285" r:id="rId14"/>
    <p:sldId id="286" r:id="rId15"/>
    <p:sldId id="312" r:id="rId16"/>
    <p:sldId id="313" r:id="rId17"/>
    <p:sldId id="297" r:id="rId18"/>
    <p:sldId id="298" r:id="rId19"/>
    <p:sldId id="299" r:id="rId20"/>
    <p:sldId id="289" r:id="rId21"/>
    <p:sldId id="290" r:id="rId22"/>
    <p:sldId id="288" r:id="rId23"/>
    <p:sldId id="295" r:id="rId24"/>
    <p:sldId id="291" r:id="rId25"/>
    <p:sldId id="292" r:id="rId26"/>
    <p:sldId id="300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01" r:id="rId36"/>
    <p:sldId id="310" r:id="rId37"/>
    <p:sldId id="293" r:id="rId38"/>
    <p:sldId id="294" r:id="rId39"/>
    <p:sldId id="311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 varScale="1">
        <p:scale>
          <a:sx n="87" d="100"/>
          <a:sy n="87" d="100"/>
        </p:scale>
        <p:origin x="-10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 dirty="0">
                <a:effectLst/>
              </a:rPr>
              <a:t>oil rents &amp; Compensation Wage</a:t>
            </a:r>
            <a:r>
              <a:rPr lang="en-US" sz="1400" b="1" i="0" u="none" strike="noStrike" baseline="0" dirty="0"/>
              <a:t> </a:t>
            </a:r>
            <a:endParaRPr lang="en-US" sz="1400" b="1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Sheet1!$N$9</c:f>
              <c:strCache>
                <c:ptCount val="1"/>
                <c:pt idx="0">
                  <c:v>1970-1981</c:v>
                </c:pt>
              </c:strCache>
            </c:strRef>
          </c:tx>
          <c:invertIfNegative val="0"/>
          <c:cat>
            <c:strRef>
              <c:f>Sheet1!$M$10:$M$17</c:f>
              <c:strCache>
                <c:ptCount val="8"/>
                <c:pt idx="0">
                  <c:v> Algeria</c:v>
                </c:pt>
                <c:pt idx="1">
                  <c:v>Bahrain</c:v>
                </c:pt>
                <c:pt idx="2">
                  <c:v>Kuwait</c:v>
                </c:pt>
                <c:pt idx="3">
                  <c:v>Oman</c:v>
                </c:pt>
                <c:pt idx="4">
                  <c:v>Qatar</c:v>
                </c:pt>
                <c:pt idx="5">
                  <c:v>Sudan</c:v>
                </c:pt>
                <c:pt idx="6">
                  <c:v>UAE</c:v>
                </c:pt>
                <c:pt idx="7">
                  <c:v>Yemen</c:v>
                </c:pt>
              </c:strCache>
            </c:strRef>
          </c:cat>
          <c:val>
            <c:numRef>
              <c:f>Sheet1!$N$10:$N$17</c:f>
              <c:numCache>
                <c:formatCode>General</c:formatCode>
                <c:ptCount val="8"/>
                <c:pt idx="0">
                  <c:v>0.14330000000000001</c:v>
                </c:pt>
                <c:pt idx="2">
                  <c:v>5.1000000000000004E-3</c:v>
                </c:pt>
                <c:pt idx="3">
                  <c:v>2.0199999999999999E-2</c:v>
                </c:pt>
              </c:numCache>
            </c:numRef>
          </c:val>
        </c:ser>
        <c:ser>
          <c:idx val="1"/>
          <c:order val="1"/>
          <c:tx>
            <c:strRef>
              <c:f>Sheet1!$O$9</c:f>
              <c:strCache>
                <c:ptCount val="1"/>
                <c:pt idx="0">
                  <c:v>1981-1988</c:v>
                </c:pt>
              </c:strCache>
            </c:strRef>
          </c:tx>
          <c:invertIfNegative val="0"/>
          <c:cat>
            <c:strRef>
              <c:f>Sheet1!$M$10:$M$17</c:f>
              <c:strCache>
                <c:ptCount val="8"/>
                <c:pt idx="0">
                  <c:v> Algeria</c:v>
                </c:pt>
                <c:pt idx="1">
                  <c:v>Bahrain</c:v>
                </c:pt>
                <c:pt idx="2">
                  <c:v>Kuwait</c:v>
                </c:pt>
                <c:pt idx="3">
                  <c:v>Oman</c:v>
                </c:pt>
                <c:pt idx="4">
                  <c:v>Qatar</c:v>
                </c:pt>
                <c:pt idx="5">
                  <c:v>Sudan</c:v>
                </c:pt>
                <c:pt idx="6">
                  <c:v>UAE</c:v>
                </c:pt>
                <c:pt idx="7">
                  <c:v>Yemen</c:v>
                </c:pt>
              </c:strCache>
            </c:strRef>
          </c:cat>
          <c:val>
            <c:numRef>
              <c:f>Sheet1!$O$10:$O$17</c:f>
              <c:numCache>
                <c:formatCode>General</c:formatCode>
                <c:ptCount val="8"/>
                <c:pt idx="0">
                  <c:v>-0.72629999999999995</c:v>
                </c:pt>
                <c:pt idx="1">
                  <c:v>-0.37759999999999999</c:v>
                </c:pt>
                <c:pt idx="2">
                  <c:v>-0.1913</c:v>
                </c:pt>
                <c:pt idx="3">
                  <c:v>-0.71860000000000002</c:v>
                </c:pt>
              </c:numCache>
            </c:numRef>
          </c:val>
        </c:ser>
        <c:ser>
          <c:idx val="2"/>
          <c:order val="2"/>
          <c:tx>
            <c:strRef>
              <c:f>Sheet1!$P$9</c:f>
              <c:strCache>
                <c:ptCount val="1"/>
                <c:pt idx="0">
                  <c:v>1989-1998</c:v>
                </c:pt>
              </c:strCache>
            </c:strRef>
          </c:tx>
          <c:invertIfNegative val="0"/>
          <c:cat>
            <c:strRef>
              <c:f>Sheet1!$M$10:$M$17</c:f>
              <c:strCache>
                <c:ptCount val="8"/>
                <c:pt idx="0">
                  <c:v> Algeria</c:v>
                </c:pt>
                <c:pt idx="1">
                  <c:v>Bahrain</c:v>
                </c:pt>
                <c:pt idx="2">
                  <c:v>Kuwait</c:v>
                </c:pt>
                <c:pt idx="3">
                  <c:v>Oman</c:v>
                </c:pt>
                <c:pt idx="4">
                  <c:v>Qatar</c:v>
                </c:pt>
                <c:pt idx="5">
                  <c:v>Sudan</c:v>
                </c:pt>
                <c:pt idx="6">
                  <c:v>UAE</c:v>
                </c:pt>
                <c:pt idx="7">
                  <c:v>Yemen</c:v>
                </c:pt>
              </c:strCache>
            </c:strRef>
          </c:cat>
          <c:val>
            <c:numRef>
              <c:f>Sheet1!$P$10:$P$17</c:f>
              <c:numCache>
                <c:formatCode>General</c:formatCode>
                <c:ptCount val="8"/>
                <c:pt idx="0">
                  <c:v>-0.54810000000000003</c:v>
                </c:pt>
                <c:pt idx="1">
                  <c:v>0.11169999999999999</c:v>
                </c:pt>
                <c:pt idx="2">
                  <c:v>0.2152</c:v>
                </c:pt>
                <c:pt idx="3">
                  <c:v>-0.81210000000000004</c:v>
                </c:pt>
                <c:pt idx="4">
                  <c:v>-5.0700000000000002E-2</c:v>
                </c:pt>
                <c:pt idx="5">
                  <c:v>-0.65569999999999995</c:v>
                </c:pt>
                <c:pt idx="6">
                  <c:v>-0.57150000000000001</c:v>
                </c:pt>
                <c:pt idx="7">
                  <c:v>-0.71379999999999999</c:v>
                </c:pt>
              </c:numCache>
            </c:numRef>
          </c:val>
        </c:ser>
        <c:ser>
          <c:idx val="3"/>
          <c:order val="3"/>
          <c:tx>
            <c:strRef>
              <c:f>Sheet1!$Q$9</c:f>
              <c:strCache>
                <c:ptCount val="1"/>
                <c:pt idx="0">
                  <c:v>1999-2012</c:v>
                </c:pt>
              </c:strCache>
            </c:strRef>
          </c:tx>
          <c:invertIfNegative val="0"/>
          <c:cat>
            <c:strRef>
              <c:f>Sheet1!$M$10:$M$17</c:f>
              <c:strCache>
                <c:ptCount val="8"/>
                <c:pt idx="0">
                  <c:v> Algeria</c:v>
                </c:pt>
                <c:pt idx="1">
                  <c:v>Bahrain</c:v>
                </c:pt>
                <c:pt idx="2">
                  <c:v>Kuwait</c:v>
                </c:pt>
                <c:pt idx="3">
                  <c:v>Oman</c:v>
                </c:pt>
                <c:pt idx="4">
                  <c:v>Qatar</c:v>
                </c:pt>
                <c:pt idx="5">
                  <c:v>Sudan</c:v>
                </c:pt>
                <c:pt idx="6">
                  <c:v>UAE</c:v>
                </c:pt>
                <c:pt idx="7">
                  <c:v>Yemen</c:v>
                </c:pt>
              </c:strCache>
            </c:strRef>
          </c:cat>
          <c:val>
            <c:numRef>
              <c:f>Sheet1!$Q$10:$Q$17</c:f>
              <c:numCache>
                <c:formatCode>General</c:formatCode>
                <c:ptCount val="8"/>
                <c:pt idx="0">
                  <c:v>-0.86529999999999996</c:v>
                </c:pt>
                <c:pt idx="1">
                  <c:v>-0.67249999999999999</c:v>
                </c:pt>
                <c:pt idx="2">
                  <c:v>-0.86080000000000001</c:v>
                </c:pt>
                <c:pt idx="3">
                  <c:v>-0.70479999999999998</c:v>
                </c:pt>
                <c:pt idx="4">
                  <c:v>-0.88270000000000004</c:v>
                </c:pt>
                <c:pt idx="5">
                  <c:v>0.62990000000000002</c:v>
                </c:pt>
                <c:pt idx="6">
                  <c:v>-0.88170000000000004</c:v>
                </c:pt>
                <c:pt idx="7">
                  <c:v>-0.32090000000000002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193600"/>
        <c:axId val="145270272"/>
      </c:barChart>
      <c:catAx>
        <c:axId val="145193600"/>
        <c:scaling>
          <c:orientation val="minMax"/>
        </c:scaling>
        <c:delete val="0"/>
        <c:axPos val="b"/>
        <c:majorTickMark val="none"/>
        <c:minorTickMark val="none"/>
        <c:tickLblPos val="nextTo"/>
        <c:crossAx val="145270272"/>
        <c:crosses val="autoZero"/>
        <c:auto val="1"/>
        <c:lblAlgn val="ctr"/>
        <c:lblOffset val="100"/>
        <c:noMultiLvlLbl val="0"/>
      </c:catAx>
      <c:valAx>
        <c:axId val="1452702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4519360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/>
              <a:t>Oil rents &amp; Gov.</a:t>
            </a:r>
            <a:r>
              <a:rPr lang="en-US" sz="1400" baseline="0"/>
              <a:t> </a:t>
            </a:r>
            <a:r>
              <a:rPr lang="en-US" sz="1400"/>
              <a:t>Purchases of Goods and Services</a:t>
            </a:r>
          </a:p>
        </c:rich>
      </c:tx>
      <c:layout>
        <c:manualLayout>
          <c:xMode val="edge"/>
          <c:yMode val="edge"/>
          <c:x val="0.1540903324584427"/>
          <c:y val="2.7777777777777776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Sheet1!$N$35</c:f>
              <c:strCache>
                <c:ptCount val="1"/>
                <c:pt idx="0">
                  <c:v>1970-1981</c:v>
                </c:pt>
              </c:strCache>
            </c:strRef>
          </c:tx>
          <c:invertIfNegative val="0"/>
          <c:cat>
            <c:strRef>
              <c:f>Sheet1!$M$36:$M$42</c:f>
              <c:strCache>
                <c:ptCount val="7"/>
                <c:pt idx="0">
                  <c:v> Algeria</c:v>
                </c:pt>
                <c:pt idx="1">
                  <c:v>Bahrain</c:v>
                </c:pt>
                <c:pt idx="2">
                  <c:v>Kuwait</c:v>
                </c:pt>
                <c:pt idx="3">
                  <c:v>Oman</c:v>
                </c:pt>
                <c:pt idx="4">
                  <c:v>Qatar</c:v>
                </c:pt>
                <c:pt idx="5">
                  <c:v>UAE</c:v>
                </c:pt>
                <c:pt idx="6">
                  <c:v>Yemen</c:v>
                </c:pt>
              </c:strCache>
            </c:strRef>
          </c:cat>
          <c:val>
            <c:numRef>
              <c:f>Sheet1!$N$36:$N$42</c:f>
              <c:numCache>
                <c:formatCode>General</c:formatCode>
                <c:ptCount val="7"/>
                <c:pt idx="0">
                  <c:v>-0.58309999999999995</c:v>
                </c:pt>
                <c:pt idx="3">
                  <c:v>-0.1739</c:v>
                </c:pt>
              </c:numCache>
            </c:numRef>
          </c:val>
        </c:ser>
        <c:ser>
          <c:idx val="1"/>
          <c:order val="1"/>
          <c:tx>
            <c:strRef>
              <c:f>Sheet1!$O$35</c:f>
              <c:strCache>
                <c:ptCount val="1"/>
                <c:pt idx="0">
                  <c:v>1981-1988</c:v>
                </c:pt>
              </c:strCache>
            </c:strRef>
          </c:tx>
          <c:invertIfNegative val="0"/>
          <c:cat>
            <c:strRef>
              <c:f>Sheet1!$M$36:$M$42</c:f>
              <c:strCache>
                <c:ptCount val="7"/>
                <c:pt idx="0">
                  <c:v> Algeria</c:v>
                </c:pt>
                <c:pt idx="1">
                  <c:v>Bahrain</c:v>
                </c:pt>
                <c:pt idx="2">
                  <c:v>Kuwait</c:v>
                </c:pt>
                <c:pt idx="3">
                  <c:v>Oman</c:v>
                </c:pt>
                <c:pt idx="4">
                  <c:v>Qatar</c:v>
                </c:pt>
                <c:pt idx="5">
                  <c:v>UAE</c:v>
                </c:pt>
                <c:pt idx="6">
                  <c:v>Yemen</c:v>
                </c:pt>
              </c:strCache>
            </c:strRef>
          </c:cat>
          <c:val>
            <c:numRef>
              <c:f>Sheet1!$O$36:$O$42</c:f>
              <c:numCache>
                <c:formatCode>General</c:formatCode>
                <c:ptCount val="7"/>
                <c:pt idx="0">
                  <c:v>-0.7873</c:v>
                </c:pt>
                <c:pt idx="1">
                  <c:v>-0.57499999999999996</c:v>
                </c:pt>
                <c:pt idx="2">
                  <c:v>0.12470000000000001</c:v>
                </c:pt>
                <c:pt idx="3">
                  <c:v>-0.64419999999999999</c:v>
                </c:pt>
              </c:numCache>
            </c:numRef>
          </c:val>
        </c:ser>
        <c:ser>
          <c:idx val="2"/>
          <c:order val="2"/>
          <c:tx>
            <c:strRef>
              <c:f>Sheet1!$P$35</c:f>
              <c:strCache>
                <c:ptCount val="1"/>
                <c:pt idx="0">
                  <c:v>1989-1998</c:v>
                </c:pt>
              </c:strCache>
            </c:strRef>
          </c:tx>
          <c:invertIfNegative val="0"/>
          <c:cat>
            <c:strRef>
              <c:f>Sheet1!$M$36:$M$42</c:f>
              <c:strCache>
                <c:ptCount val="7"/>
                <c:pt idx="0">
                  <c:v> Algeria</c:v>
                </c:pt>
                <c:pt idx="1">
                  <c:v>Bahrain</c:v>
                </c:pt>
                <c:pt idx="2">
                  <c:v>Kuwait</c:v>
                </c:pt>
                <c:pt idx="3">
                  <c:v>Oman</c:v>
                </c:pt>
                <c:pt idx="4">
                  <c:v>Qatar</c:v>
                </c:pt>
                <c:pt idx="5">
                  <c:v>UAE</c:v>
                </c:pt>
                <c:pt idx="6">
                  <c:v>Yemen</c:v>
                </c:pt>
              </c:strCache>
            </c:strRef>
          </c:cat>
          <c:val>
            <c:numRef>
              <c:f>Sheet1!$P$36:$P$42</c:f>
              <c:numCache>
                <c:formatCode>General</c:formatCode>
                <c:ptCount val="7"/>
                <c:pt idx="0">
                  <c:v>-0.41949999999999998</c:v>
                </c:pt>
                <c:pt idx="1">
                  <c:v>-0.2344</c:v>
                </c:pt>
                <c:pt idx="2">
                  <c:v>0.58940000000000003</c:v>
                </c:pt>
                <c:pt idx="3">
                  <c:v>-0.33090000000000003</c:v>
                </c:pt>
                <c:pt idx="4">
                  <c:v>-0.39510000000000001</c:v>
                </c:pt>
                <c:pt idx="5">
                  <c:v>-0.72660000000000002</c:v>
                </c:pt>
                <c:pt idx="6">
                  <c:v>-0.4249</c:v>
                </c:pt>
              </c:numCache>
            </c:numRef>
          </c:val>
        </c:ser>
        <c:ser>
          <c:idx val="3"/>
          <c:order val="3"/>
          <c:tx>
            <c:strRef>
              <c:f>Sheet1!$Q$35</c:f>
              <c:strCache>
                <c:ptCount val="1"/>
                <c:pt idx="0">
                  <c:v>1999-2012</c:v>
                </c:pt>
              </c:strCache>
            </c:strRef>
          </c:tx>
          <c:invertIfNegative val="0"/>
          <c:cat>
            <c:strRef>
              <c:f>Sheet1!$M$36:$M$42</c:f>
              <c:strCache>
                <c:ptCount val="7"/>
                <c:pt idx="0">
                  <c:v> Algeria</c:v>
                </c:pt>
                <c:pt idx="1">
                  <c:v>Bahrain</c:v>
                </c:pt>
                <c:pt idx="2">
                  <c:v>Kuwait</c:v>
                </c:pt>
                <c:pt idx="3">
                  <c:v>Oman</c:v>
                </c:pt>
                <c:pt idx="4">
                  <c:v>Qatar</c:v>
                </c:pt>
                <c:pt idx="5">
                  <c:v>UAE</c:v>
                </c:pt>
                <c:pt idx="6">
                  <c:v>Yemen</c:v>
                </c:pt>
              </c:strCache>
            </c:strRef>
          </c:cat>
          <c:val>
            <c:numRef>
              <c:f>Sheet1!$Q$36:$Q$42</c:f>
              <c:numCache>
                <c:formatCode>General</c:formatCode>
                <c:ptCount val="7"/>
                <c:pt idx="0">
                  <c:v>-0.39019999999999999</c:v>
                </c:pt>
                <c:pt idx="1">
                  <c:v>-0.26200000000000001</c:v>
                </c:pt>
                <c:pt idx="2">
                  <c:v>-0.85619999999999996</c:v>
                </c:pt>
                <c:pt idx="3">
                  <c:v>-0.7117</c:v>
                </c:pt>
                <c:pt idx="4">
                  <c:v>0.24740000000000001</c:v>
                </c:pt>
                <c:pt idx="5">
                  <c:v>-0.73960000000000004</c:v>
                </c:pt>
                <c:pt idx="6">
                  <c:v>-7.8700000000000006E-2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3359872"/>
        <c:axId val="193361408"/>
      </c:barChart>
      <c:catAx>
        <c:axId val="193359872"/>
        <c:scaling>
          <c:orientation val="minMax"/>
        </c:scaling>
        <c:delete val="0"/>
        <c:axPos val="b"/>
        <c:majorTickMark val="none"/>
        <c:minorTickMark val="none"/>
        <c:tickLblPos val="nextTo"/>
        <c:crossAx val="193361408"/>
        <c:crosses val="autoZero"/>
        <c:auto val="1"/>
        <c:lblAlgn val="ctr"/>
        <c:lblOffset val="100"/>
        <c:noMultiLvlLbl val="0"/>
      </c:catAx>
      <c:valAx>
        <c:axId val="1933614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9335987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/>
              <a:t>Oil rents</a:t>
            </a:r>
            <a:r>
              <a:rPr lang="en-US" sz="1400" baseline="0"/>
              <a:t> &amp; </a:t>
            </a:r>
            <a:r>
              <a:rPr lang="en-US" sz="1400"/>
              <a:t>Government Fixed Investment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Sheet1!$U$35</c:f>
              <c:strCache>
                <c:ptCount val="1"/>
                <c:pt idx="0">
                  <c:v>1970-1981</c:v>
                </c:pt>
              </c:strCache>
            </c:strRef>
          </c:tx>
          <c:invertIfNegative val="0"/>
          <c:cat>
            <c:strRef>
              <c:f>Sheet1!$T$36:$T$43</c:f>
              <c:strCache>
                <c:ptCount val="8"/>
                <c:pt idx="0">
                  <c:v> Algeria</c:v>
                </c:pt>
                <c:pt idx="1">
                  <c:v>Bahrain</c:v>
                </c:pt>
                <c:pt idx="2">
                  <c:v>Kuwait</c:v>
                </c:pt>
                <c:pt idx="3">
                  <c:v>Oman</c:v>
                </c:pt>
                <c:pt idx="4">
                  <c:v>Qatar</c:v>
                </c:pt>
                <c:pt idx="5">
                  <c:v>Sudan</c:v>
                </c:pt>
                <c:pt idx="6">
                  <c:v>UAE</c:v>
                </c:pt>
                <c:pt idx="7">
                  <c:v>Yemen</c:v>
                </c:pt>
              </c:strCache>
            </c:strRef>
          </c:cat>
          <c:val>
            <c:numRef>
              <c:f>Sheet1!$U$36:$U$43</c:f>
              <c:numCache>
                <c:formatCode>General</c:formatCode>
                <c:ptCount val="8"/>
              </c:numCache>
            </c:numRef>
          </c:val>
        </c:ser>
        <c:ser>
          <c:idx val="1"/>
          <c:order val="1"/>
          <c:tx>
            <c:strRef>
              <c:f>Sheet1!$V$35</c:f>
              <c:strCache>
                <c:ptCount val="1"/>
                <c:pt idx="0">
                  <c:v>1981-1988</c:v>
                </c:pt>
              </c:strCache>
            </c:strRef>
          </c:tx>
          <c:invertIfNegative val="0"/>
          <c:cat>
            <c:strRef>
              <c:f>Sheet1!$T$36:$T$43</c:f>
              <c:strCache>
                <c:ptCount val="8"/>
                <c:pt idx="0">
                  <c:v> Algeria</c:v>
                </c:pt>
                <c:pt idx="1">
                  <c:v>Bahrain</c:v>
                </c:pt>
                <c:pt idx="2">
                  <c:v>Kuwait</c:v>
                </c:pt>
                <c:pt idx="3">
                  <c:v>Oman</c:v>
                </c:pt>
                <c:pt idx="4">
                  <c:v>Qatar</c:v>
                </c:pt>
                <c:pt idx="5">
                  <c:v>Sudan</c:v>
                </c:pt>
                <c:pt idx="6">
                  <c:v>UAE</c:v>
                </c:pt>
                <c:pt idx="7">
                  <c:v>Yemen</c:v>
                </c:pt>
              </c:strCache>
            </c:strRef>
          </c:cat>
          <c:val>
            <c:numRef>
              <c:f>Sheet1!$V$36:$V$43</c:f>
              <c:numCache>
                <c:formatCode>General</c:formatCode>
                <c:ptCount val="8"/>
                <c:pt idx="1">
                  <c:v>0.71330000000000005</c:v>
                </c:pt>
                <c:pt idx="2">
                  <c:v>-0.45829999999999999</c:v>
                </c:pt>
                <c:pt idx="3">
                  <c:v>0.80410000000000004</c:v>
                </c:pt>
                <c:pt idx="6">
                  <c:v>-0.54479999999999995</c:v>
                </c:pt>
              </c:numCache>
            </c:numRef>
          </c:val>
        </c:ser>
        <c:ser>
          <c:idx val="2"/>
          <c:order val="2"/>
          <c:tx>
            <c:strRef>
              <c:f>Sheet1!$W$35</c:f>
              <c:strCache>
                <c:ptCount val="1"/>
                <c:pt idx="0">
                  <c:v>1989-1998</c:v>
                </c:pt>
              </c:strCache>
            </c:strRef>
          </c:tx>
          <c:invertIfNegative val="0"/>
          <c:cat>
            <c:strRef>
              <c:f>Sheet1!$T$36:$T$43</c:f>
              <c:strCache>
                <c:ptCount val="8"/>
                <c:pt idx="0">
                  <c:v> Algeria</c:v>
                </c:pt>
                <c:pt idx="1">
                  <c:v>Bahrain</c:v>
                </c:pt>
                <c:pt idx="2">
                  <c:v>Kuwait</c:v>
                </c:pt>
                <c:pt idx="3">
                  <c:v>Oman</c:v>
                </c:pt>
                <c:pt idx="4">
                  <c:v>Qatar</c:v>
                </c:pt>
                <c:pt idx="5">
                  <c:v>Sudan</c:v>
                </c:pt>
                <c:pt idx="6">
                  <c:v>UAE</c:v>
                </c:pt>
                <c:pt idx="7">
                  <c:v>Yemen</c:v>
                </c:pt>
              </c:strCache>
            </c:strRef>
          </c:cat>
          <c:val>
            <c:numRef>
              <c:f>Sheet1!$W$36:$W$43</c:f>
              <c:numCache>
                <c:formatCode>General</c:formatCode>
                <c:ptCount val="8"/>
                <c:pt idx="0">
                  <c:v>-0.49919999999999998</c:v>
                </c:pt>
                <c:pt idx="1">
                  <c:v>0.1162</c:v>
                </c:pt>
                <c:pt idx="2">
                  <c:v>-0.84199999999999997</c:v>
                </c:pt>
                <c:pt idx="3">
                  <c:v>-0.5847</c:v>
                </c:pt>
                <c:pt idx="4">
                  <c:v>-0.64270000000000005</c:v>
                </c:pt>
                <c:pt idx="5">
                  <c:v>0.31380000000000002</c:v>
                </c:pt>
                <c:pt idx="6">
                  <c:v>-0.61970000000000003</c:v>
                </c:pt>
                <c:pt idx="7">
                  <c:v>-0.21920000000000001</c:v>
                </c:pt>
              </c:numCache>
            </c:numRef>
          </c:val>
        </c:ser>
        <c:ser>
          <c:idx val="3"/>
          <c:order val="3"/>
          <c:tx>
            <c:strRef>
              <c:f>Sheet1!$X$35</c:f>
              <c:strCache>
                <c:ptCount val="1"/>
                <c:pt idx="0">
                  <c:v>1999-2012</c:v>
                </c:pt>
              </c:strCache>
            </c:strRef>
          </c:tx>
          <c:invertIfNegative val="0"/>
          <c:cat>
            <c:strRef>
              <c:f>Sheet1!$T$36:$T$43</c:f>
              <c:strCache>
                <c:ptCount val="8"/>
                <c:pt idx="0">
                  <c:v> Algeria</c:v>
                </c:pt>
                <c:pt idx="1">
                  <c:v>Bahrain</c:v>
                </c:pt>
                <c:pt idx="2">
                  <c:v>Kuwait</c:v>
                </c:pt>
                <c:pt idx="3">
                  <c:v>Oman</c:v>
                </c:pt>
                <c:pt idx="4">
                  <c:v>Qatar</c:v>
                </c:pt>
                <c:pt idx="5">
                  <c:v>Sudan</c:v>
                </c:pt>
                <c:pt idx="6">
                  <c:v>UAE</c:v>
                </c:pt>
                <c:pt idx="7">
                  <c:v>Yemen</c:v>
                </c:pt>
              </c:strCache>
            </c:strRef>
          </c:cat>
          <c:val>
            <c:numRef>
              <c:f>Sheet1!$X$36:$X$43</c:f>
              <c:numCache>
                <c:formatCode>General</c:formatCode>
                <c:ptCount val="8"/>
                <c:pt idx="0">
                  <c:v>0.1171</c:v>
                </c:pt>
                <c:pt idx="1">
                  <c:v>-0.42509999999999998</c:v>
                </c:pt>
                <c:pt idx="2">
                  <c:v>-0.93489999999999995</c:v>
                </c:pt>
                <c:pt idx="3">
                  <c:v>-0.29770000000000002</c:v>
                </c:pt>
                <c:pt idx="4">
                  <c:v>0.23469999999999999</c:v>
                </c:pt>
                <c:pt idx="5">
                  <c:v>0.66849999999999998</c:v>
                </c:pt>
                <c:pt idx="6">
                  <c:v>-0.86</c:v>
                </c:pt>
                <c:pt idx="7">
                  <c:v>-0.58989999999999998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14176"/>
        <c:axId val="100282368"/>
      </c:barChart>
      <c:catAx>
        <c:axId val="21314176"/>
        <c:scaling>
          <c:orientation val="minMax"/>
        </c:scaling>
        <c:delete val="0"/>
        <c:axPos val="b"/>
        <c:majorTickMark val="none"/>
        <c:minorTickMark val="none"/>
        <c:tickLblPos val="nextTo"/>
        <c:crossAx val="100282368"/>
        <c:crosses val="autoZero"/>
        <c:auto val="1"/>
        <c:lblAlgn val="ctr"/>
        <c:lblOffset val="100"/>
        <c:noMultiLvlLbl val="0"/>
      </c:catAx>
      <c:valAx>
        <c:axId val="10028236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3141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 dirty="0">
                <a:effectLst/>
              </a:rPr>
              <a:t>Oil Rents &amp; Net Operating Balance</a:t>
            </a:r>
            <a:r>
              <a:rPr lang="en-US" sz="1400" b="1" i="0" u="none" strike="noStrike" baseline="0" dirty="0"/>
              <a:t> </a:t>
            </a:r>
            <a:endParaRPr lang="en-US" sz="1400" b="1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Sheet1!$M$61</c:f>
              <c:strCache>
                <c:ptCount val="1"/>
                <c:pt idx="0">
                  <c:v>1989-1998</c:v>
                </c:pt>
              </c:strCache>
            </c:strRef>
          </c:tx>
          <c:invertIfNegative val="0"/>
          <c:cat>
            <c:strRef>
              <c:f>Sheet1!$L$62:$L$69</c:f>
              <c:strCache>
                <c:ptCount val="8"/>
                <c:pt idx="0">
                  <c:v> Algeria</c:v>
                </c:pt>
                <c:pt idx="1">
                  <c:v>Bahrain</c:v>
                </c:pt>
                <c:pt idx="2">
                  <c:v>Kuwait</c:v>
                </c:pt>
                <c:pt idx="3">
                  <c:v>Oman</c:v>
                </c:pt>
                <c:pt idx="4">
                  <c:v>Qatar</c:v>
                </c:pt>
                <c:pt idx="5">
                  <c:v>Sudan</c:v>
                </c:pt>
                <c:pt idx="6">
                  <c:v>UAE</c:v>
                </c:pt>
                <c:pt idx="7">
                  <c:v>Yemen</c:v>
                </c:pt>
              </c:strCache>
            </c:strRef>
          </c:cat>
          <c:val>
            <c:numRef>
              <c:f>Sheet1!$M$62:$M$69</c:f>
              <c:numCache>
                <c:formatCode>General</c:formatCode>
                <c:ptCount val="8"/>
                <c:pt idx="0">
                  <c:v>0.81359999999999999</c:v>
                </c:pt>
                <c:pt idx="1">
                  <c:v>-0.65259999999999996</c:v>
                </c:pt>
                <c:pt idx="2">
                  <c:v>0.9395</c:v>
                </c:pt>
                <c:pt idx="3">
                  <c:v>0.85629999999999995</c:v>
                </c:pt>
                <c:pt idx="4">
                  <c:v>0.2631</c:v>
                </c:pt>
                <c:pt idx="5">
                  <c:v>1.3100000000000001E-2</c:v>
                </c:pt>
                <c:pt idx="6">
                  <c:v>0.35610000000000003</c:v>
                </c:pt>
                <c:pt idx="7">
                  <c:v>0.1847</c:v>
                </c:pt>
              </c:numCache>
            </c:numRef>
          </c:val>
        </c:ser>
        <c:ser>
          <c:idx val="1"/>
          <c:order val="1"/>
          <c:tx>
            <c:strRef>
              <c:f>Sheet1!$N$61</c:f>
              <c:strCache>
                <c:ptCount val="1"/>
                <c:pt idx="0">
                  <c:v>1999-2012</c:v>
                </c:pt>
              </c:strCache>
            </c:strRef>
          </c:tx>
          <c:invertIfNegative val="0"/>
          <c:cat>
            <c:strRef>
              <c:f>Sheet1!$L$62:$L$69</c:f>
              <c:strCache>
                <c:ptCount val="8"/>
                <c:pt idx="0">
                  <c:v> Algeria</c:v>
                </c:pt>
                <c:pt idx="1">
                  <c:v>Bahrain</c:v>
                </c:pt>
                <c:pt idx="2">
                  <c:v>Kuwait</c:v>
                </c:pt>
                <c:pt idx="3">
                  <c:v>Oman</c:v>
                </c:pt>
                <c:pt idx="4">
                  <c:v>Qatar</c:v>
                </c:pt>
                <c:pt idx="5">
                  <c:v>Sudan</c:v>
                </c:pt>
                <c:pt idx="6">
                  <c:v>UAE</c:v>
                </c:pt>
                <c:pt idx="7">
                  <c:v>Yemen</c:v>
                </c:pt>
              </c:strCache>
            </c:strRef>
          </c:cat>
          <c:val>
            <c:numRef>
              <c:f>Sheet1!$N$62:$N$69</c:f>
              <c:numCache>
                <c:formatCode>General</c:formatCode>
                <c:ptCount val="8"/>
                <c:pt idx="0">
                  <c:v>0.96120000000000005</c:v>
                </c:pt>
                <c:pt idx="1">
                  <c:v>0.83389999999999997</c:v>
                </c:pt>
                <c:pt idx="2">
                  <c:v>0.56879999999999997</c:v>
                </c:pt>
                <c:pt idx="3">
                  <c:v>0.8347</c:v>
                </c:pt>
                <c:pt idx="4">
                  <c:v>0.60240000000000005</c:v>
                </c:pt>
                <c:pt idx="5">
                  <c:v>0.59350000000000003</c:v>
                </c:pt>
                <c:pt idx="6">
                  <c:v>0.94650000000000001</c:v>
                </c:pt>
                <c:pt idx="7">
                  <c:v>0.76160000000000005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3414656"/>
        <c:axId val="193416576"/>
      </c:barChart>
      <c:catAx>
        <c:axId val="193414656"/>
        <c:scaling>
          <c:orientation val="minMax"/>
        </c:scaling>
        <c:delete val="0"/>
        <c:axPos val="b"/>
        <c:majorTickMark val="none"/>
        <c:minorTickMark val="none"/>
        <c:tickLblPos val="nextTo"/>
        <c:crossAx val="193416576"/>
        <c:crosses val="autoZero"/>
        <c:auto val="1"/>
        <c:lblAlgn val="ctr"/>
        <c:lblOffset val="100"/>
        <c:noMultiLvlLbl val="0"/>
      </c:catAx>
      <c:valAx>
        <c:axId val="19341657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934146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edu!$D$2</c:f>
              <c:strCache>
                <c:ptCount val="1"/>
                <c:pt idx="0">
                  <c:v>1995</c:v>
                </c:pt>
              </c:strCache>
            </c:strRef>
          </c:tx>
          <c:invertIfNegative val="0"/>
          <c:cat>
            <c:strRef>
              <c:f>edu!$C$3:$C$14</c:f>
              <c:strCache>
                <c:ptCount val="12"/>
                <c:pt idx="0">
                  <c:v>Algeria</c:v>
                </c:pt>
                <c:pt idx="1">
                  <c:v>Bahrain</c:v>
                </c:pt>
                <c:pt idx="2">
                  <c:v>Iran</c:v>
                </c:pt>
                <c:pt idx="3">
                  <c:v>Kuwait</c:v>
                </c:pt>
                <c:pt idx="4">
                  <c:v>Oman</c:v>
                </c:pt>
                <c:pt idx="5">
                  <c:v>Qatar</c:v>
                </c:pt>
                <c:pt idx="6">
                  <c:v>Saudi</c:v>
                </c:pt>
                <c:pt idx="7">
                  <c:v>UAE</c:v>
                </c:pt>
                <c:pt idx="8">
                  <c:v>Yemen</c:v>
                </c:pt>
                <c:pt idx="9">
                  <c:v>High income </c:v>
                </c:pt>
                <c:pt idx="10">
                  <c:v>Upper-Middle income</c:v>
                </c:pt>
                <c:pt idx="11">
                  <c:v>Lower-Middle  income </c:v>
                </c:pt>
              </c:strCache>
            </c:strRef>
          </c:cat>
          <c:val>
            <c:numRef>
              <c:f>edu!$D$3:$D$14</c:f>
              <c:numCache>
                <c:formatCode>General</c:formatCode>
                <c:ptCount val="12"/>
                <c:pt idx="0">
                  <c:v>3.88</c:v>
                </c:pt>
                <c:pt idx="1">
                  <c:v>6.49</c:v>
                </c:pt>
                <c:pt idx="2">
                  <c:v>4.47</c:v>
                </c:pt>
                <c:pt idx="3">
                  <c:v>4.51</c:v>
                </c:pt>
                <c:pt idx="4">
                  <c:v>3.65</c:v>
                </c:pt>
                <c:pt idx="5">
                  <c:v>5.52</c:v>
                </c:pt>
                <c:pt idx="6">
                  <c:v>4.1100000000000003</c:v>
                </c:pt>
                <c:pt idx="7">
                  <c:v>4.46</c:v>
                </c:pt>
                <c:pt idx="8">
                  <c:v>1.38</c:v>
                </c:pt>
              </c:numCache>
            </c:numRef>
          </c:val>
        </c:ser>
        <c:ser>
          <c:idx val="1"/>
          <c:order val="1"/>
          <c:tx>
            <c:strRef>
              <c:f>edu!$E$2</c:f>
              <c:strCache>
                <c:ptCount val="1"/>
                <c:pt idx="0">
                  <c:v>2000</c:v>
                </c:pt>
              </c:strCache>
            </c:strRef>
          </c:tx>
          <c:invertIfNegative val="0"/>
          <c:cat>
            <c:strRef>
              <c:f>edu!$C$3:$C$14</c:f>
              <c:strCache>
                <c:ptCount val="12"/>
                <c:pt idx="0">
                  <c:v>Algeria</c:v>
                </c:pt>
                <c:pt idx="1">
                  <c:v>Bahrain</c:v>
                </c:pt>
                <c:pt idx="2">
                  <c:v>Iran</c:v>
                </c:pt>
                <c:pt idx="3">
                  <c:v>Kuwait</c:v>
                </c:pt>
                <c:pt idx="4">
                  <c:v>Oman</c:v>
                </c:pt>
                <c:pt idx="5">
                  <c:v>Qatar</c:v>
                </c:pt>
                <c:pt idx="6">
                  <c:v>Saudi</c:v>
                </c:pt>
                <c:pt idx="7">
                  <c:v>UAE</c:v>
                </c:pt>
                <c:pt idx="8">
                  <c:v>Yemen</c:v>
                </c:pt>
                <c:pt idx="9">
                  <c:v>High income </c:v>
                </c:pt>
                <c:pt idx="10">
                  <c:v>Upper-Middle income</c:v>
                </c:pt>
                <c:pt idx="11">
                  <c:v>Lower-Middle  income </c:v>
                </c:pt>
              </c:strCache>
            </c:strRef>
          </c:cat>
          <c:val>
            <c:numRef>
              <c:f>edu!$E$3:$E$14</c:f>
              <c:numCache>
                <c:formatCode>General</c:formatCode>
                <c:ptCount val="12"/>
                <c:pt idx="0">
                  <c:v>3.96</c:v>
                </c:pt>
                <c:pt idx="1">
                  <c:v>6.34</c:v>
                </c:pt>
                <c:pt idx="2">
                  <c:v>4.42</c:v>
                </c:pt>
                <c:pt idx="3">
                  <c:v>5.17</c:v>
                </c:pt>
                <c:pt idx="4">
                  <c:v>4.22</c:v>
                </c:pt>
                <c:pt idx="5">
                  <c:v>4.8499999999999996</c:v>
                </c:pt>
                <c:pt idx="6">
                  <c:v>4.28</c:v>
                </c:pt>
                <c:pt idx="7">
                  <c:v>4.4400000000000004</c:v>
                </c:pt>
                <c:pt idx="8">
                  <c:v>1.96</c:v>
                </c:pt>
              </c:numCache>
            </c:numRef>
          </c:val>
        </c:ser>
        <c:ser>
          <c:idx val="2"/>
          <c:order val="2"/>
          <c:tx>
            <c:strRef>
              <c:f>edu!$F$2</c:f>
              <c:strCache>
                <c:ptCount val="1"/>
                <c:pt idx="0">
                  <c:v>2012</c:v>
                </c:pt>
              </c:strCache>
            </c:strRef>
          </c:tx>
          <c:invertIfNegative val="0"/>
          <c:cat>
            <c:strRef>
              <c:f>edu!$C$3:$C$14</c:f>
              <c:strCache>
                <c:ptCount val="12"/>
                <c:pt idx="0">
                  <c:v>Algeria</c:v>
                </c:pt>
                <c:pt idx="1">
                  <c:v>Bahrain</c:v>
                </c:pt>
                <c:pt idx="2">
                  <c:v>Iran</c:v>
                </c:pt>
                <c:pt idx="3">
                  <c:v>Kuwait</c:v>
                </c:pt>
                <c:pt idx="4">
                  <c:v>Oman</c:v>
                </c:pt>
                <c:pt idx="5">
                  <c:v>Qatar</c:v>
                </c:pt>
                <c:pt idx="6">
                  <c:v>Saudi</c:v>
                </c:pt>
                <c:pt idx="7">
                  <c:v>UAE</c:v>
                </c:pt>
                <c:pt idx="8">
                  <c:v>Yemen</c:v>
                </c:pt>
                <c:pt idx="9">
                  <c:v>High income </c:v>
                </c:pt>
                <c:pt idx="10">
                  <c:v>Upper-Middle income</c:v>
                </c:pt>
                <c:pt idx="11">
                  <c:v>Lower-Middle  income </c:v>
                </c:pt>
              </c:strCache>
            </c:strRef>
          </c:cat>
          <c:val>
            <c:numRef>
              <c:f>edu!$F$3:$F$14</c:f>
              <c:numCache>
                <c:formatCode>General</c:formatCode>
                <c:ptCount val="12"/>
                <c:pt idx="0">
                  <c:v>5.27</c:v>
                </c:pt>
                <c:pt idx="1">
                  <c:v>6.78</c:v>
                </c:pt>
                <c:pt idx="2">
                  <c:v>4.6100000000000003</c:v>
                </c:pt>
                <c:pt idx="3">
                  <c:v>3.7</c:v>
                </c:pt>
                <c:pt idx="4">
                  <c:v>5.23</c:v>
                </c:pt>
                <c:pt idx="5">
                  <c:v>3.41</c:v>
                </c:pt>
                <c:pt idx="6">
                  <c:v>5.65</c:v>
                </c:pt>
                <c:pt idx="7">
                  <c:v>5.8</c:v>
                </c:pt>
                <c:pt idx="8">
                  <c:v>1.62</c:v>
                </c:pt>
                <c:pt idx="9">
                  <c:v>8.4600000000000009</c:v>
                </c:pt>
                <c:pt idx="10">
                  <c:v>4.72</c:v>
                </c:pt>
                <c:pt idx="11">
                  <c:v>2.39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7702144"/>
        <c:axId val="147703680"/>
      </c:barChart>
      <c:catAx>
        <c:axId val="1477021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47703680"/>
        <c:crosses val="autoZero"/>
        <c:auto val="1"/>
        <c:lblAlgn val="ctr"/>
        <c:lblOffset val="100"/>
        <c:noMultiLvlLbl val="0"/>
      </c:catAx>
      <c:valAx>
        <c:axId val="1477036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47702144"/>
        <c:crosses val="autoZero"/>
        <c:crossBetween val="between"/>
      </c:valAx>
      <c:dTable>
        <c:showHorzBorder val="0"/>
        <c:showVertBorder val="0"/>
        <c:showOutline val="0"/>
        <c:showKeys val="1"/>
      </c:dTable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/>
              <a:t>Dependency Ratios </a:t>
            </a:r>
            <a:r>
              <a:rPr lang="en-US" sz="1600" dirty="0" smtClean="0"/>
              <a:t>(Subscribers/</a:t>
            </a:r>
            <a:r>
              <a:rPr lang="en-US" sz="1600" baseline="0" dirty="0" smtClean="0"/>
              <a:t> Retirees) </a:t>
            </a:r>
            <a:r>
              <a:rPr lang="en-US" sz="1600" dirty="0" smtClean="0"/>
              <a:t>in </a:t>
            </a:r>
            <a:r>
              <a:rPr lang="en-US" sz="1600" dirty="0"/>
              <a:t>the GCC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2000</c:v>
                </c:pt>
              </c:strCache>
            </c:strRef>
          </c:tx>
          <c:invertIfNegative val="0"/>
          <c:cat>
            <c:strRef>
              <c:f>Sheet1!$C$4:$C$9</c:f>
              <c:strCache>
                <c:ptCount val="6"/>
                <c:pt idx="0">
                  <c:v>UAE</c:v>
                </c:pt>
                <c:pt idx="1">
                  <c:v>KSA</c:v>
                </c:pt>
                <c:pt idx="2">
                  <c:v>Oman</c:v>
                </c:pt>
                <c:pt idx="3">
                  <c:v>Bahrain</c:v>
                </c:pt>
                <c:pt idx="4">
                  <c:v>Kuwait</c:v>
                </c:pt>
                <c:pt idx="5">
                  <c:v>Qatar</c:v>
                </c:pt>
              </c:strCache>
            </c:strRef>
          </c:cat>
          <c:val>
            <c:numRef>
              <c:f>Sheet1!$D$4:$D$9</c:f>
              <c:numCache>
                <c:formatCode>General</c:formatCode>
                <c:ptCount val="6"/>
                <c:pt idx="0">
                  <c:v>24.3</c:v>
                </c:pt>
                <c:pt idx="1">
                  <c:v>5.5</c:v>
                </c:pt>
                <c:pt idx="2">
                  <c:v>34.4</c:v>
                </c:pt>
                <c:pt idx="3">
                  <c:v>3.6</c:v>
                </c:pt>
                <c:pt idx="4">
                  <c:v>3.3</c:v>
                </c:pt>
              </c:numCache>
            </c:numRef>
          </c:val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2012</c:v>
                </c:pt>
              </c:strCache>
            </c:strRef>
          </c:tx>
          <c:invertIfNegative val="0"/>
          <c:cat>
            <c:strRef>
              <c:f>Sheet1!$C$4:$C$9</c:f>
              <c:strCache>
                <c:ptCount val="6"/>
                <c:pt idx="0">
                  <c:v>UAE</c:v>
                </c:pt>
                <c:pt idx="1">
                  <c:v>KSA</c:v>
                </c:pt>
                <c:pt idx="2">
                  <c:v>Oman</c:v>
                </c:pt>
                <c:pt idx="3">
                  <c:v>Bahrain</c:v>
                </c:pt>
                <c:pt idx="4">
                  <c:v>Kuwait</c:v>
                </c:pt>
                <c:pt idx="5">
                  <c:v>Qatar</c:v>
                </c:pt>
              </c:strCache>
            </c:strRef>
          </c:cat>
          <c:val>
            <c:numRef>
              <c:f>Sheet1!$E$4:$E$9</c:f>
              <c:numCache>
                <c:formatCode>General</c:formatCode>
                <c:ptCount val="6"/>
                <c:pt idx="0">
                  <c:v>5.0999999999999996</c:v>
                </c:pt>
                <c:pt idx="1">
                  <c:v>7.3</c:v>
                </c:pt>
                <c:pt idx="2">
                  <c:v>19.2</c:v>
                </c:pt>
                <c:pt idx="3">
                  <c:v>3.6</c:v>
                </c:pt>
                <c:pt idx="4">
                  <c:v>3.2</c:v>
                </c:pt>
                <c:pt idx="5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647040"/>
        <c:axId val="136648576"/>
      </c:barChart>
      <c:catAx>
        <c:axId val="136647040"/>
        <c:scaling>
          <c:orientation val="minMax"/>
        </c:scaling>
        <c:delete val="0"/>
        <c:axPos val="b"/>
        <c:majorTickMark val="out"/>
        <c:minorTickMark val="none"/>
        <c:tickLblPos val="nextTo"/>
        <c:crossAx val="136648576"/>
        <c:crosses val="autoZero"/>
        <c:auto val="1"/>
        <c:lblAlgn val="ctr"/>
        <c:lblOffset val="100"/>
        <c:noMultiLvlLbl val="0"/>
      </c:catAx>
      <c:valAx>
        <c:axId val="1366485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664704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b="1">
                <a:solidFill>
                  <a:srgbClr val="C00000"/>
                </a:solidFill>
              </a:defRPr>
            </a:pPr>
            <a:endParaRPr lang="en-US"/>
          </a:p>
        </c:txPr>
      </c:dTable>
      <c:spPr>
        <a:solidFill>
          <a:schemeClr val="bg2"/>
        </a:solidFill>
        <a:ln w="25400">
          <a:noFill/>
        </a:ln>
      </c:spPr>
    </c:plotArea>
    <c:plotVisOnly val="1"/>
    <c:dispBlanksAs val="gap"/>
    <c:showDLblsOverMax val="0"/>
  </c:chart>
  <c:spPr>
    <a:noFill/>
    <a:ln>
      <a:noFill/>
    </a:ln>
    <a:scene3d>
      <a:camera prst="orthographicFront"/>
      <a:lightRig rig="threePt" dir="t"/>
    </a:scene3d>
    <a:sp3d>
      <a:bevelB/>
    </a:sp3d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5A3BA-707C-4393-849B-5DFBD6ED8D42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73363-E1A0-4237-AC80-45C8B4F7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73363-E1A0-4237-AC80-45C8B4F76A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9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79069D-207F-4B77-899D-4196EEDFEB1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75D80A-0FA4-40EA-A176-C5E05B2C5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9069D-207F-4B77-899D-4196EEDFEB1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75D80A-0FA4-40EA-A176-C5E05B2C5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9069D-207F-4B77-899D-4196EEDFEB1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75D80A-0FA4-40EA-A176-C5E05B2C5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9069D-207F-4B77-899D-4196EEDFEB1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75D80A-0FA4-40EA-A176-C5E05B2C53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9069D-207F-4B77-899D-4196EEDFEB1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75D80A-0FA4-40EA-A176-C5E05B2C53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9069D-207F-4B77-899D-4196EEDFEB1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75D80A-0FA4-40EA-A176-C5E05B2C53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9069D-207F-4B77-899D-4196EEDFEB1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75D80A-0FA4-40EA-A176-C5E05B2C53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9069D-207F-4B77-899D-4196EEDFEB1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75D80A-0FA4-40EA-A176-C5E05B2C53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9069D-207F-4B77-899D-4196EEDFEB1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75D80A-0FA4-40EA-A176-C5E05B2C53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E79069D-207F-4B77-899D-4196EEDFEB1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75D80A-0FA4-40EA-A176-C5E05B2C53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79069D-207F-4B77-899D-4196EEDFEB1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75D80A-0FA4-40EA-A176-C5E05B2C53C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E79069D-207F-4B77-899D-4196EEDFEB1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75D80A-0FA4-40EA-A176-C5E05B2C53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Fiscal Institutions and Macroeconomic Management in Resource-Rich Arab Economies (RRAEs)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611606"/>
            <a:ext cx="8839200" cy="1874793"/>
          </a:xfrm>
        </p:spPr>
        <p:txBody>
          <a:bodyPr/>
          <a:lstStyle/>
          <a:p>
            <a:r>
              <a:rPr lang="en-US" smtClean="0"/>
              <a:t>Amany </a:t>
            </a:r>
            <a:r>
              <a:rPr lang="en-US" smtClean="0"/>
              <a:t>El-Anshasy</a:t>
            </a:r>
            <a:r>
              <a:rPr lang="en-US" dirty="0" smtClean="0"/>
              <a:t>, Kamiar Mohaddes </a:t>
            </a:r>
          </a:p>
          <a:p>
            <a:r>
              <a:rPr lang="en-US" dirty="0" smtClean="0"/>
              <a:t>and Jeffrey B. Nugent,</a:t>
            </a:r>
          </a:p>
          <a:p>
            <a:r>
              <a:rPr lang="en-US" sz="2800" b="1" dirty="0" smtClean="0"/>
              <a:t> Fiscal Team Coordinators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742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672175"/>
              </p:ext>
            </p:extLst>
          </p:nvPr>
        </p:nvGraphicFramePr>
        <p:xfrm>
          <a:off x="457199" y="1066785"/>
          <a:ext cx="8382002" cy="5047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5601"/>
                <a:gridCol w="1752600"/>
                <a:gridCol w="1295400"/>
                <a:gridCol w="1295400"/>
                <a:gridCol w="1143001"/>
              </a:tblGrid>
              <a:tr h="155825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Table 1: Open Budget Index, 2006-2012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5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2006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2008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2010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2012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</a:tr>
              <a:tr h="136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MENA Oil Exporters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</a:tr>
              <a:tr h="136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Algeria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</a:tr>
              <a:tr h="185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Bahrain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43381" marR="43381" marT="0" marB="0" anchor="b"/>
                </a:tc>
              </a:tr>
              <a:tr h="136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Iraq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</a:tr>
              <a:tr h="136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Kuwait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43381" marR="43381" marT="0" marB="0" anchor="b"/>
                </a:tc>
              </a:tr>
              <a:tr h="136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Oman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43381" marR="43381" marT="0" marB="0" anchor="b"/>
                </a:tc>
              </a:tr>
              <a:tr h="136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Qatar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</a:tr>
              <a:tr h="136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Saudi Arabia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</a:tr>
              <a:tr h="136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Sudan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43381" marR="43381" marT="0" marB="0" anchor="b"/>
                </a:tc>
              </a:tr>
              <a:tr h="136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UAE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43381" marR="43381" marT="0" marB="0" anchor="b"/>
                </a:tc>
              </a:tr>
              <a:tr h="136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Yemen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</a:tr>
              <a:tr h="136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MENA Oil </a:t>
                      </a:r>
                      <a:r>
                        <a:rPr lang="en-US" sz="1800" dirty="0">
                          <a:effectLst/>
                        </a:rPr>
                        <a:t>Average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3.25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</a:tr>
              <a:tr h="136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MENA Average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</a:tr>
              <a:tr h="136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Non-MENA Oil Average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35.1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39.75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41.08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44.38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381" marR="43381" marT="0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868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Evidence </a:t>
            </a:r>
            <a:r>
              <a:rPr lang="en-US" sz="2800" dirty="0" smtClean="0"/>
              <a:t>of the Lack of Transparency and Low Quality of Budgetary Institutions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630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14516"/>
              </p:ext>
            </p:extLst>
          </p:nvPr>
        </p:nvGraphicFramePr>
        <p:xfrm>
          <a:off x="76198" y="-43618"/>
          <a:ext cx="8822667" cy="622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6202"/>
                <a:gridCol w="838200"/>
                <a:gridCol w="914400"/>
                <a:gridCol w="1156217"/>
                <a:gridCol w="988799"/>
                <a:gridCol w="1038849"/>
              </a:tblGrid>
              <a:tr h="609598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Table 2: Scores on Availability, Engagement, and Strength of Oversight Institutions for Middle East and North African (MENA) Countries, 2012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9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Alg.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Iraq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Qatar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S.A.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Yem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2718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Availability </a:t>
                      </a: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0-2)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337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Pre-Budget </a:t>
                      </a:r>
                      <a:r>
                        <a:rPr lang="en-US" sz="1800" dirty="0" smtClean="0">
                          <a:effectLst/>
                        </a:rPr>
                        <a:t>Statement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4029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Executive's 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Budg</a:t>
                      </a:r>
                      <a:r>
                        <a:rPr lang="en-US" sz="1800" dirty="0" smtClean="0">
                          <a:effectLst/>
                        </a:rPr>
                        <a:t>. Proposal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2828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Citizens Budget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358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Enacted Budget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In-Year Reports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3806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Mid-Year Review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Year-End Report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304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Audit Report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3802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Public </a:t>
                      </a:r>
                      <a:r>
                        <a:rPr lang="en-US" sz="1800" dirty="0" smtClean="0">
                          <a:effectLst/>
                        </a:rPr>
                        <a:t> Engagement (0-100)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4057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Legislative Strength (0-100)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402903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Strength of Supreme Audit Institution (0-100)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67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59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206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1494" marR="6149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500829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Notes: 0=Not Produced, 1 =Available for Internal Use, 2= Available to public. Source: International Budget Partnership Open Budget Survey 2012.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08113" y="1360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4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016691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1. In Table 1 above for Budget Indexes 2008-12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2. Signs of Graduation from Pro-to non cyclical in Frankel et al 2013 comparison 1960-99, 2000-9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3. Initiation, Spread and Growth of SWFs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4. Case Studies showing improvements in Processes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But, in all these respects Arab RREs remain well below others. Are there institutional pre-requisites to improvement? </a:t>
            </a:r>
            <a:r>
              <a:rPr lang="en-US" dirty="0" smtClean="0"/>
              <a:t>(such as rule of law, openness, Checks and </a:t>
            </a:r>
            <a:r>
              <a:rPr lang="en-US" dirty="0" smtClean="0"/>
              <a:t>balances) </a:t>
            </a:r>
            <a:r>
              <a:rPr lang="en-US" dirty="0" err="1" smtClean="0"/>
              <a:t>Eifert</a:t>
            </a:r>
            <a:r>
              <a:rPr lang="en-US" dirty="0" smtClean="0"/>
              <a:t> et al 2002; </a:t>
            </a:r>
            <a:r>
              <a:rPr lang="en-US" dirty="0" err="1" smtClean="0"/>
              <a:t>Gollwitzer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Quintyn</a:t>
            </a:r>
            <a:r>
              <a:rPr lang="en-US" dirty="0"/>
              <a:t> </a:t>
            </a:r>
            <a:r>
              <a:rPr lang="en-US" dirty="0" smtClean="0"/>
              <a:t>2010</a:t>
            </a:r>
            <a:r>
              <a:rPr lang="en-US" dirty="0"/>
              <a:t>;</a:t>
            </a:r>
            <a:r>
              <a:rPr lang="en-US" dirty="0" smtClean="0"/>
              <a:t> Elbadawi and Soto, 2011,2012;</a:t>
            </a:r>
            <a:r>
              <a:rPr lang="en-US" dirty="0"/>
              <a:t> El </a:t>
            </a:r>
            <a:r>
              <a:rPr lang="en-US" dirty="0" err="1"/>
              <a:t>Anshasy</a:t>
            </a:r>
            <a:r>
              <a:rPr lang="en-US" dirty="0"/>
              <a:t>, A. A. and Katsaiti, M. S. (2013</a:t>
            </a:r>
            <a:r>
              <a:rPr lang="en-US" dirty="0" smtClean="0"/>
              <a:t>); </a:t>
            </a:r>
            <a:r>
              <a:rPr lang="en-US" dirty="0" err="1" smtClean="0"/>
              <a:t>Besley</a:t>
            </a:r>
            <a:r>
              <a:rPr lang="en-US" dirty="0" smtClean="0"/>
              <a:t>, Jensen and </a:t>
            </a:r>
            <a:r>
              <a:rPr lang="en-US" dirty="0" err="1" smtClean="0"/>
              <a:t>Persson</a:t>
            </a:r>
            <a:r>
              <a:rPr lang="en-US" dirty="0" smtClean="0"/>
              <a:t> </a:t>
            </a:r>
            <a:r>
              <a:rPr lang="en-US" dirty="0" smtClean="0"/>
              <a:t>2013.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 Least Some Signs of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4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Cyclicality</a:t>
            </a:r>
          </a:p>
          <a:p>
            <a:r>
              <a:rPr lang="en-US" dirty="0" smtClean="0"/>
              <a:t>Physical Capital Accumulation</a:t>
            </a:r>
          </a:p>
          <a:p>
            <a:r>
              <a:rPr lang="en-US" dirty="0"/>
              <a:t>Human Capital Formation</a:t>
            </a:r>
          </a:p>
          <a:p>
            <a:pPr lvl="1"/>
            <a:r>
              <a:rPr lang="en-US" dirty="0"/>
              <a:t>Expenditures</a:t>
            </a:r>
          </a:p>
          <a:p>
            <a:pPr lvl="1"/>
            <a:r>
              <a:rPr lang="en-US" dirty="0"/>
              <a:t>Outcomes</a:t>
            </a:r>
          </a:p>
          <a:p>
            <a:r>
              <a:rPr lang="en-US" dirty="0" smtClean="0"/>
              <a:t>Structural Change</a:t>
            </a:r>
          </a:p>
          <a:p>
            <a:r>
              <a:rPr lang="en-US" dirty="0" smtClean="0"/>
              <a:t>Inefficiencies </a:t>
            </a:r>
          </a:p>
          <a:p>
            <a:r>
              <a:rPr lang="en-US" dirty="0" smtClean="0"/>
              <a:t>Diversification and Future Generations Sovereign Wealth Funds</a:t>
            </a:r>
          </a:p>
          <a:p>
            <a:r>
              <a:rPr lang="en-US" dirty="0" smtClean="0"/>
              <a:t>High Technology and Innovation</a:t>
            </a:r>
          </a:p>
          <a:p>
            <a:r>
              <a:rPr lang="en-US" dirty="0" smtClean="0"/>
              <a:t>Long run Growth </a:t>
            </a:r>
          </a:p>
          <a:p>
            <a:r>
              <a:rPr lang="en-US" dirty="0" smtClean="0"/>
              <a:t>Subjective Well-being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 of Performance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3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Cyclicality with respect to oil rents: </a:t>
            </a:r>
            <a:r>
              <a:rPr lang="en-US" dirty="0" smtClean="0"/>
              <a:t>Correlation of HP-Filtered </a:t>
            </a:r>
            <a:r>
              <a:rPr lang="en-US" dirty="0" smtClean="0"/>
              <a:t>Cyclical components </a:t>
            </a:r>
            <a:r>
              <a:rPr lang="en-US" dirty="0" smtClean="0"/>
              <a:t>of Oil </a:t>
            </a:r>
            <a:r>
              <a:rPr lang="en-US" dirty="0" smtClean="0"/>
              <a:t>rents as shares of GDP and government expenditures and Revenues </a:t>
            </a:r>
            <a:endParaRPr lang="en-US" dirty="0" smtClean="0"/>
          </a:p>
          <a:p>
            <a:r>
              <a:rPr lang="en-US" dirty="0" smtClean="0"/>
              <a:t>Between 1990 and 2012 </a:t>
            </a:r>
            <a:r>
              <a:rPr lang="en-US" dirty="0" smtClean="0"/>
              <a:t>Govt. Cons</a:t>
            </a:r>
            <a:r>
              <a:rPr lang="en-US" dirty="0" smtClean="0"/>
              <a:t>. is </a:t>
            </a:r>
            <a:r>
              <a:rPr lang="en-US" dirty="0" err="1" smtClean="0"/>
              <a:t>Procyclical</a:t>
            </a:r>
            <a:r>
              <a:rPr lang="en-US" dirty="0" smtClean="0"/>
              <a:t> </a:t>
            </a:r>
            <a:r>
              <a:rPr lang="en-US" dirty="0" smtClean="0"/>
              <a:t>for all countries except Iran, Sudan and Yemen.    </a:t>
            </a:r>
          </a:p>
          <a:p>
            <a:r>
              <a:rPr lang="en-US" dirty="0" smtClean="0"/>
              <a:t>Even </a:t>
            </a:r>
            <a:r>
              <a:rPr lang="en-US" dirty="0" smtClean="0"/>
              <a:t>more so for the wage component of </a:t>
            </a:r>
            <a:r>
              <a:rPr lang="en-US" dirty="0" smtClean="0"/>
              <a:t>GC</a:t>
            </a:r>
            <a:r>
              <a:rPr lang="en-US" dirty="0" smtClean="0"/>
              <a:t>, for </a:t>
            </a:r>
            <a:r>
              <a:rPr lang="en-US" dirty="0"/>
              <a:t>all MENA RREs except </a:t>
            </a:r>
            <a:r>
              <a:rPr lang="en-US" dirty="0" smtClean="0"/>
              <a:t>Sudan.</a:t>
            </a:r>
            <a:endParaRPr lang="en-US" dirty="0" smtClean="0"/>
          </a:p>
          <a:p>
            <a:r>
              <a:rPr lang="en-US" dirty="0" smtClean="0"/>
              <a:t>Less </a:t>
            </a:r>
            <a:r>
              <a:rPr lang="en-US" dirty="0" smtClean="0"/>
              <a:t>so for </a:t>
            </a:r>
            <a:r>
              <a:rPr lang="en-US" dirty="0" err="1" smtClean="0"/>
              <a:t>Govt</a:t>
            </a:r>
            <a:r>
              <a:rPr lang="en-US" dirty="0" smtClean="0"/>
              <a:t> </a:t>
            </a:r>
            <a:r>
              <a:rPr lang="en-US" dirty="0" smtClean="0"/>
              <a:t>Expenditure </a:t>
            </a:r>
            <a:r>
              <a:rPr lang="en-US" dirty="0" smtClean="0"/>
              <a:t>on </a:t>
            </a:r>
            <a:r>
              <a:rPr lang="en-US" dirty="0" smtClean="0"/>
              <a:t>G&amp;S </a:t>
            </a:r>
            <a:r>
              <a:rPr lang="en-US" dirty="0" smtClean="0"/>
              <a:t>and for               </a:t>
            </a:r>
            <a:r>
              <a:rPr lang="en-US" dirty="0" smtClean="0"/>
              <a:t>G</a:t>
            </a:r>
            <a:r>
              <a:rPr lang="en-US" dirty="0" smtClean="0"/>
              <a:t>. Inv. (Only Kuwait, Oman, </a:t>
            </a:r>
            <a:r>
              <a:rPr lang="en-US" dirty="0" err="1" smtClean="0"/>
              <a:t>SA,and</a:t>
            </a:r>
            <a:r>
              <a:rPr lang="en-US" dirty="0" smtClean="0"/>
              <a:t> UAE) </a:t>
            </a:r>
            <a:endParaRPr lang="en-US" dirty="0" smtClean="0"/>
          </a:p>
          <a:p>
            <a:r>
              <a:rPr lang="en-US" dirty="0" smtClean="0"/>
              <a:t>Govt</a:t>
            </a:r>
            <a:r>
              <a:rPr lang="en-US" dirty="0" smtClean="0"/>
              <a:t>. Balance </a:t>
            </a:r>
            <a:r>
              <a:rPr lang="en-US" dirty="0" smtClean="0"/>
              <a:t>found Pro-cyclical </a:t>
            </a:r>
            <a:r>
              <a:rPr lang="en-US" dirty="0" smtClean="0"/>
              <a:t>in almost all cases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Cyclicality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3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73031542"/>
              </p:ext>
            </p:extLst>
          </p:nvPr>
        </p:nvGraphicFramePr>
        <p:xfrm>
          <a:off x="32657" y="1447800"/>
          <a:ext cx="4191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780586"/>
              </p:ext>
            </p:extLst>
          </p:nvPr>
        </p:nvGraphicFramePr>
        <p:xfrm>
          <a:off x="4114800" y="1371600"/>
          <a:ext cx="4724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930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574980"/>
              </p:ext>
            </p:extLst>
          </p:nvPr>
        </p:nvGraphicFramePr>
        <p:xfrm>
          <a:off x="228600" y="990600"/>
          <a:ext cx="4572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342902"/>
              </p:ext>
            </p:extLst>
          </p:nvPr>
        </p:nvGraphicFramePr>
        <p:xfrm>
          <a:off x="4648200" y="990600"/>
          <a:ext cx="4191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474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some </a:t>
            </a:r>
            <a:r>
              <a:rPr lang="en-US" dirty="0" smtClean="0"/>
              <a:t>graduation from pro-cyclicality in </a:t>
            </a:r>
            <a:r>
              <a:rPr lang="en-US" dirty="0" smtClean="0"/>
              <a:t>the 1990s </a:t>
            </a:r>
            <a:r>
              <a:rPr lang="en-US" dirty="0" smtClean="0"/>
              <a:t>but “worse” (pro-cyclical) again in 2000 </a:t>
            </a:r>
            <a:r>
              <a:rPr lang="en-US" dirty="0" smtClean="0"/>
              <a:t>in Algeria</a:t>
            </a:r>
            <a:r>
              <a:rPr lang="en-US" dirty="0" smtClean="0"/>
              <a:t>, Bahrain, Oman, </a:t>
            </a:r>
            <a:r>
              <a:rPr lang="en-US" dirty="0" smtClean="0"/>
              <a:t>SA.</a:t>
            </a:r>
            <a:endParaRPr lang="en-US" dirty="0" smtClean="0"/>
          </a:p>
          <a:p>
            <a:r>
              <a:rPr lang="en-US" dirty="0" smtClean="0"/>
              <a:t>Kuwait is worse </a:t>
            </a:r>
            <a:r>
              <a:rPr lang="en-US" dirty="0" smtClean="0"/>
              <a:t>in 1990s but better in 2000s</a:t>
            </a:r>
          </a:p>
          <a:p>
            <a:r>
              <a:rPr lang="en-US" dirty="0" smtClean="0"/>
              <a:t>UAE and Qatar were worse </a:t>
            </a:r>
            <a:r>
              <a:rPr lang="en-US" dirty="0" smtClean="0"/>
              <a:t>in </a:t>
            </a:r>
            <a:r>
              <a:rPr lang="en-US" dirty="0" smtClean="0"/>
              <a:t>2000s</a:t>
            </a:r>
          </a:p>
          <a:p>
            <a:r>
              <a:rPr lang="en-US" dirty="0" smtClean="0"/>
              <a:t>Non-oil </a:t>
            </a:r>
            <a:r>
              <a:rPr lang="en-US" dirty="0" smtClean="0"/>
              <a:t>Tax Revenues </a:t>
            </a:r>
            <a:r>
              <a:rPr lang="en-US" dirty="0" smtClean="0"/>
              <a:t>found Countercyclical </a:t>
            </a:r>
            <a:r>
              <a:rPr lang="en-US" dirty="0" smtClean="0"/>
              <a:t>in Bahrain, Kuwait, Oman, Qatar, UAE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685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Cyclicality (2)  “worse” = more </a:t>
            </a:r>
            <a:r>
              <a:rPr lang="en-US" sz="2800" dirty="0" err="1" smtClean="0"/>
              <a:t>procyclical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719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/>
          <a:lstStyle/>
          <a:p>
            <a:r>
              <a:rPr lang="en-US" dirty="0" smtClean="0"/>
              <a:t>Negative relation between pro-cyclicality and rules of law (based on Economic Freedom of the World Index) based on sample of 17 countries that includes non- Arab RREs like Norway, Venezuela </a:t>
            </a:r>
          </a:p>
          <a:p>
            <a:r>
              <a:rPr lang="en-US" dirty="0" smtClean="0"/>
              <a:t>Tiny positive relationship with openness to trade, and capital </a:t>
            </a:r>
          </a:p>
          <a:p>
            <a:r>
              <a:rPr lang="en-US" dirty="0" smtClean="0"/>
              <a:t>This consistent with importance of underlying institutional factors and capabilities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Cyclicality (3) </a:t>
            </a:r>
            <a:r>
              <a:rPr lang="en-US" dirty="0" smtClean="0"/>
              <a:t>(very </a:t>
            </a:r>
            <a:r>
              <a:rPr lang="en-US" dirty="0" smtClean="0"/>
              <a:t>preliminary)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4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016691"/>
          </a:xfrm>
        </p:spPr>
        <p:txBody>
          <a:bodyPr/>
          <a:lstStyle/>
          <a:p>
            <a:r>
              <a:rPr lang="en-US" dirty="0" smtClean="0"/>
              <a:t>Unless a later version of case studies indicates to the contrary, no use of </a:t>
            </a:r>
            <a:r>
              <a:rPr lang="en-US" dirty="0" smtClean="0"/>
              <a:t>rules, </a:t>
            </a:r>
            <a:r>
              <a:rPr lang="en-US" dirty="0" smtClean="0"/>
              <a:t>which various other studies have </a:t>
            </a:r>
            <a:r>
              <a:rPr lang="en-US" dirty="0" smtClean="0"/>
              <a:t>shown, </a:t>
            </a:r>
            <a:r>
              <a:rPr lang="en-US" dirty="0" smtClean="0"/>
              <a:t>to be useful means of limiting pro-cyclicality</a:t>
            </a:r>
          </a:p>
          <a:p>
            <a:pPr lvl="1"/>
            <a:r>
              <a:rPr lang="en-US" dirty="0" smtClean="0"/>
              <a:t>Closest Examples: Yemen 1996 Ceilings on Deficits imposed for fear of bankruptcy. Algeria under IMF pressures</a:t>
            </a:r>
          </a:p>
          <a:p>
            <a:endParaRPr lang="en-US" dirty="0"/>
          </a:p>
          <a:p>
            <a:r>
              <a:rPr lang="en-US" dirty="0" smtClean="0"/>
              <a:t>Are SWFs a substitute?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of Fiscal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Fiscal </a:t>
            </a:r>
            <a:r>
              <a:rPr lang="en-US" dirty="0" smtClean="0"/>
              <a:t>Institutions &amp; </a:t>
            </a:r>
            <a:r>
              <a:rPr lang="en-US" dirty="0" smtClean="0"/>
              <a:t>policy are primary mechanisms that </a:t>
            </a:r>
            <a:r>
              <a:rPr lang="en-US" dirty="0" smtClean="0"/>
              <a:t>resource–rich </a:t>
            </a:r>
            <a:r>
              <a:rPr lang="en-US" dirty="0" smtClean="0"/>
              <a:t>countries have at their disposal for limiting the resource curse (</a:t>
            </a:r>
            <a:r>
              <a:rPr lang="en-US" dirty="0" err="1" smtClean="0"/>
              <a:t>Alesina</a:t>
            </a:r>
            <a:r>
              <a:rPr lang="en-US" dirty="0" smtClean="0"/>
              <a:t> </a:t>
            </a:r>
            <a:r>
              <a:rPr lang="en-US" dirty="0"/>
              <a:t>et al</a:t>
            </a:r>
            <a:r>
              <a:rPr lang="en-US" dirty="0" smtClean="0"/>
              <a:t>., 1996</a:t>
            </a:r>
            <a:r>
              <a:rPr lang="en-US" dirty="0" smtClean="0"/>
              <a:t>) arising from:</a:t>
            </a:r>
          </a:p>
          <a:p>
            <a:pPr lvl="1"/>
            <a:r>
              <a:rPr lang="en-US" b="1" dirty="0" smtClean="0"/>
              <a:t>Excessive volatility</a:t>
            </a:r>
          </a:p>
          <a:p>
            <a:pPr lvl="1"/>
            <a:r>
              <a:rPr lang="en-US" b="1" dirty="0" smtClean="0"/>
              <a:t>Real exchange rate </a:t>
            </a:r>
            <a:r>
              <a:rPr lang="en-US" b="1" dirty="0" smtClean="0"/>
              <a:t>appreciation</a:t>
            </a:r>
            <a:r>
              <a:rPr lang="en-US" b="1" dirty="0" smtClean="0"/>
              <a:t>, Dutch Disease</a:t>
            </a:r>
          </a:p>
          <a:p>
            <a:pPr lvl="1"/>
            <a:r>
              <a:rPr lang="en-US" b="1" dirty="0" err="1" smtClean="0"/>
              <a:t>Rentier</a:t>
            </a:r>
            <a:r>
              <a:rPr lang="en-US" b="1" dirty="0" smtClean="0"/>
              <a:t> </a:t>
            </a:r>
            <a:r>
              <a:rPr lang="en-US" b="1" dirty="0" smtClean="0"/>
              <a:t>state, rent-seeking </a:t>
            </a:r>
            <a:r>
              <a:rPr lang="en-US" b="1" dirty="0" smtClean="0"/>
              <a:t>and corruption</a:t>
            </a:r>
          </a:p>
          <a:p>
            <a:pPr lvl="1"/>
            <a:r>
              <a:rPr lang="en-US" b="1" dirty="0" smtClean="0"/>
              <a:t>Insufficient savings and </a:t>
            </a:r>
            <a:r>
              <a:rPr lang="en-US" b="1" dirty="0" smtClean="0"/>
              <a:t>physical capital </a:t>
            </a:r>
            <a:r>
              <a:rPr lang="en-US" b="1" dirty="0" smtClean="0"/>
              <a:t>formation (</a:t>
            </a:r>
            <a:r>
              <a:rPr lang="en-US" b="1" dirty="0" err="1" smtClean="0"/>
              <a:t>Hartwick’s</a:t>
            </a:r>
            <a:r>
              <a:rPr lang="en-US" b="1" dirty="0" smtClean="0"/>
              <a:t> Rule) </a:t>
            </a:r>
            <a:r>
              <a:rPr lang="en-US" b="1" dirty="0" smtClean="0"/>
              <a:t>and lack of</a:t>
            </a:r>
            <a:r>
              <a:rPr lang="en-US" b="1" dirty="0" smtClean="0"/>
              <a:t> </a:t>
            </a:r>
            <a:r>
              <a:rPr lang="en-US" b="1" dirty="0" smtClean="0"/>
              <a:t>human capital formation. </a:t>
            </a:r>
            <a:endParaRPr lang="en-US" b="1" dirty="0" smtClean="0"/>
          </a:p>
          <a:p>
            <a:pPr lvl="1"/>
            <a:r>
              <a:rPr lang="en-US" b="1" dirty="0" smtClean="0"/>
              <a:t>Poor governance </a:t>
            </a:r>
            <a:r>
              <a:rPr lang="en-US" b="1" dirty="0" smtClean="0"/>
              <a:t>and lack of </a:t>
            </a:r>
            <a:r>
              <a:rPr lang="en-US" b="1" dirty="0" smtClean="0"/>
              <a:t>transparency, </a:t>
            </a:r>
            <a:r>
              <a:rPr lang="en-US" b="1" dirty="0" smtClean="0"/>
              <a:t>impeding general citizenry from </a:t>
            </a:r>
            <a:r>
              <a:rPr lang="en-US" b="1" dirty="0" smtClean="0"/>
              <a:t>participating in setting public spending priorities (</a:t>
            </a:r>
            <a:r>
              <a:rPr lang="en-US" dirty="0" smtClean="0"/>
              <a:t>van </a:t>
            </a:r>
            <a:r>
              <a:rPr lang="en-US" dirty="0"/>
              <a:t>der </a:t>
            </a:r>
            <a:r>
              <a:rPr lang="en-US" dirty="0" err="1" smtClean="0"/>
              <a:t>Ploeg</a:t>
            </a:r>
            <a:r>
              <a:rPr lang="en-US" dirty="0" smtClean="0"/>
              <a:t>, 2011)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Motivation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Kuwait’s Kuwait Investment Authority was indeed a pioneer in this and in fact helped to fund its government through the Gulf </a:t>
            </a:r>
            <a:r>
              <a:rPr lang="en-US" dirty="0" smtClean="0"/>
              <a:t>War. </a:t>
            </a:r>
            <a:r>
              <a:rPr lang="en-US" dirty="0" smtClean="0"/>
              <a:t>Now Kuwait’s SWF ranks 6</a:t>
            </a:r>
            <a:r>
              <a:rPr lang="en-US" baseline="30000" dirty="0" smtClean="0"/>
              <a:t>th</a:t>
            </a:r>
            <a:r>
              <a:rPr lang="en-US" dirty="0" smtClean="0"/>
              <a:t> largest in the world.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SWFs have also spread across </a:t>
            </a:r>
            <a:r>
              <a:rPr lang="en-US" dirty="0" smtClean="0"/>
              <a:t>other </a:t>
            </a:r>
            <a:r>
              <a:rPr lang="en-US" dirty="0" smtClean="0"/>
              <a:t>MENA RREs, especially in SA, </a:t>
            </a:r>
            <a:r>
              <a:rPr lang="en-US" dirty="0" smtClean="0"/>
              <a:t>and Abu </a:t>
            </a:r>
            <a:r>
              <a:rPr lang="en-US" dirty="0" smtClean="0"/>
              <a:t>Dhabi </a:t>
            </a:r>
            <a:r>
              <a:rPr lang="en-US" dirty="0" smtClean="0"/>
              <a:t>of </a:t>
            </a:r>
            <a:r>
              <a:rPr lang="en-US" dirty="0" smtClean="0"/>
              <a:t>UAE </a:t>
            </a:r>
            <a:r>
              <a:rPr lang="en-US" dirty="0" smtClean="0"/>
              <a:t>(they ranked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largest in the </a:t>
            </a:r>
            <a:r>
              <a:rPr lang="en-US" dirty="0" smtClean="0"/>
              <a:t>world, respectively).</a:t>
            </a:r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/>
              <a:t>far at least </a:t>
            </a:r>
            <a:r>
              <a:rPr lang="en-US" dirty="0" smtClean="0"/>
              <a:t>several SWFs in MENA may not have </a:t>
            </a:r>
            <a:r>
              <a:rPr lang="en-US" dirty="0"/>
              <a:t>lived up to their potential.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again, data shortcomings on SWFs remain a severe barrier to properly evaluating their quality, </a:t>
            </a:r>
            <a:r>
              <a:rPr lang="en-US" dirty="0" smtClean="0"/>
              <a:t>impeding </a:t>
            </a:r>
            <a:r>
              <a:rPr lang="en-US" dirty="0"/>
              <a:t>effective comparisons between </a:t>
            </a:r>
            <a:r>
              <a:rPr lang="en-US" dirty="0" smtClean="0"/>
              <a:t>them </a:t>
            </a:r>
            <a:r>
              <a:rPr lang="en-US" dirty="0" smtClean="0"/>
              <a:t>and assessment of their </a:t>
            </a:r>
            <a:r>
              <a:rPr lang="en-US" dirty="0" smtClean="0"/>
              <a:t>effects on </a:t>
            </a:r>
            <a:r>
              <a:rPr lang="en-US" dirty="0"/>
              <a:t>fiscal and other outcomes. </a:t>
            </a:r>
            <a:endParaRPr lang="en-US" dirty="0" smtClean="0"/>
          </a:p>
          <a:p>
            <a:r>
              <a:rPr lang="en-US" dirty="0" smtClean="0"/>
              <a:t>Comparisons with SWFs </a:t>
            </a:r>
            <a:r>
              <a:rPr lang="en-US" dirty="0" smtClean="0"/>
              <a:t>elsewhere, e.g., Norway, suggest </a:t>
            </a:r>
            <a:r>
              <a:rPr lang="en-US" dirty="0" smtClean="0"/>
              <a:t>general lack of </a:t>
            </a:r>
            <a:r>
              <a:rPr lang="en-US" dirty="0"/>
              <a:t>transparency and probably efficiency and </a:t>
            </a:r>
            <a:r>
              <a:rPr lang="en-US" dirty="0" smtClean="0"/>
              <a:t>effectiveness.</a:t>
            </a:r>
          </a:p>
          <a:p>
            <a:r>
              <a:rPr lang="en-US" dirty="0" smtClean="0"/>
              <a:t>Case </a:t>
            </a:r>
            <a:r>
              <a:rPr lang="en-US" dirty="0"/>
              <a:t>study of Saudi Arabia </a:t>
            </a:r>
            <a:r>
              <a:rPr lang="en-US" dirty="0" smtClean="0"/>
              <a:t>mentions very </a:t>
            </a:r>
            <a:r>
              <a:rPr lang="en-US" dirty="0"/>
              <a:t>recent initiative </a:t>
            </a:r>
            <a:r>
              <a:rPr lang="en-US" dirty="0" smtClean="0"/>
              <a:t>to </a:t>
            </a:r>
            <a:r>
              <a:rPr lang="en-US" dirty="0"/>
              <a:t>create a new </a:t>
            </a:r>
            <a:r>
              <a:rPr lang="en-US" dirty="0" smtClean="0"/>
              <a:t>SWF, </a:t>
            </a:r>
            <a:r>
              <a:rPr lang="en-US" dirty="0"/>
              <a:t>National Reserve </a:t>
            </a:r>
            <a:r>
              <a:rPr lang="en-US" dirty="0" smtClean="0"/>
              <a:t>Fund, </a:t>
            </a:r>
            <a:r>
              <a:rPr lang="en-US" dirty="0"/>
              <a:t>which would operate in more of a revenue stabilizing manner than most existing SWFs in the Arab </a:t>
            </a:r>
            <a:r>
              <a:rPr lang="en-US" dirty="0" smtClean="0"/>
              <a:t>world.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8683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SWFs as Means of Lowering Cyclicality and Financial Risk and Serving Future Generations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784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071234"/>
              </p:ext>
            </p:extLst>
          </p:nvPr>
        </p:nvGraphicFramePr>
        <p:xfrm>
          <a:off x="152400" y="228600"/>
          <a:ext cx="8686799" cy="6484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0472"/>
                <a:gridCol w="1486528"/>
                <a:gridCol w="990600"/>
                <a:gridCol w="1303043"/>
                <a:gridCol w="906757"/>
                <a:gridCol w="990600"/>
                <a:gridCol w="1066800"/>
                <a:gridCol w="761999"/>
              </a:tblGrid>
              <a:tr h="242039"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SWF Evaluations  by </a:t>
                      </a:r>
                      <a:r>
                        <a:rPr kumimoji="0"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Sovereign Wealth Fund Institute 2013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</a:tr>
              <a:tr h="2420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Country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Name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Transparency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Clarity of </a:t>
                      </a:r>
                      <a:r>
                        <a:rPr lang="en-GB" sz="1400" dirty="0" smtClean="0">
                          <a:effectLst/>
                        </a:rPr>
                        <a:t>Objectives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Govern-</a:t>
                      </a:r>
                      <a:r>
                        <a:rPr lang="en-GB" sz="1400" dirty="0" err="1" smtClean="0">
                          <a:effectLst/>
                        </a:rPr>
                        <a:t>ance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Invest-</a:t>
                      </a:r>
                      <a:r>
                        <a:rPr lang="en-GB" sz="1400" dirty="0" err="1" smtClean="0">
                          <a:effectLst/>
                        </a:rPr>
                        <a:t>ment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Risk </a:t>
                      </a:r>
                      <a:r>
                        <a:rPr lang="en-GB" sz="1400" dirty="0" smtClean="0">
                          <a:effectLst/>
                        </a:rPr>
                        <a:t>Manage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Total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Norway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Govt. Pension </a:t>
                      </a:r>
                      <a:r>
                        <a:rPr lang="en-GB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3.5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32.5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Algeria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Rev. Reg. Fund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9.5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Bahrain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Mumtalakat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smtClean="0">
                          <a:effectLst/>
                        </a:rPr>
                        <a:t>H.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1.75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12.75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Iran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Nat’l. Dev. F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13.5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Iraq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Dev. Fund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n.a.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Kuwait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K. Inv. Auth.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Libya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L. Inv. Auth.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Oman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State Gen. </a:t>
                      </a:r>
                      <a:r>
                        <a:rPr lang="en-GB" sz="1400" dirty="0" err="1">
                          <a:effectLst/>
                        </a:rPr>
                        <a:t>Res.Fund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Oman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O. Inv. Fund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Qatar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Q. Inv. Auth.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3.75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1.25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0.25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S.A.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SAMA For.Hold.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S.A.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Pub. Inv.F.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Sudan -S.S.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Dev. Stab.F.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UAE AD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AD Inv. Auth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6.25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19.25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UAE AD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AD Inv.Coun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n.a.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UAE AD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Int. Pet. Inv. Co.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7.5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15.25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UAE AD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Mabadala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21.5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UAE Dubai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Inv.Corp. D.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UAE Dubai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D. Internatl. Capital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n.a.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</a:tr>
              <a:tr h="182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UAE Dubai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Istithmar</a:t>
                      </a:r>
                      <a:r>
                        <a:rPr lang="en-GB" sz="1400" dirty="0">
                          <a:effectLst/>
                        </a:rPr>
                        <a:t> World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n.a.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1.5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5.5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43" marR="6484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5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Impressive budgetary investments</a:t>
            </a:r>
          </a:p>
          <a:p>
            <a:pPr lvl="1"/>
            <a:r>
              <a:rPr lang="en-US" dirty="0" smtClean="0"/>
              <a:t>Shares of Total Government Expenditures &gt;8%, in many cases from 1970, though possible decline in Bahrain, Iran in recent years. Educational expenditures in GDP above world average</a:t>
            </a:r>
          </a:p>
          <a:p>
            <a:r>
              <a:rPr lang="en-US" dirty="0" smtClean="0"/>
              <a:t>Impressive increases in educated % of LF </a:t>
            </a:r>
          </a:p>
          <a:p>
            <a:pPr lvl="1"/>
            <a:r>
              <a:rPr lang="en-US" dirty="0" smtClean="0"/>
              <a:t>Near or above 15% with tertiary education in 2000-10 in Algeria, Iran, Kuwait, SA and UAE (but still below OECD 46%)  </a:t>
            </a:r>
          </a:p>
          <a:p>
            <a:r>
              <a:rPr lang="en-US" dirty="0" smtClean="0"/>
              <a:t>But questionable quality in terms of student performance as reflected in TIMSS scores</a:t>
            </a:r>
          </a:p>
          <a:p>
            <a:pPr lvl="1"/>
            <a:r>
              <a:rPr lang="en-US" dirty="0" smtClean="0"/>
              <a:t>Science and math scores for 4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graders in Bahrain, Iran, Kuwait, Oman, SA, UAE and Yemen all well below 500, and especially low in Kuwait and Yemen but not too different from non-oil MENA countries </a:t>
            </a:r>
          </a:p>
          <a:p>
            <a:r>
              <a:rPr lang="en-US" dirty="0" smtClean="0"/>
              <a:t>More Firms in MENA say that their workers’ lack of skills is serious or very serious obstacle to their business than those in any other region (Enterprise Surveys)</a:t>
            </a:r>
          </a:p>
          <a:p>
            <a:r>
              <a:rPr lang="en-US" dirty="0" smtClean="0"/>
              <a:t>Educational mismatch, Poor Motivation 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Transformation of Natural Capital into 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59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336944"/>
              </p:ext>
            </p:extLst>
          </p:nvPr>
        </p:nvGraphicFramePr>
        <p:xfrm>
          <a:off x="0" y="1618058"/>
          <a:ext cx="9144000" cy="4858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-228600"/>
            <a:ext cx="89916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Education </a:t>
            </a:r>
            <a:r>
              <a:rPr lang="en-US" sz="2400" dirty="0"/>
              <a:t>Index </a:t>
            </a:r>
            <a:r>
              <a:rPr lang="en-US" sz="2400" dirty="0" smtClean="0"/>
              <a:t>(0-10) 1995, 2000, 2012</a:t>
            </a:r>
          </a:p>
          <a:p>
            <a:r>
              <a:rPr lang="en-US" sz="2400" dirty="0" smtClean="0"/>
              <a:t>Captures (1) average </a:t>
            </a:r>
            <a:r>
              <a:rPr lang="en-US" sz="2400" dirty="0"/>
              <a:t>years of schooling, </a:t>
            </a:r>
            <a:r>
              <a:rPr lang="en-US" sz="2400" dirty="0" smtClean="0"/>
              <a:t>(2) secondary </a:t>
            </a:r>
            <a:r>
              <a:rPr lang="en-US" sz="2400" dirty="0"/>
              <a:t>enrollment, and </a:t>
            </a:r>
            <a:r>
              <a:rPr lang="en-US" sz="2400" dirty="0" smtClean="0"/>
              <a:t>(3) tertiary </a:t>
            </a:r>
            <a:r>
              <a:rPr lang="en-US" sz="2400" dirty="0"/>
              <a:t>enrollment. Source: World Bank, KAM 2012, Knowledge for Development Program. </a:t>
            </a:r>
          </a:p>
        </p:txBody>
      </p:sp>
    </p:spTree>
    <p:extLst>
      <p:ext uri="{BB962C8B-B14F-4D97-AF65-F5344CB8AC3E}">
        <p14:creationId xmlns:p14="http://schemas.microsoft.com/office/powerpoint/2010/main" val="1951863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85651"/>
              </p:ext>
            </p:extLst>
          </p:nvPr>
        </p:nvGraphicFramePr>
        <p:xfrm>
          <a:off x="380999" y="1295394"/>
          <a:ext cx="8534401" cy="4741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5339"/>
                <a:gridCol w="1626522"/>
                <a:gridCol w="1626522"/>
                <a:gridCol w="1628009"/>
                <a:gridCol w="1628009"/>
              </a:tblGrid>
              <a:tr h="7218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Country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Government Investment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(as % of GDP)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  Fixed Investment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(as % of GDP)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1970-72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2010-12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1970-72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2010-12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63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Algeria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17.2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18.1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33.2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33.2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63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Bahrain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15.2 a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12.6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31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20.4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63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Iran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19.1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13.1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29.3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C00000"/>
                          </a:solidFill>
                          <a:effectLst/>
                        </a:rPr>
                        <a:t>n.a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63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Kuwait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9.7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15.2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10.1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17.2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63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Oman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21.2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18.1 b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n.a.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63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Qatar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n.a.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29.8e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37.5f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63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Saudi Arabia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11.1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20.1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12.6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23.1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63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Sudan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11.9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11.2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20.5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63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UAE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8.6 c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7.8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21.0  c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22.9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81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Yemen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5.5 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13.4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13.5 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13.5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Capital Formation. Stocks Rising but not necessarily flows as shares of GDP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6017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progress, especially in UAE, Qatar, Oman (earlier in Bahrain, Kuwait)</a:t>
            </a:r>
          </a:p>
          <a:p>
            <a:r>
              <a:rPr lang="en-US" dirty="0" smtClean="0"/>
              <a:t>Proximity between Private and Public can be source of corruption and limiting breadth of public involvement in budgetary processes</a:t>
            </a:r>
          </a:p>
          <a:p>
            <a:r>
              <a:rPr lang="en-US" dirty="0" smtClean="0"/>
              <a:t>As broader segments become involved in budgetary processes, </a:t>
            </a:r>
            <a:r>
              <a:rPr lang="en-US" b="1" dirty="0" smtClean="0"/>
              <a:t>tendency for consumption side of expenditures to rise relative to investment</a:t>
            </a:r>
            <a:r>
              <a:rPr lang="en-US" dirty="0" smtClean="0"/>
              <a:t>, wage expenditures, wage rates and fringe, subsidies, de-licensing </a:t>
            </a:r>
          </a:p>
          <a:p>
            <a:r>
              <a:rPr lang="en-US" dirty="0" smtClean="0"/>
              <a:t>This consistent with findings of </a:t>
            </a:r>
            <a:r>
              <a:rPr lang="en-US" dirty="0" err="1" smtClean="0"/>
              <a:t>Hertog</a:t>
            </a:r>
            <a:r>
              <a:rPr lang="en-US" dirty="0" smtClean="0"/>
              <a:t> (2010, 2011a, 2011b)  </a:t>
            </a:r>
          </a:p>
          <a:p>
            <a:r>
              <a:rPr lang="en-US" dirty="0" smtClean="0"/>
              <a:t>One consequence of emphasis on public sector: low R&amp;D, patenting, high-tech (Table </a:t>
            </a:r>
            <a:r>
              <a:rPr lang="en-US" dirty="0" smtClean="0"/>
              <a:t>14)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83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Diversification and Private Sector Development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3896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016691"/>
          </a:xfrm>
        </p:spPr>
        <p:txBody>
          <a:bodyPr/>
          <a:lstStyle/>
          <a:p>
            <a:r>
              <a:rPr lang="en-US" dirty="0" smtClean="0"/>
              <a:t>Oil Not a Curse in Itself, has + Effect on Long-term Growth</a:t>
            </a:r>
          </a:p>
          <a:p>
            <a:r>
              <a:rPr lang="en-US" dirty="0" smtClean="0"/>
              <a:t>But the Curse arises from Excessive Volatility largely through the pro-cyclicality of government consumption expenditures which is shown to have negative effect on long term growth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Long-Term Growth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8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81328"/>
            <a:ext cx="8610600" cy="4525963"/>
          </a:xfrm>
        </p:spPr>
        <p:txBody>
          <a:bodyPr/>
          <a:lstStyle/>
          <a:p>
            <a:r>
              <a:rPr lang="en-US" dirty="0" smtClean="0"/>
              <a:t>10 MENA (Algeria, Bahrain, Iran, Iraq, Kuwait, Libya, Oman, Qatar, SA, and UAE)</a:t>
            </a:r>
          </a:p>
          <a:p>
            <a:r>
              <a:rPr lang="en-US" dirty="0" smtClean="0"/>
              <a:t>4 other current or former OPEC (Ecuador, Indonesia,  Nigeria, Venezuela</a:t>
            </a:r>
          </a:p>
          <a:p>
            <a:r>
              <a:rPr lang="en-US" dirty="0" smtClean="0"/>
              <a:t>3 OECD : Mexico, Norway, US</a:t>
            </a:r>
          </a:p>
          <a:p>
            <a:r>
              <a:rPr lang="en-US" dirty="0" smtClean="0"/>
              <a:t>Such a sample can allow for heterogeneity in impacts of oil rents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of 17 Oil Producers, 1961-2013 wherever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06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Kamiar\Dropbox\Cambridge\Research\Nugent\Jeff_Amany\DATA\Panel_KM\Stata\Figures\FullSample_OilRev_GDP.em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42672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Kamiar\Dropbox\Cambridge\Research\Nugent\Jeff_Amany\DATA\Panel_KM\Stata\Figures\MENA_OilRev_GDP.em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43434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304800"/>
            <a:ext cx="991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4. Plots of Correlations of Per Capita Real GDP Growth and Oil Revenue Growth</a:t>
            </a:r>
          </a:p>
          <a:p>
            <a:r>
              <a:rPr lang="en-US" b="1" dirty="0" smtClean="0"/>
              <a:t>Correlations of TFP Growth and Oil Revenue Growth are even Stronger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5541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CrossSection_GDPgrowth&amp;v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44" y="685800"/>
            <a:ext cx="47244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Kamiar\Dropbox\Cambridge\Research\Nugent\Jeff_Amany\DATA\Panel_KM\Stata\Figures\CrossSection_GDPvol_OilRevVol.em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56" y="762001"/>
            <a:ext cx="4354944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381000"/>
            <a:ext cx="91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 Capita Real GDP Growth and its Volatility and Revenue Growth Volatility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562600"/>
            <a:ext cx="8895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Volatility is measured by the standard deviation of the variable in question over the entire period.  This is consistent with idea that it is the </a:t>
            </a:r>
            <a:r>
              <a:rPr lang="en-US" b="1" dirty="0" smtClean="0"/>
              <a:t>Volatility of Oil Revenue Growth that constitutes the Oil Curse not Oil Itself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51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534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Institutions and the political economy in the Arab RREs are very different. (Dibeh, </a:t>
            </a:r>
            <a:r>
              <a:rPr lang="en-US" dirty="0" err="1"/>
              <a:t>Diwan</a:t>
            </a:r>
            <a:r>
              <a:rPr lang="en-US" dirty="0"/>
              <a:t>, </a:t>
            </a:r>
            <a:r>
              <a:rPr lang="en-US" dirty="0" err="1"/>
              <a:t>Hertog</a:t>
            </a:r>
            <a:r>
              <a:rPr lang="en-US" dirty="0"/>
              <a:t>). Dearth of information on budgets and budgetary procedures and effects in Arab RREs (Open Budget index)</a:t>
            </a:r>
          </a:p>
          <a:p>
            <a:r>
              <a:rPr lang="en-US" dirty="0" smtClean="0"/>
              <a:t>While the IMF</a:t>
            </a:r>
            <a:r>
              <a:rPr lang="en-US" dirty="0" smtClean="0"/>
              <a:t>, other international </a:t>
            </a:r>
            <a:r>
              <a:rPr lang="en-US" dirty="0" smtClean="0"/>
              <a:t>institutions, and </a:t>
            </a:r>
            <a:r>
              <a:rPr lang="en-US" dirty="0"/>
              <a:t>many </a:t>
            </a:r>
            <a:r>
              <a:rPr lang="en-US" dirty="0" smtClean="0"/>
              <a:t>studies </a:t>
            </a:r>
            <a:r>
              <a:rPr lang="en-US" dirty="0" smtClean="0"/>
              <a:t>have </a:t>
            </a:r>
            <a:r>
              <a:rPr lang="en-US" dirty="0" smtClean="0"/>
              <a:t>emphasized the importance of fiscal rules to strengthen </a:t>
            </a:r>
            <a:r>
              <a:rPr lang="en-US" dirty="0"/>
              <a:t>resource </a:t>
            </a:r>
            <a:r>
              <a:rPr lang="en-US" dirty="0" smtClean="0"/>
              <a:t>management (</a:t>
            </a:r>
            <a:r>
              <a:rPr lang="en-US" dirty="0"/>
              <a:t>Engel and Valdez 2000, </a:t>
            </a:r>
            <a:r>
              <a:rPr lang="en-US" dirty="0" err="1"/>
              <a:t>Tornell</a:t>
            </a:r>
            <a:r>
              <a:rPr lang="en-US" dirty="0"/>
              <a:t> and Lane 2008, </a:t>
            </a:r>
            <a:r>
              <a:rPr lang="en-US" dirty="0" err="1"/>
              <a:t>Pieschacon</a:t>
            </a:r>
            <a:r>
              <a:rPr lang="en-US" dirty="0"/>
              <a:t> 2009, van der </a:t>
            </a:r>
            <a:r>
              <a:rPr lang="en-US" dirty="0" err="1"/>
              <a:t>Ploeg</a:t>
            </a:r>
            <a:r>
              <a:rPr lang="en-US" dirty="0"/>
              <a:t> and </a:t>
            </a:r>
            <a:r>
              <a:rPr lang="en-US" dirty="0" err="1"/>
              <a:t>Venables</a:t>
            </a:r>
            <a:r>
              <a:rPr lang="en-US" dirty="0"/>
              <a:t> 2011), </a:t>
            </a:r>
            <a:r>
              <a:rPr lang="en-US" dirty="0" smtClean="0"/>
              <a:t>no </a:t>
            </a:r>
            <a:r>
              <a:rPr lang="en-US" dirty="0" smtClean="0"/>
              <a:t>Arab country </a:t>
            </a:r>
            <a:r>
              <a:rPr lang="en-US" dirty="0" smtClean="0"/>
              <a:t>to date has </a:t>
            </a:r>
            <a:r>
              <a:rPr lang="en-US" dirty="0" smtClean="0"/>
              <a:t>adopted such a rule</a:t>
            </a:r>
            <a:r>
              <a:rPr lang="en-US" dirty="0" smtClean="0"/>
              <a:t>. </a:t>
            </a:r>
            <a:r>
              <a:rPr lang="en-US" b="1" dirty="0" smtClean="0"/>
              <a:t>Why not?</a:t>
            </a:r>
            <a:endParaRPr lang="en-US" b="1" dirty="0" smtClean="0"/>
          </a:p>
          <a:p>
            <a:r>
              <a:rPr lang="en-US" b="1" dirty="0"/>
              <a:t>What have MENA RREs done? What should they do? Any priorities in policy reforms? 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1676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400" dirty="0" smtClean="0"/>
              <a:t>Motivation 2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700" dirty="0" smtClean="0"/>
              <a:t>Huge Gap between Successful Management of these issues in Norway, Chile and Botswana and that in Arab or MENA RREs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211699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Kamiar\Dropbox\Cambridge\Research\Nugent\Jeff_Amany\DATA\Panel_KM\Stata\Figures\FullSample_OilRevVol_GDP.em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4800600" cy="60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Kamiar\Dropbox\Cambridge\Research\Nugent\Jeff_Amany\DATA\Panel_KM\Stata\Figures\MENA_OilRevVol_GDP.em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"/>
            <a:ext cx="4267200" cy="594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86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Lying Behind Fiscal Policy Volatility Is Weak Institutional Quality</a:t>
            </a:r>
            <a:endParaRPr lang="en-US" dirty="0"/>
          </a:p>
        </p:txBody>
      </p:sp>
      <p:pic>
        <p:nvPicPr>
          <p:cNvPr id="4" name="Content Placeholder 3" descr="C:\Kamiar\Dropbox\Cambridge\Research\Nugent\Jeff_Amany\DATA\Panel_KM\Stata\Figures\FullSample_FPV_Institutions (gov con).em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458200" cy="487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964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193306"/>
              </p:ext>
            </p:extLst>
          </p:nvPr>
        </p:nvGraphicFramePr>
        <p:xfrm>
          <a:off x="457200" y="2438400"/>
          <a:ext cx="803515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4" imgW="3530600" imgH="279400" progId="Equation.3">
                  <p:embed/>
                </p:oleObj>
              </mc:Choice>
              <mc:Fallback>
                <p:oleObj name="Equation" r:id="rId4" imgW="35306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400"/>
                        <a:ext cx="8035158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322060"/>
              </p:ext>
            </p:extLst>
          </p:nvPr>
        </p:nvGraphicFramePr>
        <p:xfrm>
          <a:off x="457200" y="4876800"/>
          <a:ext cx="8229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6" imgW="4330700" imgH="431800" progId="Equation.3">
                  <p:embed/>
                </p:oleObj>
              </mc:Choice>
              <mc:Fallback>
                <p:oleObj name="Equation" r:id="rId6" imgW="4330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76800"/>
                        <a:ext cx="822960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152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Empirical Estimation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868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ARDL Approach with Institutional Index Used to construct a measure of Fiscal Policy Volatility that is more exogenous to changes in economic conditions and business cycle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124200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Cross-</a:t>
            </a:r>
            <a:r>
              <a:rPr lang="en-US" sz="2800" dirty="0" err="1" smtClean="0"/>
              <a:t>Sectionally</a:t>
            </a:r>
            <a:r>
              <a:rPr lang="en-US" sz="2800" dirty="0" smtClean="0"/>
              <a:t> Augmented ARDL with the Institutional Index to capture common shocks and relax the assumption of cross-sectional independence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668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34919"/>
              </p:ext>
            </p:extLst>
          </p:nvPr>
        </p:nvGraphicFramePr>
        <p:xfrm>
          <a:off x="228600" y="228597"/>
          <a:ext cx="8686798" cy="5943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085"/>
                <a:gridCol w="1128115"/>
                <a:gridCol w="1061803"/>
                <a:gridCol w="1094959"/>
                <a:gridCol w="1094959"/>
                <a:gridCol w="1094959"/>
                <a:gridCol w="1094959"/>
                <a:gridCol w="1094959"/>
              </a:tblGrid>
              <a:tr h="1601468"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Table 18: Mean Group (MG) and Pooled Mean Group (PMG) Estimates of the Long-Run Effects on Real GDP Growth, 1961-2013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r>
                        <a:rPr lang="en-US" sz="2000" kern="100" dirty="0" smtClean="0">
                          <a:effectLst/>
                        </a:rPr>
                        <a:t>(</a:t>
                      </a:r>
                      <a:r>
                        <a:rPr lang="en-US" sz="2000" kern="100" dirty="0">
                          <a:effectLst/>
                        </a:rPr>
                        <a:t>a) Based on the ARDL Approach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5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ARDL (1 lag)</a:t>
                      </a:r>
                      <a:endParaRPr lang="en-US" sz="14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ARDL (2 lags)</a:t>
                      </a:r>
                      <a:endParaRPr lang="en-US" sz="14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ARDL (3 lags)</a:t>
                      </a:r>
                      <a:endParaRPr lang="en-US" sz="14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MG</a:t>
                      </a:r>
                      <a:endParaRPr lang="en-US" sz="12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PMG</a:t>
                      </a:r>
                      <a:endParaRPr lang="en-US" sz="12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MG</a:t>
                      </a:r>
                      <a:endParaRPr lang="en-US" sz="12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PMG</a:t>
                      </a:r>
                      <a:endParaRPr lang="en-US" sz="12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MG</a:t>
                      </a:r>
                      <a:endParaRPr lang="en-US" sz="12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PMG</a:t>
                      </a:r>
                      <a:endParaRPr lang="en-US" sz="12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08954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Garamond"/>
                          <a:ea typeface="Times New Roman"/>
                          <a:cs typeface="Times New Roman"/>
                        </a:rPr>
                        <a:t>Change in log of</a:t>
                      </a:r>
                      <a:r>
                        <a:rPr lang="en-US" sz="1800" kern="100" baseline="0" dirty="0" smtClean="0">
                          <a:effectLst/>
                          <a:latin typeface="Garamond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kern="100" dirty="0" smtClean="0">
                          <a:effectLst/>
                          <a:latin typeface="Garamond"/>
                          <a:ea typeface="Times New Roman"/>
                          <a:cs typeface="Times New Roman"/>
                        </a:rPr>
                        <a:t>real oil revenues</a:t>
                      </a:r>
                      <a:endParaRPr lang="en-US" sz="1800" kern="1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0.139***</a:t>
                      </a:r>
                      <a:endParaRPr lang="en-US" sz="12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0.101***</a:t>
                      </a:r>
                      <a:endParaRPr lang="en-US" sz="12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0.138***</a:t>
                      </a:r>
                      <a:endParaRPr lang="en-US" sz="12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0.133***</a:t>
                      </a:r>
                      <a:endParaRPr lang="en-US" sz="12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0.106***</a:t>
                      </a:r>
                      <a:endParaRPr lang="en-US" sz="12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0.085***</a:t>
                      </a:r>
                      <a:endParaRPr lang="en-US" sz="12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78969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b"/>
                </a:tc>
              </a:tr>
              <a:tr h="295113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Realized Volatility of Oil Revenues</a:t>
                      </a: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-0.064***</a:t>
                      </a:r>
                      <a:endParaRPr lang="en-US" sz="14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-0.057***</a:t>
                      </a:r>
                      <a:endParaRPr lang="en-US" sz="14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-0.057***</a:t>
                      </a:r>
                      <a:endParaRPr lang="en-US" sz="14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-0.069***</a:t>
                      </a:r>
                      <a:endParaRPr lang="en-US" sz="14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-0.050*</a:t>
                      </a:r>
                      <a:endParaRPr lang="en-US" sz="14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-0.041**</a:t>
                      </a:r>
                      <a:endParaRPr lang="en-US" sz="14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2951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(0.014)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(0.010)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(0.013)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(0.011)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(0.026)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(0.016)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295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95113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Lagged Dependent variable </a:t>
                      </a: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-0.861***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-0.744***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-0.892***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-0.736***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-0.894***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-0.626***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369894">
                <a:tc gridSpan="2"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(0.072)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(0.080)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(0.116)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(0.110)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(0.153)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(0.071)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295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95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 x T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721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721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703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703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685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685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12887"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14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67061"/>
              </p:ext>
            </p:extLst>
          </p:nvPr>
        </p:nvGraphicFramePr>
        <p:xfrm>
          <a:off x="34636" y="228601"/>
          <a:ext cx="8804564" cy="7894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427"/>
                <a:gridCol w="861737"/>
                <a:gridCol w="1136083"/>
                <a:gridCol w="1149917"/>
                <a:gridCol w="1143000"/>
                <a:gridCol w="1143000"/>
                <a:gridCol w="1143000"/>
                <a:gridCol w="1295400"/>
              </a:tblGrid>
              <a:tr h="1219199"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Table 18 (b</a:t>
                      </a:r>
                      <a:r>
                        <a:rPr lang="en-US" sz="2800" kern="100" dirty="0">
                          <a:effectLst/>
                        </a:rPr>
                        <a:t>) Based on the Cross-</a:t>
                      </a:r>
                      <a:r>
                        <a:rPr lang="en-US" sz="2800" kern="100" dirty="0" err="1">
                          <a:effectLst/>
                        </a:rPr>
                        <a:t>Sectionally</a:t>
                      </a:r>
                      <a:r>
                        <a:rPr lang="en-US" sz="2800" kern="100" dirty="0">
                          <a:effectLst/>
                        </a:rPr>
                        <a:t> Augmented ARDL (CS-ARDL) </a:t>
                      </a:r>
                      <a:r>
                        <a:rPr lang="en-US" sz="2800" kern="100" dirty="0" smtClean="0">
                          <a:effectLst/>
                        </a:rPr>
                        <a:t>Approach</a:t>
                      </a: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en-US" sz="28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82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CS-ARDL (1 lag)</a:t>
                      </a:r>
                      <a:endParaRPr lang="en-US" sz="18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CS-ARDL (2 lags)</a:t>
                      </a:r>
                      <a:endParaRPr lang="en-US" sz="18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CS-ARDL (3 lags)</a:t>
                      </a:r>
                      <a:endParaRPr lang="en-US" sz="18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8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MG</a:t>
                      </a:r>
                      <a:endParaRPr lang="en-US" sz="20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PMG</a:t>
                      </a:r>
                      <a:endParaRPr lang="en-US" sz="20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MG</a:t>
                      </a:r>
                      <a:endParaRPr lang="en-US" sz="20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PMG</a:t>
                      </a:r>
                      <a:endParaRPr lang="en-US" sz="20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MG</a:t>
                      </a:r>
                      <a:endParaRPr lang="en-US" sz="20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PMG</a:t>
                      </a:r>
                      <a:endParaRPr lang="en-US" sz="20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63083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Garamond"/>
                          <a:ea typeface="Times New Roman"/>
                          <a:cs typeface="Times New Roman"/>
                        </a:rPr>
                        <a:t>Change in log of</a:t>
                      </a:r>
                      <a:r>
                        <a:rPr lang="en-US" sz="1800" kern="100" baseline="0" dirty="0" smtClean="0">
                          <a:effectLst/>
                          <a:latin typeface="Garamond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kern="100" dirty="0" smtClean="0">
                          <a:effectLst/>
                          <a:latin typeface="Garamond"/>
                          <a:ea typeface="Times New Roman"/>
                          <a:cs typeface="Times New Roman"/>
                        </a:rPr>
                        <a:t>real oil revenues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 </a:t>
                      </a:r>
                      <a:endParaRPr lang="en-US" sz="1800" kern="1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0.221***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0.235***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0.199***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0.207***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0.243***</a:t>
                      </a:r>
                      <a:endParaRPr lang="en-US" sz="16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0.326***</a:t>
                      </a:r>
                      <a:endParaRPr lang="en-US" sz="16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8221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(0.062)</a:t>
                      </a:r>
                      <a:endParaRPr lang="en-US" sz="16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(0.021)</a:t>
                      </a:r>
                      <a:endParaRPr lang="en-US" sz="16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(0.062)</a:t>
                      </a:r>
                      <a:endParaRPr lang="en-US" sz="16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(0.019)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(0.062)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(0.039)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698442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effectLst/>
                        </a:rPr>
                        <a:t>Realized Volatility of Oil Revenues </a:t>
                      </a:r>
                      <a:endParaRPr lang="en-US" sz="1800" kern="1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-0.036***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-0.057***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-0.025*</a:t>
                      </a:r>
                      <a:endParaRPr lang="en-US" sz="16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-0.065***</a:t>
                      </a:r>
                      <a:endParaRPr lang="en-US" sz="16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-0.027</a:t>
                      </a:r>
                      <a:endParaRPr lang="en-US" sz="16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-0.028*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54372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(0.009)</a:t>
                      </a:r>
                      <a:endParaRPr lang="en-US" sz="16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(0.010)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(0.013)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(0.009)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(0.037)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(0.016)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</a:tr>
              <a:tr h="208517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 </a:t>
                      </a:r>
                      <a:endParaRPr lang="en-US" sz="1800" kern="1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Lagged Dependent variable  </a:t>
                      </a:r>
                      <a:endParaRPr lang="en-US" sz="1800" kern="1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 </a:t>
                      </a:r>
                      <a:endParaRPr lang="en-US" sz="1800" kern="1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-0.843***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-0.687***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-0.898***</a:t>
                      </a:r>
                      <a:endParaRPr lang="en-US" sz="16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-0.712***</a:t>
                      </a:r>
                      <a:endParaRPr lang="en-US" sz="16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-0.855***</a:t>
                      </a:r>
                      <a:endParaRPr lang="en-US" sz="16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-0.634***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8382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(0.059)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(0.076)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(0.085)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(0.074)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(0.101)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(0.096)</a:t>
                      </a:r>
                      <a:endParaRPr lang="en-US" sz="16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35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 x T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715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715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700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700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685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685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638300" y="2244725"/>
          <a:ext cx="2762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3" imgW="279279" imgH="253890" progId="Equation.3">
                  <p:embed/>
                </p:oleObj>
              </mc:Choice>
              <mc:Fallback>
                <p:oleObj name="Equation" r:id="rId3" imgW="279279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244725"/>
                        <a:ext cx="2762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355826"/>
              </p:ext>
            </p:extLst>
          </p:nvPr>
        </p:nvGraphicFramePr>
        <p:xfrm>
          <a:off x="1676400" y="2362200"/>
          <a:ext cx="180975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5" imgW="190417" imgH="253890" progId="Equation.3">
                  <p:embed/>
                </p:oleObj>
              </mc:Choice>
              <mc:Fallback>
                <p:oleObj name="Equation" r:id="rId5" imgW="190417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180975" cy="193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792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219200"/>
            <a:ext cx="9144000" cy="54102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While in general MENA countries do not score highly on well-being indexes (just above SSA which is at bottom), the GCC does better</a:t>
            </a:r>
          </a:p>
          <a:p>
            <a:pPr marL="109728" indent="0">
              <a:buNone/>
            </a:pPr>
            <a:r>
              <a:rPr lang="en-US" dirty="0" smtClean="0"/>
              <a:t>On recent Gallup 2014 State of Well-Being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% replying that they are thriving</a:t>
            </a:r>
          </a:p>
          <a:p>
            <a:pPr marL="109728" indent="0">
              <a:buNone/>
            </a:pPr>
            <a:r>
              <a:rPr lang="en-US" dirty="0" smtClean="0"/>
              <a:t>Country </a:t>
            </a:r>
            <a:r>
              <a:rPr lang="en-US" u="sng" dirty="0" smtClean="0"/>
              <a:t>Purpose</a:t>
            </a:r>
            <a:r>
              <a:rPr lang="en-US" dirty="0" smtClean="0"/>
              <a:t> </a:t>
            </a:r>
            <a:r>
              <a:rPr lang="en-US" u="sng" dirty="0" smtClean="0"/>
              <a:t>Social</a:t>
            </a:r>
            <a:r>
              <a:rPr lang="en-US" dirty="0" smtClean="0"/>
              <a:t>  </a:t>
            </a:r>
            <a:r>
              <a:rPr lang="en-US" u="sng" dirty="0" smtClean="0"/>
              <a:t>Financial</a:t>
            </a:r>
            <a:r>
              <a:rPr lang="en-US" dirty="0" smtClean="0"/>
              <a:t>  </a:t>
            </a:r>
            <a:r>
              <a:rPr lang="en-US" u="sng" dirty="0" smtClean="0"/>
              <a:t>Comm</a:t>
            </a:r>
            <a:r>
              <a:rPr lang="en-US" dirty="0" smtClean="0"/>
              <a:t>. </a:t>
            </a:r>
            <a:r>
              <a:rPr lang="en-US" u="sng" dirty="0" smtClean="0"/>
              <a:t>Physical</a:t>
            </a:r>
          </a:p>
          <a:p>
            <a:pPr marL="109728" indent="0">
              <a:buNone/>
            </a:pPr>
            <a:r>
              <a:rPr lang="en-US" dirty="0" smtClean="0"/>
              <a:t>UAE         25         32         37           49       36</a:t>
            </a:r>
          </a:p>
          <a:p>
            <a:pPr marL="109728" indent="0">
              <a:buNone/>
            </a:pPr>
            <a:r>
              <a:rPr lang="en-US" dirty="0" smtClean="0"/>
              <a:t>Kuwait     24         32         44           48       30</a:t>
            </a:r>
          </a:p>
          <a:p>
            <a:pPr marL="109728" indent="0">
              <a:buNone/>
            </a:pPr>
            <a:r>
              <a:rPr lang="en-US" dirty="0" smtClean="0"/>
              <a:t>S.A.         24          30         37           43       39</a:t>
            </a:r>
          </a:p>
          <a:p>
            <a:pPr marL="109728" indent="0">
              <a:buNone/>
            </a:pPr>
            <a:r>
              <a:rPr lang="en-US" dirty="0" smtClean="0"/>
              <a:t>Iran         12          22         24           21       28</a:t>
            </a:r>
          </a:p>
          <a:p>
            <a:pPr marL="109728" indent="0">
              <a:buNone/>
            </a:pPr>
            <a:r>
              <a:rPr lang="en-US" dirty="0" smtClean="0"/>
              <a:t>Syria          3            2          -            12         8</a:t>
            </a:r>
          </a:p>
          <a:p>
            <a:pPr marL="109728" indent="0">
              <a:buNone/>
            </a:pPr>
            <a:r>
              <a:rPr lang="en-US" dirty="0" smtClean="0"/>
              <a:t>MENA       13         18         24           22       21</a:t>
            </a:r>
          </a:p>
          <a:p>
            <a:pPr marL="109728" indent="0">
              <a:buNone/>
            </a:pPr>
            <a:r>
              <a:rPr lang="en-US" dirty="0" smtClean="0"/>
              <a:t>Costa Rica50         58         28          45       45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Well-being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84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importance of social safety nets and reduced stress to well-being </a:t>
            </a:r>
          </a:p>
          <a:p>
            <a:r>
              <a:rPr lang="en-US" dirty="0" smtClean="0"/>
              <a:t>Top 10 Countries are all from Scandinavia, Western Europe and Australia where these</a:t>
            </a:r>
          </a:p>
          <a:p>
            <a:r>
              <a:rPr lang="en-US" dirty="0" smtClean="0"/>
              <a:t>#11 Israel, #12 C.R., #14 UAE, #23 Oman, #27 Qatar, #32 Kuwait, #33 S.A. #73 Algeria </a:t>
            </a:r>
          </a:p>
          <a:p>
            <a:r>
              <a:rPr lang="en-US" dirty="0" smtClean="0"/>
              <a:t>These come with estimates of most important contributors: social welfare, generosity, family, all important in these countries high ratings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Evidence from World Happiness Report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04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067800" cy="1828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Partly Attributable to Generous Social Insurance, Benefits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But: Very Questionable Sustainability of Generous Pensions: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/>
              <a:t>Falling fertility, Low FLFPR, early retirement (age. 55 or as low as ), rising life expectancy at 60, Overly Generous  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946624"/>
              </p:ext>
            </p:extLst>
          </p:nvPr>
        </p:nvGraphicFramePr>
        <p:xfrm>
          <a:off x="0" y="1905000"/>
          <a:ext cx="9144000" cy="4940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802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Insurance costs have multiplied by more than 4 fold 2000-10</a:t>
            </a:r>
          </a:p>
          <a:p>
            <a:r>
              <a:rPr lang="en-US" dirty="0" smtClean="0"/>
              <a:t>Easy to qualify for retirement pensions of 100% of salary, especially in Qatar after only 20 years, takes much longer in Bahrain</a:t>
            </a:r>
          </a:p>
          <a:p>
            <a:r>
              <a:rPr lang="en-US" dirty="0" smtClean="0"/>
              <a:t>Questionable Sustainability that could cause a huge budgetary crisis relatively soon (</a:t>
            </a:r>
            <a:r>
              <a:rPr lang="en-US" dirty="0" err="1" smtClean="0"/>
              <a:t>Shediac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Bohsali</a:t>
            </a:r>
            <a:r>
              <a:rPr lang="en-US" dirty="0"/>
              <a:t>, </a:t>
            </a:r>
            <a:r>
              <a:rPr lang="en-US" dirty="0" smtClean="0"/>
              <a:t>2009)</a:t>
            </a:r>
          </a:p>
          <a:p>
            <a:r>
              <a:rPr lang="en-US" dirty="0" smtClean="0"/>
              <a:t>Especially to Public Sector workers but Pension benefits extended to Private Sector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Benefits </a:t>
            </a:r>
            <a:r>
              <a:rPr lang="en-US" dirty="0" smtClean="0"/>
              <a:t>of this extension: limits discouragement of participation in higher productivity private sector, that might lower dependence on foreign workers and lead to higher consumption, remittance outflows and lower savings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Costs</a:t>
            </a:r>
            <a:r>
              <a:rPr lang="en-US" dirty="0" smtClean="0"/>
              <a:t>: Undermines sustainability. Government bears most of the fees for government workers. Hence still has little effect on encouraging private sector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 Pension and Other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93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these worsening rapidly with associated financial as well as environmental costs</a:t>
            </a:r>
          </a:p>
          <a:p>
            <a:pPr lvl="1"/>
            <a:r>
              <a:rPr lang="en-US" dirty="0" smtClean="0"/>
              <a:t>E.g. Qatar highest in world in CO2 emissions </a:t>
            </a:r>
            <a:r>
              <a:rPr lang="en-US" smtClean="0"/>
              <a:t>per capita (Table 14)</a:t>
            </a:r>
            <a:endParaRPr lang="en-US" dirty="0" smtClean="0"/>
          </a:p>
          <a:p>
            <a:r>
              <a:rPr lang="en-US" dirty="0" smtClean="0"/>
              <a:t>Excessive, inefficient and inequality increasing subsidies Energy subsidies (pre-tax) equivalent to over 10% of GDP in 5 MENA RREs (Table 15)  </a:t>
            </a:r>
          </a:p>
          <a:p>
            <a:r>
              <a:rPr lang="en-US" dirty="0" smtClean="0"/>
              <a:t>This again a seriously deficient aspect of fiscal policy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Energy and Water Use, Pollution, Global Warming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7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610600" cy="541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Compare </a:t>
            </a:r>
            <a:r>
              <a:rPr lang="en-US" dirty="0" smtClean="0"/>
              <a:t>starting points of each of the country cases as of early </a:t>
            </a:r>
            <a:r>
              <a:rPr lang="en-US" dirty="0" smtClean="0"/>
              <a:t>1970s.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Identify </a:t>
            </a:r>
            <a:r>
              <a:rPr lang="en-US" dirty="0" smtClean="0"/>
              <a:t>important changes in budgetary procedures and budget </a:t>
            </a:r>
            <a:r>
              <a:rPr lang="en-US" dirty="0" smtClean="0"/>
              <a:t>structures</a:t>
            </a:r>
            <a:r>
              <a:rPr lang="en-US" dirty="0"/>
              <a:t>,</a:t>
            </a:r>
            <a:r>
              <a:rPr lang="en-US" dirty="0" smtClean="0"/>
              <a:t> paying special </a:t>
            </a:r>
            <a:r>
              <a:rPr lang="en-US" dirty="0" smtClean="0"/>
              <a:t>attention to differences between periods of rising and falling oil </a:t>
            </a:r>
            <a:r>
              <a:rPr lang="en-US" dirty="0" smtClean="0"/>
              <a:t>prices, the use </a:t>
            </a:r>
            <a:r>
              <a:rPr lang="en-US" dirty="0" smtClean="0"/>
              <a:t>of </a:t>
            </a:r>
            <a:r>
              <a:rPr lang="en-US" dirty="0" smtClean="0"/>
              <a:t>rules</a:t>
            </a:r>
            <a:r>
              <a:rPr lang="en-US" dirty="0" smtClean="0"/>
              <a:t>, </a:t>
            </a:r>
            <a:r>
              <a:rPr lang="en-US" dirty="0" smtClean="0"/>
              <a:t>and the ability </a:t>
            </a:r>
            <a:r>
              <a:rPr lang="en-US" dirty="0" smtClean="0"/>
              <a:t>to </a:t>
            </a:r>
            <a:r>
              <a:rPr lang="en-US" dirty="0" smtClean="0"/>
              <a:t>adjust </a:t>
            </a:r>
            <a:r>
              <a:rPr lang="en-US" dirty="0" smtClean="0"/>
              <a:t>to </a:t>
            </a:r>
            <a:r>
              <a:rPr lang="en-US" dirty="0" smtClean="0"/>
              <a:t>shocks.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Identify </a:t>
            </a:r>
            <a:r>
              <a:rPr lang="en-US" dirty="0"/>
              <a:t>p</a:t>
            </a:r>
            <a:r>
              <a:rPr lang="en-US" dirty="0" smtClean="0"/>
              <a:t>olitical </a:t>
            </a:r>
            <a:r>
              <a:rPr lang="en-US" dirty="0"/>
              <a:t>economy explanations for the changes over </a:t>
            </a:r>
            <a:r>
              <a:rPr lang="en-US" dirty="0" smtClean="0"/>
              <a:t>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Identify the </a:t>
            </a:r>
            <a:r>
              <a:rPr lang="en-US" dirty="0"/>
              <a:t>e</a:t>
            </a:r>
            <a:r>
              <a:rPr lang="en-US" dirty="0" smtClean="0"/>
              <a:t>xtent </a:t>
            </a:r>
            <a:r>
              <a:rPr lang="en-US" dirty="0"/>
              <a:t>to which the actual or changing fiscal rules and institutions may have affected performance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II. Objectives of Case Studies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2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410200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1.Risk of BOP Crisis due to Falling Oil Prices</a:t>
            </a:r>
          </a:p>
          <a:p>
            <a:pPr marL="109728" indent="0">
              <a:buNone/>
            </a:pPr>
            <a:r>
              <a:rPr lang="en-US" dirty="0" smtClean="0"/>
              <a:t>2.Risk of Conflict and its devastating effects on bankruptcy as evidenced by Algeria, Kuwait, 1990-1, Iraq, Iran 1980-88, Iraq 1992-2002, Sudan Yemen </a:t>
            </a:r>
          </a:p>
          <a:p>
            <a:pPr marL="109728" indent="0">
              <a:buNone/>
            </a:pPr>
            <a:r>
              <a:rPr lang="en-US" dirty="0" smtClean="0"/>
              <a:t>3. Risk of vulnerable (diversification) sectors, banking in Bahrain, Kuwait in World Financial Crisis of 2008-10, airlines in UAE, Qatar, Iran</a:t>
            </a:r>
          </a:p>
          <a:p>
            <a:pPr marL="109728" indent="0">
              <a:buNone/>
            </a:pPr>
            <a:r>
              <a:rPr lang="en-US" dirty="0" smtClean="0"/>
              <a:t>4. Insufficiently capitalized financing of real estate, tourist development </a:t>
            </a:r>
          </a:p>
          <a:p>
            <a:pPr marL="109728" indent="0">
              <a:buNone/>
            </a:pPr>
            <a:r>
              <a:rPr lang="en-US" dirty="0" smtClean="0"/>
              <a:t>5. Risk of Terrorism to shipping lanes in Gulf, Suez Canal</a:t>
            </a:r>
          </a:p>
          <a:p>
            <a:pPr marL="109728" indent="0">
              <a:buNone/>
            </a:pPr>
            <a:r>
              <a:rPr lang="en-US" dirty="0" smtClean="0"/>
              <a:t>6. Continuing High Cyclicality in Fiscal Policy that Lowers benefits of oil and if large enough could outweigh the benefits. 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Progress but Great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5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Volatility of economic growth and its consequences</a:t>
            </a:r>
          </a:p>
          <a:p>
            <a:r>
              <a:rPr lang="en-US" sz="3200" dirty="0" smtClean="0"/>
              <a:t>Savings and resource accumulation</a:t>
            </a:r>
          </a:p>
          <a:p>
            <a:r>
              <a:rPr lang="en-US" sz="3200" dirty="0" smtClean="0"/>
              <a:t>Allocations and Efficiency, diversification</a:t>
            </a:r>
          </a:p>
          <a:p>
            <a:r>
              <a:rPr lang="en-US" sz="3200" dirty="0" smtClean="0"/>
              <a:t>Consistency with Exchange Rate Regime and Monetary policy</a:t>
            </a:r>
          </a:p>
          <a:p>
            <a:r>
              <a:rPr lang="en-US" sz="3200" dirty="0" smtClean="0"/>
              <a:t>Others: Distributional Equity both across and within generations</a:t>
            </a:r>
          </a:p>
          <a:p>
            <a:endParaRPr lang="en-US" sz="32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is Multifaceted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4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Draw </a:t>
            </a:r>
            <a:r>
              <a:rPr lang="en-US" sz="2800" dirty="0"/>
              <a:t>on </a:t>
            </a:r>
            <a:r>
              <a:rPr lang="en-US" sz="2800" dirty="0">
                <a:solidFill>
                  <a:srgbClr val="FF0000"/>
                </a:solidFill>
              </a:rPr>
              <a:t>similar types of data </a:t>
            </a:r>
            <a:r>
              <a:rPr lang="en-US" sz="2800" dirty="0" smtClean="0"/>
              <a:t>on </a:t>
            </a:r>
            <a:r>
              <a:rPr lang="en-US" sz="2800" b="1" dirty="0" smtClean="0">
                <a:solidFill>
                  <a:srgbClr val="FF0000"/>
                </a:solidFill>
              </a:rPr>
              <a:t>budgets, budgetary processes </a:t>
            </a:r>
            <a:r>
              <a:rPr lang="en-US" sz="2800" dirty="0" smtClean="0"/>
              <a:t>to </a:t>
            </a:r>
            <a:r>
              <a:rPr lang="en-US" sz="2800" dirty="0"/>
              <a:t>the extent possible</a:t>
            </a:r>
          </a:p>
          <a:p>
            <a:r>
              <a:rPr lang="en-US" sz="2800" b="1" dirty="0" smtClean="0"/>
              <a:t>Coordinate</a:t>
            </a:r>
            <a:r>
              <a:rPr lang="en-US" sz="2800" dirty="0" smtClean="0"/>
              <a:t>: </a:t>
            </a:r>
            <a:r>
              <a:rPr lang="en-US" sz="2800" dirty="0"/>
              <a:t>(a) among the case studies to allow for comparability as well as mutual help and leads on obtaining and approximating </a:t>
            </a:r>
            <a:r>
              <a:rPr lang="en-US" sz="2800" dirty="0" smtClean="0"/>
              <a:t>data</a:t>
            </a:r>
            <a:r>
              <a:rPr lang="en-US" sz="2800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/>
              <a:t>(b) with both cross cutting themes and </a:t>
            </a:r>
            <a:r>
              <a:rPr lang="en-US" sz="2800" dirty="0" smtClean="0"/>
              <a:t> case </a:t>
            </a:r>
            <a:r>
              <a:rPr lang="en-US" sz="2800" dirty="0"/>
              <a:t>studies of Monetary Team of </a:t>
            </a:r>
            <a:r>
              <a:rPr lang="en-US" sz="2800" dirty="0" err="1"/>
              <a:t>Kamar</a:t>
            </a:r>
            <a:r>
              <a:rPr lang="en-US" sz="2800" dirty="0"/>
              <a:t>, </a:t>
            </a:r>
            <a:r>
              <a:rPr lang="en-US" sz="2800" dirty="0" err="1" smtClean="0"/>
              <a:t>Elbadawi</a:t>
            </a:r>
            <a:r>
              <a:rPr lang="en-US" sz="2800" dirty="0" smtClean="0"/>
              <a:t> et al, </a:t>
            </a:r>
            <a:r>
              <a:rPr lang="en-US" sz="2800" dirty="0"/>
              <a:t>Selim, and </a:t>
            </a:r>
            <a:r>
              <a:rPr lang="en-US" sz="2800" dirty="0" smtClean="0"/>
              <a:t>the Political </a:t>
            </a:r>
            <a:r>
              <a:rPr lang="en-US" sz="2800" dirty="0"/>
              <a:t>Economy approaches of Dibeh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To maximize the ability to draw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5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Frankel (2010) </a:t>
            </a:r>
          </a:p>
          <a:p>
            <a:r>
              <a:rPr lang="en-US" dirty="0" smtClean="0"/>
              <a:t>Henry and </a:t>
            </a:r>
            <a:r>
              <a:rPr lang="en-US" dirty="0" err="1" smtClean="0"/>
              <a:t>Sprinborg</a:t>
            </a:r>
            <a:r>
              <a:rPr lang="en-US" dirty="0" smtClean="0"/>
              <a:t> (2010)</a:t>
            </a:r>
          </a:p>
          <a:p>
            <a:r>
              <a:rPr lang="en-US" dirty="0" err="1" smtClean="0"/>
              <a:t>Elbadawi</a:t>
            </a:r>
            <a:r>
              <a:rPr lang="en-US" dirty="0" smtClean="0"/>
              <a:t>, Schmidt-Hebbel and Soto</a:t>
            </a:r>
          </a:p>
          <a:p>
            <a:r>
              <a:rPr lang="en-US" dirty="0" smtClean="0"/>
              <a:t>Fiscal Systems in Oil Rich Economies as in parallel  efforts by Tim </a:t>
            </a:r>
            <a:r>
              <a:rPr lang="en-US" dirty="0" err="1" smtClean="0"/>
              <a:t>Besley</a:t>
            </a:r>
            <a:r>
              <a:rPr lang="en-US" dirty="0" smtClean="0"/>
              <a:t> et al, e.g. </a:t>
            </a:r>
            <a:r>
              <a:rPr lang="en-US" dirty="0" err="1"/>
              <a:t>Besley</a:t>
            </a:r>
            <a:r>
              <a:rPr lang="en-US" dirty="0"/>
              <a:t>, Jensen and </a:t>
            </a:r>
            <a:r>
              <a:rPr lang="en-US" dirty="0" err="1"/>
              <a:t>Persson</a:t>
            </a:r>
            <a:r>
              <a:rPr lang="en-US" dirty="0"/>
              <a:t> (</a:t>
            </a:r>
            <a:r>
              <a:rPr lang="en-US" dirty="0" smtClean="0"/>
              <a:t>2013), Ross (2012) as oil price changes</a:t>
            </a:r>
          </a:p>
          <a:p>
            <a:r>
              <a:rPr lang="en-US" dirty="0" smtClean="0"/>
              <a:t>IMF Benchmarks in terms of fiscal rules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Results with those of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7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4864291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dirty="0" smtClean="0"/>
              <a:t>A. Populous Countries </a:t>
            </a:r>
          </a:p>
          <a:p>
            <a:pPr marL="109728" indent="0">
              <a:buNone/>
            </a:pPr>
            <a:r>
              <a:rPr lang="en-US" dirty="0" smtClean="0"/>
              <a:t>	1. Sudan </a:t>
            </a:r>
            <a:r>
              <a:rPr lang="en-US" dirty="0" err="1" smtClean="0"/>
              <a:t>Kabbashi</a:t>
            </a:r>
            <a:r>
              <a:rPr lang="en-US" dirty="0" smtClean="0"/>
              <a:t> </a:t>
            </a:r>
            <a:r>
              <a:rPr lang="en-US" dirty="0" err="1" smtClean="0"/>
              <a:t>Suliman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2. Yemen: Mahmoud Al-Iriani and </a:t>
            </a:r>
            <a:r>
              <a:rPr lang="en-US" dirty="0" err="1" smtClean="0"/>
              <a:t>Yahsob</a:t>
            </a:r>
            <a:r>
              <a:rPr lang="en-US" dirty="0" smtClean="0"/>
              <a:t> Al-</a:t>
            </a:r>
            <a:r>
              <a:rPr lang="en-US" dirty="0" err="1" smtClean="0"/>
              <a:t>Eriani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3. Algeria: Mohamed </a:t>
            </a:r>
            <a:r>
              <a:rPr lang="en-US" dirty="0" err="1" smtClean="0"/>
              <a:t>Benbouziane</a:t>
            </a:r>
            <a:r>
              <a:rPr lang="en-US" dirty="0" smtClean="0"/>
              <a:t> and Farah Elias 	Elhannani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B. GCC Case Studies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4. Kuwait: Abbas El-</a:t>
            </a:r>
            <a:r>
              <a:rPr lang="en-US" dirty="0" err="1" smtClean="0"/>
              <a:t>Mejren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5. Bahrain: </a:t>
            </a:r>
            <a:r>
              <a:rPr lang="en-US" dirty="0" err="1" smtClean="0"/>
              <a:t>Hoda</a:t>
            </a:r>
            <a:r>
              <a:rPr lang="en-US" dirty="0" smtClean="0"/>
              <a:t> </a:t>
            </a:r>
            <a:r>
              <a:rPr lang="en-US" dirty="0" err="1" smtClean="0"/>
              <a:t>Selim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6. Oman: </a:t>
            </a:r>
            <a:r>
              <a:rPr lang="en-US" dirty="0" err="1" smtClean="0"/>
              <a:t>Alya</a:t>
            </a:r>
            <a:r>
              <a:rPr lang="en-US" dirty="0" smtClean="0"/>
              <a:t> Al </a:t>
            </a:r>
            <a:r>
              <a:rPr lang="en-US" dirty="0" err="1" smtClean="0"/>
              <a:t>Foori</a:t>
            </a:r>
            <a:r>
              <a:rPr lang="en-US" dirty="0" smtClean="0"/>
              <a:t> and </a:t>
            </a:r>
            <a:r>
              <a:rPr lang="en-US" dirty="0" err="1" smtClean="0"/>
              <a:t>Adham</a:t>
            </a:r>
            <a:r>
              <a:rPr lang="en-US" dirty="0" smtClean="0"/>
              <a:t> Al Said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7. Saudi Arabia: Ashraf Galal Eid 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8. UAE: Raimundo Soto and </a:t>
            </a:r>
            <a:r>
              <a:rPr lang="en-US" dirty="0" err="1" smtClean="0"/>
              <a:t>Dhuha</a:t>
            </a:r>
            <a:r>
              <a:rPr lang="en-US" dirty="0" smtClean="0"/>
              <a:t> </a:t>
            </a:r>
            <a:r>
              <a:rPr lang="en-US" dirty="0" err="1" smtClean="0"/>
              <a:t>Fadhel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9. Qatar: Omitted due to data problems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9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791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Draws on comparisons on budgetary processes and outcomes across the individual case studies </a:t>
            </a:r>
          </a:p>
          <a:p>
            <a:r>
              <a:rPr lang="en-US" dirty="0" smtClean="0"/>
              <a:t>Fill in partially on other countries not covered (Qatar, Libya, Iraq)</a:t>
            </a:r>
          </a:p>
          <a:p>
            <a:r>
              <a:rPr lang="en-US" dirty="0" smtClean="0"/>
              <a:t>Compare performance in dealing with volatility and other problems across different countries</a:t>
            </a:r>
          </a:p>
          <a:p>
            <a:r>
              <a:rPr lang="en-US" dirty="0" smtClean="0"/>
              <a:t>Identify Key Problem Areas in the region  </a:t>
            </a:r>
          </a:p>
          <a:p>
            <a:r>
              <a:rPr lang="en-US" dirty="0" smtClean="0"/>
              <a:t>Identify priorities for further study, policy reforms</a:t>
            </a:r>
          </a:p>
          <a:p>
            <a:r>
              <a:rPr lang="en-US" dirty="0" smtClean="0"/>
              <a:t>Identify possibility of different strategies for different countries</a:t>
            </a:r>
          </a:p>
          <a:p>
            <a:r>
              <a:rPr lang="en-US" dirty="0" smtClean="0"/>
              <a:t>Set stage for more in depth cross-country and panel study comparisons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Our Overview Paper</a:t>
            </a:r>
            <a:br>
              <a:rPr lang="en-US" dirty="0" smtClean="0"/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436167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7167</TotalTime>
  <Words>3152</Words>
  <Application>Microsoft Office PowerPoint</Application>
  <PresentationFormat>On-screen Show (4:3)</PresentationFormat>
  <Paragraphs>661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Concourse</vt:lpstr>
      <vt:lpstr>Equation</vt:lpstr>
      <vt:lpstr>Fiscal Institutions and Macroeconomic Management in Resource-Rich Arab Economies (RRAEs)</vt:lpstr>
      <vt:lpstr> Motivation 1</vt:lpstr>
      <vt:lpstr> Motivation 2  Huge Gap between Successful Management of these issues in Norway, Chile and Botswana and that in Arab or MENA RREs</vt:lpstr>
      <vt:lpstr>II. Objectives of Case Studies </vt:lpstr>
      <vt:lpstr>Performance is Multifaceted</vt:lpstr>
      <vt:lpstr>To maximize the ability to draw comparisons</vt:lpstr>
      <vt:lpstr>Compare Results with those of </vt:lpstr>
      <vt:lpstr>Case Studies</vt:lpstr>
      <vt:lpstr>III. Our Overview Paper </vt:lpstr>
      <vt:lpstr>Evidence of the Lack of Transparency and Low Quality of Budgetary Institutions</vt:lpstr>
      <vt:lpstr>PowerPoint Presentation</vt:lpstr>
      <vt:lpstr>At Least Some Signs of Improvement</vt:lpstr>
      <vt:lpstr>Evaluation of Performance Outcomes</vt:lpstr>
      <vt:lpstr>Cyclicality (1)</vt:lpstr>
      <vt:lpstr>PowerPoint Presentation</vt:lpstr>
      <vt:lpstr>PowerPoint Presentation</vt:lpstr>
      <vt:lpstr>Cyclicality (2)  “worse” = more procyclical</vt:lpstr>
      <vt:lpstr>Cyclicality (3) (very preliminary)</vt:lpstr>
      <vt:lpstr>Use of Fiscal Rules</vt:lpstr>
      <vt:lpstr>SWFs as Means of Lowering Cyclicality and Financial Risk and Serving Future Generations </vt:lpstr>
      <vt:lpstr>PowerPoint Presentation</vt:lpstr>
      <vt:lpstr>Transformation of Natural Capital into Human Capital</vt:lpstr>
      <vt:lpstr>PowerPoint Presentation</vt:lpstr>
      <vt:lpstr>Capital Formation. Stocks Rising but not necessarily flows as shares of GDP</vt:lpstr>
      <vt:lpstr>Diversification and Private Sector Development</vt:lpstr>
      <vt:lpstr>Long-Term Growth </vt:lpstr>
      <vt:lpstr>Sample of 17 Oil Producers, 1961-2013 wherever possible</vt:lpstr>
      <vt:lpstr>PowerPoint Presentation</vt:lpstr>
      <vt:lpstr>PowerPoint Presentation</vt:lpstr>
      <vt:lpstr>PowerPoint Presentation</vt:lpstr>
      <vt:lpstr>Lying Behind Fiscal Policy Volatility Is Weak Institutional Quality</vt:lpstr>
      <vt:lpstr>PowerPoint Presentation</vt:lpstr>
      <vt:lpstr>PowerPoint Presentation</vt:lpstr>
      <vt:lpstr>PowerPoint Presentation</vt:lpstr>
      <vt:lpstr>Well-being Indexes</vt:lpstr>
      <vt:lpstr>Evidence from World Happiness Report 2013</vt:lpstr>
      <vt:lpstr>Partly Attributable to Generous Social Insurance, Benefits  But: Very Questionable Sustainability of Generous Pensions:  Falling fertility, Low FLFPR, early retirement (age. 55 or as low as ), rising life expectancy at 60, Overly Generous  </vt:lpstr>
      <vt:lpstr>High Pension and Other Benefits</vt:lpstr>
      <vt:lpstr>Energy and Water Use, Pollution, Global Warming </vt:lpstr>
      <vt:lpstr>Some Progress but Great Risks</vt:lpstr>
    </vt:vector>
  </TitlesOfParts>
  <Company>USC Dornsife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Fiscal Institutions and Macroeconomic Management in Resource-Rich Arab Economies</dc:title>
  <dc:creator>Jeffrey Nugent</dc:creator>
  <cp:lastModifiedBy>Amany Elanshasy</cp:lastModifiedBy>
  <cp:revision>142</cp:revision>
  <dcterms:created xsi:type="dcterms:W3CDTF">2014-01-18T18:06:29Z</dcterms:created>
  <dcterms:modified xsi:type="dcterms:W3CDTF">2014-10-23T20:27:45Z</dcterms:modified>
</cp:coreProperties>
</file>