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7" r:id="rId9"/>
    <p:sldId id="263" r:id="rId10"/>
    <p:sldId id="268" r:id="rId11"/>
    <p:sldId id="264" r:id="rId12"/>
    <p:sldId id="269" r:id="rId13"/>
    <p:sldId id="265" r:id="rId14"/>
    <p:sldId id="270" r:id="rId15"/>
    <p:sldId id="266"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74" d="100"/>
          <a:sy n="74" d="100"/>
        </p:scale>
        <p:origin x="5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B66313-A659-4D7E-B474-FAE65A108356}" type="datetimeFigureOut">
              <a:rPr lang="en-US" smtClean="0"/>
              <a:t>2/16/2015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155175-9679-4212-B5B5-8B591D97873D}" type="slidenum">
              <a:rPr lang="en-US" smtClean="0"/>
              <a:t>‹#›</a:t>
            </a:fld>
            <a:endParaRPr lang="en-US"/>
          </a:p>
        </p:txBody>
      </p:sp>
    </p:spTree>
    <p:extLst>
      <p:ext uri="{BB962C8B-B14F-4D97-AF65-F5344CB8AC3E}">
        <p14:creationId xmlns:p14="http://schemas.microsoft.com/office/powerpoint/2010/main" val="2931761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Dlnsdf</a:t>
            </a:r>
            <a:r>
              <a:rPr lang="en-US" dirty="0" smtClean="0"/>
              <a:t> </a:t>
            </a:r>
          </a:p>
          <a:p>
            <a:endParaRPr lang="en-US" dirty="0"/>
          </a:p>
        </p:txBody>
      </p:sp>
      <p:sp>
        <p:nvSpPr>
          <p:cNvPr id="4" name="Slide Number Placeholder 3"/>
          <p:cNvSpPr>
            <a:spLocks noGrp="1"/>
          </p:cNvSpPr>
          <p:nvPr>
            <p:ph type="sldNum" sz="quarter" idx="10"/>
          </p:nvPr>
        </p:nvSpPr>
        <p:spPr/>
        <p:txBody>
          <a:bodyPr/>
          <a:lstStyle/>
          <a:p>
            <a:fld id="{07155175-9679-4212-B5B5-8B591D97873D}" type="slidenum">
              <a:rPr lang="en-US" smtClean="0"/>
              <a:t>2</a:t>
            </a:fld>
            <a:endParaRPr lang="en-US"/>
          </a:p>
        </p:txBody>
      </p:sp>
    </p:spTree>
    <p:extLst>
      <p:ext uri="{BB962C8B-B14F-4D97-AF65-F5344CB8AC3E}">
        <p14:creationId xmlns:p14="http://schemas.microsoft.com/office/powerpoint/2010/main" val="2858195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155175-9679-4212-B5B5-8B591D97873D}" type="slidenum">
              <a:rPr lang="en-US" smtClean="0"/>
              <a:t>9</a:t>
            </a:fld>
            <a:endParaRPr lang="en-US"/>
          </a:p>
        </p:txBody>
      </p:sp>
    </p:spTree>
    <p:extLst>
      <p:ext uri="{BB962C8B-B14F-4D97-AF65-F5344CB8AC3E}">
        <p14:creationId xmlns:p14="http://schemas.microsoft.com/office/powerpoint/2010/main" val="2808061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2259E91-0BC2-429E-879A-E857DCA6DB64}" type="datetimeFigureOut">
              <a:rPr lang="en-US" smtClean="0"/>
              <a:t>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ABDB0-04D7-47AD-9990-51770D3809D1}" type="slidenum">
              <a:rPr lang="en-US" smtClean="0"/>
              <a:t>‹#›</a:t>
            </a:fld>
            <a:endParaRPr lang="en-US"/>
          </a:p>
        </p:txBody>
      </p:sp>
    </p:spTree>
    <p:extLst>
      <p:ext uri="{BB962C8B-B14F-4D97-AF65-F5344CB8AC3E}">
        <p14:creationId xmlns:p14="http://schemas.microsoft.com/office/powerpoint/2010/main" val="539979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259E91-0BC2-429E-879A-E857DCA6DB64}" type="datetimeFigureOut">
              <a:rPr lang="en-US" smtClean="0"/>
              <a:t>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ABDB0-04D7-47AD-9990-51770D3809D1}" type="slidenum">
              <a:rPr lang="en-US" smtClean="0"/>
              <a:t>‹#›</a:t>
            </a:fld>
            <a:endParaRPr lang="en-US"/>
          </a:p>
        </p:txBody>
      </p:sp>
    </p:spTree>
    <p:extLst>
      <p:ext uri="{BB962C8B-B14F-4D97-AF65-F5344CB8AC3E}">
        <p14:creationId xmlns:p14="http://schemas.microsoft.com/office/powerpoint/2010/main" val="1969911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259E91-0BC2-429E-879A-E857DCA6DB64}" type="datetimeFigureOut">
              <a:rPr lang="en-US" smtClean="0"/>
              <a:t>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ABDB0-04D7-47AD-9990-51770D3809D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19855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259E91-0BC2-429E-879A-E857DCA6DB64}" type="datetimeFigureOut">
              <a:rPr lang="en-US" smtClean="0"/>
              <a:t>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ABDB0-04D7-47AD-9990-51770D3809D1}" type="slidenum">
              <a:rPr lang="en-US" smtClean="0"/>
              <a:t>‹#›</a:t>
            </a:fld>
            <a:endParaRPr lang="en-US"/>
          </a:p>
        </p:txBody>
      </p:sp>
    </p:spTree>
    <p:extLst>
      <p:ext uri="{BB962C8B-B14F-4D97-AF65-F5344CB8AC3E}">
        <p14:creationId xmlns:p14="http://schemas.microsoft.com/office/powerpoint/2010/main" val="3709888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259E91-0BC2-429E-879A-E857DCA6DB64}" type="datetimeFigureOut">
              <a:rPr lang="en-US" smtClean="0"/>
              <a:t>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ABDB0-04D7-47AD-9990-51770D3809D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25080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259E91-0BC2-429E-879A-E857DCA6DB64}" type="datetimeFigureOut">
              <a:rPr lang="en-US" smtClean="0"/>
              <a:t>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ABDB0-04D7-47AD-9990-51770D3809D1}" type="slidenum">
              <a:rPr lang="en-US" smtClean="0"/>
              <a:t>‹#›</a:t>
            </a:fld>
            <a:endParaRPr lang="en-US"/>
          </a:p>
        </p:txBody>
      </p:sp>
    </p:spTree>
    <p:extLst>
      <p:ext uri="{BB962C8B-B14F-4D97-AF65-F5344CB8AC3E}">
        <p14:creationId xmlns:p14="http://schemas.microsoft.com/office/powerpoint/2010/main" val="3067173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259E91-0BC2-429E-879A-E857DCA6DB64}" type="datetimeFigureOut">
              <a:rPr lang="en-US" smtClean="0"/>
              <a:t>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ABDB0-04D7-47AD-9990-51770D3809D1}" type="slidenum">
              <a:rPr lang="en-US" smtClean="0"/>
              <a:t>‹#›</a:t>
            </a:fld>
            <a:endParaRPr lang="en-US"/>
          </a:p>
        </p:txBody>
      </p:sp>
    </p:spTree>
    <p:extLst>
      <p:ext uri="{BB962C8B-B14F-4D97-AF65-F5344CB8AC3E}">
        <p14:creationId xmlns:p14="http://schemas.microsoft.com/office/powerpoint/2010/main" val="2779473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259E91-0BC2-429E-879A-E857DCA6DB64}" type="datetimeFigureOut">
              <a:rPr lang="en-US" smtClean="0"/>
              <a:t>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ABDB0-04D7-47AD-9990-51770D3809D1}" type="slidenum">
              <a:rPr lang="en-US" smtClean="0"/>
              <a:t>‹#›</a:t>
            </a:fld>
            <a:endParaRPr lang="en-US"/>
          </a:p>
        </p:txBody>
      </p:sp>
    </p:spTree>
    <p:extLst>
      <p:ext uri="{BB962C8B-B14F-4D97-AF65-F5344CB8AC3E}">
        <p14:creationId xmlns:p14="http://schemas.microsoft.com/office/powerpoint/2010/main" val="1262166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259E91-0BC2-429E-879A-E857DCA6DB64}" type="datetimeFigureOut">
              <a:rPr lang="en-US" smtClean="0"/>
              <a:t>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ABDB0-04D7-47AD-9990-51770D3809D1}" type="slidenum">
              <a:rPr lang="en-US" smtClean="0"/>
              <a:t>‹#›</a:t>
            </a:fld>
            <a:endParaRPr lang="en-US"/>
          </a:p>
        </p:txBody>
      </p:sp>
    </p:spTree>
    <p:extLst>
      <p:ext uri="{BB962C8B-B14F-4D97-AF65-F5344CB8AC3E}">
        <p14:creationId xmlns:p14="http://schemas.microsoft.com/office/powerpoint/2010/main" val="1636181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259E91-0BC2-429E-879A-E857DCA6DB64}" type="datetimeFigureOut">
              <a:rPr lang="en-US" smtClean="0"/>
              <a:t>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ABDB0-04D7-47AD-9990-51770D3809D1}" type="slidenum">
              <a:rPr lang="en-US" smtClean="0"/>
              <a:t>‹#›</a:t>
            </a:fld>
            <a:endParaRPr lang="en-US"/>
          </a:p>
        </p:txBody>
      </p:sp>
    </p:spTree>
    <p:extLst>
      <p:ext uri="{BB962C8B-B14F-4D97-AF65-F5344CB8AC3E}">
        <p14:creationId xmlns:p14="http://schemas.microsoft.com/office/powerpoint/2010/main" val="4029895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259E91-0BC2-429E-879A-E857DCA6DB64}" type="datetimeFigureOut">
              <a:rPr lang="en-US" smtClean="0"/>
              <a:t>2/16/2015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AABDB0-04D7-47AD-9990-51770D3809D1}" type="slidenum">
              <a:rPr lang="en-US" smtClean="0"/>
              <a:t>‹#›</a:t>
            </a:fld>
            <a:endParaRPr lang="en-US"/>
          </a:p>
        </p:txBody>
      </p:sp>
    </p:spTree>
    <p:extLst>
      <p:ext uri="{BB962C8B-B14F-4D97-AF65-F5344CB8AC3E}">
        <p14:creationId xmlns:p14="http://schemas.microsoft.com/office/powerpoint/2010/main" val="1361815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259E91-0BC2-429E-879A-E857DCA6DB64}" type="datetimeFigureOut">
              <a:rPr lang="en-US" smtClean="0"/>
              <a:t>2/16/2015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AABDB0-04D7-47AD-9990-51770D3809D1}" type="slidenum">
              <a:rPr lang="en-US" smtClean="0"/>
              <a:t>‹#›</a:t>
            </a:fld>
            <a:endParaRPr lang="en-US"/>
          </a:p>
        </p:txBody>
      </p:sp>
    </p:spTree>
    <p:extLst>
      <p:ext uri="{BB962C8B-B14F-4D97-AF65-F5344CB8AC3E}">
        <p14:creationId xmlns:p14="http://schemas.microsoft.com/office/powerpoint/2010/main" val="1871268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2259E91-0BC2-429E-879A-E857DCA6DB64}" type="datetimeFigureOut">
              <a:rPr lang="en-US" smtClean="0"/>
              <a:t>2/16/2015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AABDB0-04D7-47AD-9990-51770D3809D1}" type="slidenum">
              <a:rPr lang="en-US" smtClean="0"/>
              <a:t>‹#›</a:t>
            </a:fld>
            <a:endParaRPr lang="en-US"/>
          </a:p>
        </p:txBody>
      </p:sp>
    </p:spTree>
    <p:extLst>
      <p:ext uri="{BB962C8B-B14F-4D97-AF65-F5344CB8AC3E}">
        <p14:creationId xmlns:p14="http://schemas.microsoft.com/office/powerpoint/2010/main" val="4031705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259E91-0BC2-429E-879A-E857DCA6DB64}" type="datetimeFigureOut">
              <a:rPr lang="en-US" smtClean="0"/>
              <a:t>2/16/2015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AABDB0-04D7-47AD-9990-51770D3809D1}" type="slidenum">
              <a:rPr lang="en-US" smtClean="0"/>
              <a:t>‹#›</a:t>
            </a:fld>
            <a:endParaRPr lang="en-US"/>
          </a:p>
        </p:txBody>
      </p:sp>
    </p:spTree>
    <p:extLst>
      <p:ext uri="{BB962C8B-B14F-4D97-AF65-F5344CB8AC3E}">
        <p14:creationId xmlns:p14="http://schemas.microsoft.com/office/powerpoint/2010/main" val="3897578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259E91-0BC2-429E-879A-E857DCA6DB64}" type="datetimeFigureOut">
              <a:rPr lang="en-US" smtClean="0"/>
              <a:t>2/16/2015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AABDB0-04D7-47AD-9990-51770D3809D1}" type="slidenum">
              <a:rPr lang="en-US" smtClean="0"/>
              <a:t>‹#›</a:t>
            </a:fld>
            <a:endParaRPr lang="en-US"/>
          </a:p>
        </p:txBody>
      </p:sp>
    </p:spTree>
    <p:extLst>
      <p:ext uri="{BB962C8B-B14F-4D97-AF65-F5344CB8AC3E}">
        <p14:creationId xmlns:p14="http://schemas.microsoft.com/office/powerpoint/2010/main" val="1184393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259E91-0BC2-429E-879A-E857DCA6DB64}" type="datetimeFigureOut">
              <a:rPr lang="en-US" smtClean="0"/>
              <a:t>2/16/2015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AABDB0-04D7-47AD-9990-51770D3809D1}" type="slidenum">
              <a:rPr lang="en-US" smtClean="0"/>
              <a:t>‹#›</a:t>
            </a:fld>
            <a:endParaRPr lang="en-US"/>
          </a:p>
        </p:txBody>
      </p:sp>
    </p:spTree>
    <p:extLst>
      <p:ext uri="{BB962C8B-B14F-4D97-AF65-F5344CB8AC3E}">
        <p14:creationId xmlns:p14="http://schemas.microsoft.com/office/powerpoint/2010/main" val="1510223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259E91-0BC2-429E-879A-E857DCA6DB64}" type="datetimeFigureOut">
              <a:rPr lang="en-US" smtClean="0"/>
              <a:t>2/16/2015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9AABDB0-04D7-47AD-9990-51770D3809D1}" type="slidenum">
              <a:rPr lang="en-US" smtClean="0"/>
              <a:t>‹#›</a:t>
            </a:fld>
            <a:endParaRPr lang="en-US"/>
          </a:p>
        </p:txBody>
      </p:sp>
    </p:spTree>
    <p:extLst>
      <p:ext uri="{BB962C8B-B14F-4D97-AF65-F5344CB8AC3E}">
        <p14:creationId xmlns:p14="http://schemas.microsoft.com/office/powerpoint/2010/main" val="7728613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Summary and Critique of </a:t>
            </a:r>
            <a:r>
              <a:rPr lang="en-US" i="1" dirty="0" smtClean="0"/>
              <a:t>Time on the Cross (1974) by </a:t>
            </a:r>
            <a:r>
              <a:rPr lang="en-US" i="1" dirty="0" err="1" smtClean="0"/>
              <a:t>Fogel</a:t>
            </a:r>
            <a:r>
              <a:rPr lang="en-US" i="1" dirty="0" smtClean="0"/>
              <a:t> and </a:t>
            </a:r>
            <a:r>
              <a:rPr lang="en-US" i="1" dirty="0" err="1" smtClean="0"/>
              <a:t>Engerman</a:t>
            </a:r>
            <a:endParaRPr lang="en-US" dirty="0"/>
          </a:p>
        </p:txBody>
      </p:sp>
    </p:spTree>
    <p:extLst>
      <p:ext uri="{BB962C8B-B14F-4D97-AF65-F5344CB8AC3E}">
        <p14:creationId xmlns:p14="http://schemas.microsoft.com/office/powerpoint/2010/main" val="5916328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Traditional view: Slavery was the reason the Southern economy was stagnate and incompatible with industrialization.</a:t>
            </a:r>
          </a:p>
        </p:txBody>
      </p:sp>
      <p:sp>
        <p:nvSpPr>
          <p:cNvPr id="3" name="Content Placeholder 2"/>
          <p:cNvSpPr>
            <a:spLocks noGrp="1"/>
          </p:cNvSpPr>
          <p:nvPr>
            <p:ph idx="1"/>
          </p:nvPr>
        </p:nvSpPr>
        <p:spPr/>
        <p:txBody>
          <a:bodyPr>
            <a:normAutofit/>
          </a:bodyPr>
          <a:lstStyle/>
          <a:p>
            <a:r>
              <a:rPr lang="en-US" sz="2400" dirty="0"/>
              <a:t>F and E view: The southern economy before the Civil War was not stagnating. Per capita income in the South was rising faster between 1840 and 1860 than anywhere else in the United States. </a:t>
            </a:r>
          </a:p>
          <a:p>
            <a:pPr lvl="1"/>
            <a:r>
              <a:rPr lang="en-US" sz="2400" dirty="0"/>
              <a:t>Separating the North and South, Southern per capita income was 4</a:t>
            </a:r>
            <a:r>
              <a:rPr lang="en-US" sz="2400" baseline="30000" dirty="0"/>
              <a:t>th</a:t>
            </a:r>
            <a:r>
              <a:rPr lang="en-US" sz="2400" dirty="0"/>
              <a:t> highest in the world </a:t>
            </a:r>
          </a:p>
          <a:p>
            <a:r>
              <a:rPr lang="en-US" sz="2400" dirty="0"/>
              <a:t>Critique: </a:t>
            </a:r>
            <a:r>
              <a:rPr lang="en-US" sz="2400" dirty="0" smtClean="0"/>
              <a:t>What </a:t>
            </a:r>
            <a:r>
              <a:rPr lang="en-US" sz="2400" dirty="0"/>
              <a:t>was the distribution of </a:t>
            </a:r>
            <a:r>
              <a:rPr lang="en-US" sz="2400" dirty="0" smtClean="0"/>
              <a:t>wealth?</a:t>
            </a:r>
            <a:endParaRPr lang="en-US" sz="2400" dirty="0"/>
          </a:p>
          <a:p>
            <a:endParaRPr lang="en-US" dirty="0"/>
          </a:p>
        </p:txBody>
      </p:sp>
    </p:spTree>
    <p:extLst>
      <p:ext uri="{BB962C8B-B14F-4D97-AF65-F5344CB8AC3E}">
        <p14:creationId xmlns:p14="http://schemas.microsoft.com/office/powerpoint/2010/main" val="4384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Traditional view: Slaves lived in very harsh </a:t>
            </a:r>
            <a:r>
              <a:rPr lang="en-US" dirty="0" smtClean="0"/>
              <a:t>conditions</a:t>
            </a: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sz="2400" dirty="0"/>
              <a:t>F </a:t>
            </a:r>
            <a:r>
              <a:rPr lang="en-US" sz="2400" dirty="0" smtClean="0"/>
              <a:t>&amp; E </a:t>
            </a:r>
            <a:r>
              <a:rPr lang="en-US" sz="2400" dirty="0"/>
              <a:t>view: "Slave owners expropriated far less than generally presumed, and over the course of a lifetime a slave field hand received approximately </a:t>
            </a:r>
            <a:r>
              <a:rPr lang="en-US" sz="2400" dirty="0" smtClean="0"/>
              <a:t>90% of </a:t>
            </a:r>
            <a:r>
              <a:rPr lang="en-US" sz="2400" dirty="0"/>
              <a:t>the income produced” (</a:t>
            </a:r>
            <a:r>
              <a:rPr lang="en-US" sz="2400" dirty="0" err="1"/>
              <a:t>Fogel</a:t>
            </a:r>
            <a:r>
              <a:rPr lang="en-US" sz="2400" dirty="0"/>
              <a:t> and </a:t>
            </a:r>
            <a:r>
              <a:rPr lang="en-US" sz="2400" dirty="0" err="1"/>
              <a:t>Engerman</a:t>
            </a:r>
            <a:r>
              <a:rPr lang="en-US" sz="2400" dirty="0"/>
              <a:t> 5</a:t>
            </a:r>
            <a:r>
              <a:rPr lang="en-US" sz="2400" dirty="0" smtClean="0"/>
              <a:t>)</a:t>
            </a:r>
          </a:p>
          <a:p>
            <a:pPr lvl="1"/>
            <a:r>
              <a:rPr lang="en-US" sz="2000" dirty="0" smtClean="0"/>
              <a:t>food</a:t>
            </a:r>
            <a:r>
              <a:rPr lang="en-US" sz="2000" dirty="0"/>
              <a:t>, clothing, and </a:t>
            </a:r>
            <a:r>
              <a:rPr lang="en-US" sz="2000" dirty="0" smtClean="0"/>
              <a:t>shelter </a:t>
            </a:r>
          </a:p>
          <a:p>
            <a:pPr lvl="1"/>
            <a:r>
              <a:rPr lang="en-US" sz="2000" dirty="0" smtClean="0"/>
              <a:t>Actual value is 50% </a:t>
            </a:r>
            <a:endParaRPr lang="en-US" sz="2000" dirty="0"/>
          </a:p>
          <a:p>
            <a:r>
              <a:rPr lang="en-US" sz="2400" dirty="0" smtClean="0"/>
              <a:t>Critique: Slaves </a:t>
            </a:r>
            <a:r>
              <a:rPr lang="en-US" sz="2400" dirty="0"/>
              <a:t>constantly faced the threat of physical violence if did not work </a:t>
            </a:r>
          </a:p>
          <a:p>
            <a:endParaRPr lang="en-US" dirty="0"/>
          </a:p>
        </p:txBody>
      </p:sp>
    </p:spTree>
    <p:extLst>
      <p:ext uri="{BB962C8B-B14F-4D97-AF65-F5344CB8AC3E}">
        <p14:creationId xmlns:p14="http://schemas.microsoft.com/office/powerpoint/2010/main" val="3518951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view: Slaves lived in very harsh conditions</a:t>
            </a:r>
          </a:p>
        </p:txBody>
      </p:sp>
      <p:sp>
        <p:nvSpPr>
          <p:cNvPr id="3" name="Content Placeholder 2"/>
          <p:cNvSpPr>
            <a:spLocks noGrp="1"/>
          </p:cNvSpPr>
          <p:nvPr>
            <p:ph idx="1"/>
          </p:nvPr>
        </p:nvSpPr>
        <p:spPr/>
        <p:txBody>
          <a:bodyPr>
            <a:normAutofit/>
          </a:bodyPr>
          <a:lstStyle/>
          <a:p>
            <a:r>
              <a:rPr lang="en-US" sz="2000" dirty="0"/>
              <a:t>F and E view: Slave owners had an incentive to treat their slaves well because they were profitable</a:t>
            </a:r>
            <a:r>
              <a:rPr lang="en-US" sz="2000" dirty="0" smtClean="0"/>
              <a:t>.</a:t>
            </a:r>
          </a:p>
          <a:p>
            <a:pPr lvl="1"/>
            <a:r>
              <a:rPr lang="en-US" sz="1800" dirty="0" smtClean="0"/>
              <a:t> </a:t>
            </a:r>
            <a:r>
              <a:rPr lang="en-US" sz="1800" dirty="0"/>
              <a:t>If they offered their slaves a day of rest, they would be more </a:t>
            </a:r>
            <a:r>
              <a:rPr lang="en-US" sz="1800" dirty="0" smtClean="0"/>
              <a:t>efficient </a:t>
            </a:r>
          </a:p>
          <a:p>
            <a:pPr lvl="1"/>
            <a:r>
              <a:rPr lang="en-US" sz="1800" dirty="0" smtClean="0"/>
              <a:t>Critique: ignores brutality and degradation </a:t>
            </a:r>
            <a:endParaRPr lang="en-US" sz="1800" dirty="0"/>
          </a:p>
          <a:p>
            <a:pPr lvl="1"/>
            <a:r>
              <a:rPr lang="en-US" sz="1800" dirty="0"/>
              <a:t>Calculated that </a:t>
            </a:r>
            <a:r>
              <a:rPr lang="en-US" sz="1800"/>
              <a:t>each </a:t>
            </a:r>
            <a:r>
              <a:rPr lang="en-US" sz="1800" smtClean="0"/>
              <a:t>slave </a:t>
            </a:r>
            <a:r>
              <a:rPr lang="en-US" sz="1800" dirty="0"/>
              <a:t>received on average .7 whippings per year</a:t>
            </a:r>
          </a:p>
          <a:p>
            <a:pPr lvl="1"/>
            <a:r>
              <a:rPr lang="en-US" sz="1800" dirty="0"/>
              <a:t>Critique: Any number of whippings is morally repulsive, even one in a lifetime. Also, only looked at the records from one plantation to obtain this value. </a:t>
            </a:r>
            <a:endParaRPr lang="en-US" sz="1800" dirty="0" smtClean="0"/>
          </a:p>
          <a:p>
            <a:pPr lvl="1"/>
            <a:r>
              <a:rPr lang="en-US" sz="1800" dirty="0" smtClean="0"/>
              <a:t>Actual </a:t>
            </a:r>
            <a:r>
              <a:rPr lang="en-US" sz="1800" dirty="0"/>
              <a:t>number is about one whipping every 4.6 days </a:t>
            </a:r>
          </a:p>
          <a:p>
            <a:pPr lvl="1"/>
            <a:r>
              <a:rPr lang="en-US" sz="1800" dirty="0" smtClean="0"/>
              <a:t>Ignores many terrible punishments like beating and imprisonment </a:t>
            </a:r>
          </a:p>
          <a:p>
            <a:endParaRPr lang="en-US" dirty="0"/>
          </a:p>
        </p:txBody>
      </p:sp>
    </p:spTree>
    <p:extLst>
      <p:ext uri="{BB962C8B-B14F-4D97-AF65-F5344CB8AC3E}">
        <p14:creationId xmlns:p14="http://schemas.microsoft.com/office/powerpoint/2010/main" val="3080957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Traditional view: Slaves lived in very harsh </a:t>
            </a:r>
            <a:r>
              <a:rPr lang="en-US" dirty="0" smtClean="0"/>
              <a:t>conditions </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a:t>F &amp;</a:t>
            </a:r>
            <a:r>
              <a:rPr lang="en-US" dirty="0" smtClean="0"/>
              <a:t> </a:t>
            </a:r>
            <a:r>
              <a:rPr lang="en-US" dirty="0"/>
              <a:t>E view: The living conditions of slaves were as good as </a:t>
            </a:r>
            <a:r>
              <a:rPr lang="en-US" dirty="0" smtClean="0"/>
              <a:t>living </a:t>
            </a:r>
            <a:r>
              <a:rPr lang="en-US" dirty="0"/>
              <a:t>conditions of factory workers in the North. </a:t>
            </a:r>
          </a:p>
          <a:p>
            <a:r>
              <a:rPr lang="en-US" dirty="0" smtClean="0"/>
              <a:t>This </a:t>
            </a:r>
            <a:r>
              <a:rPr lang="en-US" dirty="0"/>
              <a:t>does not mean that living conditions were good. Working class in the north and slaves all faced harsh conditions </a:t>
            </a:r>
            <a:endParaRPr lang="en-US" dirty="0" smtClean="0"/>
          </a:p>
          <a:p>
            <a:pPr lvl="1"/>
            <a:r>
              <a:rPr lang="en-US" dirty="0" smtClean="0"/>
              <a:t>Ignores the psychological effects of slavery</a:t>
            </a:r>
            <a:endParaRPr lang="en-US" dirty="0"/>
          </a:p>
          <a:p>
            <a:r>
              <a:rPr lang="en-US" dirty="0" smtClean="0"/>
              <a:t>Average daily caloric </a:t>
            </a:r>
            <a:r>
              <a:rPr lang="en-US" dirty="0"/>
              <a:t>intake of slaves in 1860: 4,185</a:t>
            </a:r>
          </a:p>
          <a:p>
            <a:r>
              <a:rPr lang="en-US" dirty="0" smtClean="0"/>
              <a:t>Average daily </a:t>
            </a:r>
            <a:r>
              <a:rPr lang="en-US" dirty="0"/>
              <a:t>caloric intake of free population: 3,741 </a:t>
            </a:r>
            <a:endParaRPr lang="en-US" dirty="0" smtClean="0"/>
          </a:p>
          <a:p>
            <a:pPr marL="342900" lvl="1" indent="-342900"/>
            <a:r>
              <a:rPr lang="en-US" dirty="0" smtClean="0"/>
              <a:t>Critique: slaves </a:t>
            </a:r>
            <a:r>
              <a:rPr lang="en-US" dirty="0"/>
              <a:t>performed difficult physical labor </a:t>
            </a:r>
          </a:p>
          <a:p>
            <a:r>
              <a:rPr lang="en-US" dirty="0" smtClean="0"/>
              <a:t>Slaves had same quality </a:t>
            </a:r>
            <a:r>
              <a:rPr lang="en-US" dirty="0"/>
              <a:t>medical care </a:t>
            </a:r>
            <a:r>
              <a:rPr lang="en-US" dirty="0" smtClean="0"/>
              <a:t>as free whites</a:t>
            </a:r>
          </a:p>
          <a:p>
            <a:pPr marL="0" indent="0">
              <a:buNone/>
            </a:pPr>
            <a:endParaRPr lang="en-US" dirty="0"/>
          </a:p>
          <a:p>
            <a:endParaRPr lang="en-US" dirty="0"/>
          </a:p>
        </p:txBody>
      </p:sp>
    </p:spTree>
    <p:extLst>
      <p:ext uri="{BB962C8B-B14F-4D97-AF65-F5344CB8AC3E}">
        <p14:creationId xmlns:p14="http://schemas.microsoft.com/office/powerpoint/2010/main" val="3896475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view: Slaves lived in very harsh conditions</a:t>
            </a:r>
          </a:p>
        </p:txBody>
      </p:sp>
      <p:sp>
        <p:nvSpPr>
          <p:cNvPr id="3" name="Content Placeholder 2"/>
          <p:cNvSpPr>
            <a:spLocks noGrp="1"/>
          </p:cNvSpPr>
          <p:nvPr>
            <p:ph idx="1"/>
          </p:nvPr>
        </p:nvSpPr>
        <p:spPr/>
        <p:txBody>
          <a:bodyPr/>
          <a:lstStyle/>
          <a:p>
            <a:r>
              <a:rPr lang="en-US" dirty="0"/>
              <a:t>F </a:t>
            </a:r>
            <a:r>
              <a:rPr lang="en-US" dirty="0" smtClean="0"/>
              <a:t>&amp; </a:t>
            </a:r>
            <a:r>
              <a:rPr lang="en-US" dirty="0"/>
              <a:t>E view: The basic social unit of the slave plantation was the family, and plantation owners worked to keep the families intact. Most slaves were sold together as families. </a:t>
            </a:r>
          </a:p>
          <a:p>
            <a:r>
              <a:rPr lang="en-US" dirty="0" smtClean="0"/>
              <a:t>Incentive </a:t>
            </a:r>
            <a:r>
              <a:rPr lang="en-US" dirty="0"/>
              <a:t>to support the family unit. Slaves would have less incentive to run away </a:t>
            </a:r>
          </a:p>
          <a:p>
            <a:r>
              <a:rPr lang="en-US" dirty="0" smtClean="0"/>
              <a:t>Critique</a:t>
            </a:r>
            <a:r>
              <a:rPr lang="en-US" dirty="0"/>
              <a:t>: Never used any data to support this. </a:t>
            </a:r>
            <a:r>
              <a:rPr lang="en-US" dirty="0" smtClean="0"/>
              <a:t>In fact, many </a:t>
            </a:r>
            <a:r>
              <a:rPr lang="en-US" dirty="0"/>
              <a:t>families were broken </a:t>
            </a:r>
            <a:r>
              <a:rPr lang="en-US" dirty="0" smtClean="0"/>
              <a:t>up</a:t>
            </a:r>
            <a:endParaRPr lang="en-US" dirty="0"/>
          </a:p>
          <a:p>
            <a:r>
              <a:rPr lang="en-US" dirty="0"/>
              <a:t>F </a:t>
            </a:r>
            <a:r>
              <a:rPr lang="en-US" dirty="0" smtClean="0"/>
              <a:t>&amp; </a:t>
            </a:r>
            <a:r>
              <a:rPr lang="en-US" dirty="0"/>
              <a:t>E view: The life expectancy of freed slaves declined by 10% after the Civil </a:t>
            </a:r>
            <a:r>
              <a:rPr lang="en-US" dirty="0" smtClean="0"/>
              <a:t>War</a:t>
            </a:r>
          </a:p>
          <a:p>
            <a:r>
              <a:rPr lang="en-US" dirty="0" smtClean="0"/>
              <a:t>Critique: lots </a:t>
            </a:r>
            <a:r>
              <a:rPr lang="en-US" dirty="0"/>
              <a:t>of turmoil post-Civil war and significant discrimination and attacks on freed slaves</a:t>
            </a:r>
          </a:p>
        </p:txBody>
      </p:sp>
    </p:spTree>
    <p:extLst>
      <p:ext uri="{BB962C8B-B14F-4D97-AF65-F5344CB8AC3E}">
        <p14:creationId xmlns:p14="http://schemas.microsoft.com/office/powerpoint/2010/main" val="1494559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Conclusions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sz="2800" dirty="0" smtClean="0"/>
              <a:t>Institutions </a:t>
            </a:r>
            <a:r>
              <a:rPr lang="en-US" sz="2800" dirty="0"/>
              <a:t>exist for economic reasons. Helps explain why an institution as evil as slavery existed in the United States </a:t>
            </a:r>
          </a:p>
          <a:p>
            <a:r>
              <a:rPr lang="en-US" sz="2800" dirty="0"/>
              <a:t>The importance of critically inspecting findings because use of data can be misleading in its </a:t>
            </a:r>
            <a:r>
              <a:rPr lang="en-US" sz="2800" dirty="0" smtClean="0"/>
              <a:t>interpretations</a:t>
            </a:r>
          </a:p>
          <a:p>
            <a:r>
              <a:rPr lang="en-US" sz="2800" dirty="0" smtClean="0"/>
              <a:t>Failure to use representative and sufficient data samples harmed acceptance</a:t>
            </a:r>
          </a:p>
          <a:p>
            <a:r>
              <a:rPr lang="en-US" sz="2800" dirty="0"/>
              <a:t>Omits too much</a:t>
            </a:r>
          </a:p>
          <a:p>
            <a:r>
              <a:rPr lang="en-US" sz="2800" dirty="0" smtClean="0"/>
              <a:t>Challenge traditional views </a:t>
            </a:r>
          </a:p>
          <a:p>
            <a:endParaRPr lang="en-US" sz="2800" dirty="0"/>
          </a:p>
          <a:p>
            <a:endParaRPr lang="en-US" dirty="0"/>
          </a:p>
        </p:txBody>
      </p:sp>
    </p:spTree>
    <p:extLst>
      <p:ext uri="{BB962C8B-B14F-4D97-AF65-F5344CB8AC3E}">
        <p14:creationId xmlns:p14="http://schemas.microsoft.com/office/powerpoint/2010/main" val="1444024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a:t>
            </a:r>
            <a:br>
              <a:rPr lang="en-US" dirty="0" smtClean="0"/>
            </a:br>
            <a:endParaRPr lang="en-US" dirty="0"/>
          </a:p>
        </p:txBody>
      </p:sp>
      <p:sp>
        <p:nvSpPr>
          <p:cNvPr id="3" name="Content Placeholder 2"/>
          <p:cNvSpPr>
            <a:spLocks noGrp="1"/>
          </p:cNvSpPr>
          <p:nvPr>
            <p:ph idx="1"/>
          </p:nvPr>
        </p:nvSpPr>
        <p:spPr/>
        <p:txBody>
          <a:bodyPr/>
          <a:lstStyle/>
          <a:p>
            <a:r>
              <a:rPr lang="en-US" dirty="0" err="1" smtClean="0"/>
              <a:t>Fogel</a:t>
            </a:r>
            <a:r>
              <a:rPr lang="en-US" dirty="0" smtClean="0"/>
              <a:t> and </a:t>
            </a:r>
            <a:r>
              <a:rPr lang="en-US" dirty="0" err="1" smtClean="0"/>
              <a:t>Engerman</a:t>
            </a:r>
            <a:r>
              <a:rPr lang="en-US" dirty="0" smtClean="0"/>
              <a:t>. </a:t>
            </a:r>
            <a:r>
              <a:rPr lang="en-US" i="1" dirty="0" smtClean="0"/>
              <a:t>Time on the Cross. </a:t>
            </a:r>
            <a:r>
              <a:rPr lang="en-US" dirty="0" smtClean="0"/>
              <a:t>Little, Brown and Company: Boston, 1974. </a:t>
            </a:r>
          </a:p>
          <a:p>
            <a:r>
              <a:rPr lang="en-US" dirty="0" err="1" smtClean="0"/>
              <a:t>Gutman</a:t>
            </a:r>
            <a:r>
              <a:rPr lang="en-US" dirty="0" smtClean="0"/>
              <a:t>, Herbert. </a:t>
            </a:r>
            <a:r>
              <a:rPr lang="en-US" i="1" dirty="0" smtClean="0"/>
              <a:t>Slavery and the Numbers Game. </a:t>
            </a:r>
            <a:r>
              <a:rPr lang="en-US" dirty="0" smtClean="0"/>
              <a:t>University </a:t>
            </a:r>
            <a:r>
              <a:rPr lang="en-US" dirty="0"/>
              <a:t>of Illinois </a:t>
            </a:r>
            <a:r>
              <a:rPr lang="en-US" dirty="0" smtClean="0"/>
              <a:t>Press: Chicago, 1975. </a:t>
            </a:r>
            <a:endParaRPr lang="en-US" dirty="0"/>
          </a:p>
        </p:txBody>
      </p:sp>
    </p:spTree>
    <p:extLst>
      <p:ext uri="{BB962C8B-B14F-4D97-AF65-F5344CB8AC3E}">
        <p14:creationId xmlns:p14="http://schemas.microsoft.com/office/powerpoint/2010/main" val="3452080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Background on Slavery in the United States</a:t>
            </a:r>
            <a:br>
              <a:rPr lang="en-US" dirty="0" smtClean="0"/>
            </a:br>
            <a:endParaRPr lang="en-US" dirty="0"/>
          </a:p>
        </p:txBody>
      </p:sp>
      <p:sp>
        <p:nvSpPr>
          <p:cNvPr id="3" name="Content Placeholder 2"/>
          <p:cNvSpPr>
            <a:spLocks noGrp="1"/>
          </p:cNvSpPr>
          <p:nvPr>
            <p:ph idx="1"/>
          </p:nvPr>
        </p:nvSpPr>
        <p:spPr/>
        <p:txBody>
          <a:bodyPr/>
          <a:lstStyle/>
          <a:p>
            <a:r>
              <a:rPr lang="en-US" dirty="0" smtClean="0"/>
              <a:t>1619 First slaves arrived in Virginia</a:t>
            </a:r>
          </a:p>
          <a:p>
            <a:r>
              <a:rPr lang="en-US" dirty="0" smtClean="0"/>
              <a:t>1777-1804 laws and state constitutions were passed that outlawed slavery in the North</a:t>
            </a:r>
          </a:p>
          <a:p>
            <a:r>
              <a:rPr lang="en-US" dirty="0" smtClean="0"/>
              <a:t>1787 Congress banned slavery in the Northwest Territory </a:t>
            </a:r>
          </a:p>
          <a:p>
            <a:r>
              <a:rPr lang="en-US" dirty="0" smtClean="0"/>
              <a:t>1793 Invention of the Cotton Gin increased the demand for slaves</a:t>
            </a:r>
          </a:p>
          <a:p>
            <a:r>
              <a:rPr lang="en-US" dirty="0" smtClean="0"/>
              <a:t>1808 	Congress bans importation of slaves </a:t>
            </a:r>
          </a:p>
          <a:p>
            <a:r>
              <a:rPr lang="en-US" dirty="0" smtClean="0"/>
              <a:t>1861-1865 American Civil War </a:t>
            </a:r>
          </a:p>
          <a:p>
            <a:r>
              <a:rPr lang="en-US" dirty="0" smtClean="0"/>
              <a:t>1863 Emancipation Proclamation</a:t>
            </a:r>
          </a:p>
          <a:p>
            <a:r>
              <a:rPr lang="en-US" dirty="0" smtClean="0"/>
              <a:t>1865 Slavery abolished through the Thirteenth amendment </a:t>
            </a:r>
          </a:p>
        </p:txBody>
      </p:sp>
    </p:spTree>
    <p:extLst>
      <p:ext uri="{BB962C8B-B14F-4D97-AF65-F5344CB8AC3E}">
        <p14:creationId xmlns:p14="http://schemas.microsoft.com/office/powerpoint/2010/main" val="24755532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Background to the Book </a:t>
            </a:r>
            <a:br>
              <a:rPr lang="en-US" dirty="0" smtClean="0"/>
            </a:br>
            <a:endParaRPr lang="en-US" dirty="0"/>
          </a:p>
        </p:txBody>
      </p:sp>
      <p:sp>
        <p:nvSpPr>
          <p:cNvPr id="3" name="Content Placeholder 2"/>
          <p:cNvSpPr>
            <a:spLocks noGrp="1"/>
          </p:cNvSpPr>
          <p:nvPr>
            <p:ph idx="1"/>
          </p:nvPr>
        </p:nvSpPr>
        <p:spPr>
          <a:xfrm>
            <a:off x="498763" y="1475509"/>
            <a:ext cx="9414163" cy="5382491"/>
          </a:xfrm>
        </p:spPr>
        <p:txBody>
          <a:bodyPr>
            <a:normAutofit/>
          </a:bodyPr>
          <a:lstStyle/>
          <a:p>
            <a:r>
              <a:rPr lang="en-US" dirty="0" smtClean="0"/>
              <a:t>Controversial </a:t>
            </a:r>
            <a:r>
              <a:rPr lang="en-US" dirty="0"/>
              <a:t>and </a:t>
            </a:r>
            <a:r>
              <a:rPr lang="en-US" dirty="0" smtClean="0"/>
              <a:t>received </a:t>
            </a:r>
            <a:r>
              <a:rPr lang="en-US" dirty="0"/>
              <a:t>a lot of </a:t>
            </a:r>
            <a:r>
              <a:rPr lang="en-US" dirty="0" smtClean="0"/>
              <a:t>attention </a:t>
            </a:r>
            <a:endParaRPr lang="en-US" dirty="0"/>
          </a:p>
          <a:p>
            <a:r>
              <a:rPr lang="en-US" dirty="0" smtClean="0"/>
              <a:t>Reinterpret </a:t>
            </a:r>
            <a:r>
              <a:rPr lang="en-US" dirty="0"/>
              <a:t>history using economics and </a:t>
            </a:r>
            <a:r>
              <a:rPr lang="en-US" dirty="0" smtClean="0"/>
              <a:t>mathematics </a:t>
            </a:r>
            <a:endParaRPr lang="en-US" dirty="0"/>
          </a:p>
          <a:p>
            <a:r>
              <a:rPr lang="en-US" dirty="0" smtClean="0"/>
              <a:t>From </a:t>
            </a:r>
            <a:r>
              <a:rPr lang="en-US" dirty="0"/>
              <a:t>Awards to criticism </a:t>
            </a:r>
            <a:endParaRPr lang="en-US" dirty="0" smtClean="0"/>
          </a:p>
          <a:p>
            <a:pPr lvl="1"/>
            <a:r>
              <a:rPr lang="en-US" i="1" dirty="0" smtClean="0"/>
              <a:t> </a:t>
            </a:r>
            <a:r>
              <a:rPr lang="en-US" i="1" dirty="0"/>
              <a:t>Slavery and the Numbers </a:t>
            </a:r>
            <a:r>
              <a:rPr lang="en-US" i="1" dirty="0" smtClean="0"/>
              <a:t>Game </a:t>
            </a:r>
            <a:r>
              <a:rPr lang="en-US" dirty="0" smtClean="0"/>
              <a:t>by Herbert </a:t>
            </a:r>
            <a:r>
              <a:rPr lang="en-US" dirty="0" err="1" smtClean="0"/>
              <a:t>Gutman</a:t>
            </a:r>
            <a:endParaRPr lang="en-US" dirty="0" smtClean="0"/>
          </a:p>
          <a:p>
            <a:pPr lvl="1"/>
            <a:r>
              <a:rPr lang="en-US" dirty="0" smtClean="0"/>
              <a:t>Had </a:t>
            </a:r>
            <a:r>
              <a:rPr lang="en-US" dirty="0"/>
              <a:t>to release other volumes to defend their </a:t>
            </a:r>
            <a:r>
              <a:rPr lang="en-US" dirty="0" smtClean="0"/>
              <a:t>findings: </a:t>
            </a:r>
            <a:r>
              <a:rPr lang="en-US" i="1" dirty="0" smtClean="0"/>
              <a:t>Without Consent or Contract </a:t>
            </a:r>
            <a:endParaRPr lang="en-US" dirty="0" smtClean="0"/>
          </a:p>
          <a:p>
            <a:r>
              <a:rPr lang="en-US" u="sng" dirty="0" smtClean="0"/>
              <a:t>Traditional </a:t>
            </a:r>
            <a:r>
              <a:rPr lang="en-US" u="sng" dirty="0"/>
              <a:t>view of Slavery</a:t>
            </a:r>
            <a:r>
              <a:rPr lang="en-US" dirty="0"/>
              <a:t> </a:t>
            </a:r>
            <a:r>
              <a:rPr lang="en-US" dirty="0" smtClean="0"/>
              <a:t>in </a:t>
            </a:r>
            <a:r>
              <a:rPr lang="en-US" dirty="0"/>
              <a:t>the Southern United States: Inefficient and Unprofitable</a:t>
            </a:r>
          </a:p>
          <a:p>
            <a:r>
              <a:rPr lang="en-US" u="sng" dirty="0" err="1" smtClean="0"/>
              <a:t>Fogel</a:t>
            </a:r>
            <a:r>
              <a:rPr lang="en-US" u="sng" dirty="0" smtClean="0"/>
              <a:t> </a:t>
            </a:r>
            <a:r>
              <a:rPr lang="en-US" u="sng" dirty="0"/>
              <a:t>and </a:t>
            </a:r>
            <a:r>
              <a:rPr lang="en-US" u="sng" dirty="0" err="1" smtClean="0"/>
              <a:t>Engerman</a:t>
            </a:r>
            <a:r>
              <a:rPr lang="en-US" u="sng" dirty="0" smtClean="0"/>
              <a:t> view</a:t>
            </a:r>
            <a:r>
              <a:rPr lang="en-US" dirty="0" smtClean="0"/>
              <a:t>: </a:t>
            </a:r>
            <a:r>
              <a:rPr lang="en-US" dirty="0"/>
              <a:t>Efficient and Profitable</a:t>
            </a:r>
          </a:p>
          <a:p>
            <a:r>
              <a:rPr lang="en-US" dirty="0" smtClean="0"/>
              <a:t>My </a:t>
            </a:r>
            <a:r>
              <a:rPr lang="en-US" dirty="0"/>
              <a:t>view: </a:t>
            </a:r>
            <a:r>
              <a:rPr lang="en-US" dirty="0" smtClean="0"/>
              <a:t>Slavery </a:t>
            </a:r>
            <a:r>
              <a:rPr lang="en-US" dirty="0"/>
              <a:t>was one of the worst stains on American history and this can explain why something as terrible as slavery existed. </a:t>
            </a:r>
          </a:p>
          <a:p>
            <a:r>
              <a:rPr lang="en-US" dirty="0" smtClean="0"/>
              <a:t>Many flaws of the book: </a:t>
            </a:r>
            <a:r>
              <a:rPr lang="en-US" dirty="0" err="1"/>
              <a:t>Fogel</a:t>
            </a:r>
            <a:r>
              <a:rPr lang="en-US" dirty="0"/>
              <a:t> and </a:t>
            </a:r>
            <a:r>
              <a:rPr lang="en-US" dirty="0" err="1"/>
              <a:t>Engerman</a:t>
            </a:r>
            <a:r>
              <a:rPr lang="en-US" dirty="0"/>
              <a:t> do not pay enough attention to the immorality and cruelty of </a:t>
            </a:r>
            <a:r>
              <a:rPr lang="en-US" dirty="0" smtClean="0"/>
              <a:t>slavery</a:t>
            </a:r>
          </a:p>
          <a:p>
            <a:r>
              <a:rPr lang="en-US" dirty="0" smtClean="0"/>
              <a:t>All the data completely ignores the brutality of slavery and deprivation of human freedom</a:t>
            </a:r>
            <a:endParaRPr lang="en-US" dirty="0"/>
          </a:p>
          <a:p>
            <a:endParaRPr lang="en-US" dirty="0"/>
          </a:p>
        </p:txBody>
      </p:sp>
    </p:spTree>
    <p:extLst>
      <p:ext uri="{BB962C8B-B14F-4D97-AF65-F5344CB8AC3E}">
        <p14:creationId xmlns:p14="http://schemas.microsoft.com/office/powerpoint/2010/main" val="18265019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Traditional view: Slavery was </a:t>
            </a:r>
            <a:r>
              <a:rPr lang="en-US" dirty="0" smtClean="0"/>
              <a:t>an unprofitable </a:t>
            </a:r>
            <a:r>
              <a:rPr lang="en-US" dirty="0"/>
              <a:t>investment and the only way to make it profitable was to raise and sell slaves. </a:t>
            </a:r>
            <a:br>
              <a:rPr lang="en-US" dirty="0"/>
            </a:br>
            <a:endParaRPr lang="en-US" dirty="0"/>
          </a:p>
        </p:txBody>
      </p:sp>
      <p:sp>
        <p:nvSpPr>
          <p:cNvPr id="3" name="Content Placeholder 2"/>
          <p:cNvSpPr>
            <a:spLocks noGrp="1"/>
          </p:cNvSpPr>
          <p:nvPr>
            <p:ph idx="1"/>
          </p:nvPr>
        </p:nvSpPr>
        <p:spPr/>
        <p:txBody>
          <a:bodyPr>
            <a:normAutofit/>
          </a:bodyPr>
          <a:lstStyle/>
          <a:p>
            <a:r>
              <a:rPr lang="en-US" sz="2800" dirty="0"/>
              <a:t>F &amp;</a:t>
            </a:r>
            <a:r>
              <a:rPr lang="en-US" sz="2800" dirty="0" smtClean="0"/>
              <a:t> </a:t>
            </a:r>
            <a:r>
              <a:rPr lang="en-US" sz="2800" dirty="0"/>
              <a:t>E view: Slavery was not economically irrational. Price of slaves was based on how much revenue they would earn for the slave owner. </a:t>
            </a:r>
          </a:p>
          <a:p>
            <a:r>
              <a:rPr lang="en-US" sz="2800" dirty="0" smtClean="0"/>
              <a:t>Slave </a:t>
            </a:r>
            <a:r>
              <a:rPr lang="en-US" sz="2800" dirty="0"/>
              <a:t>prices would have continued to increase during the 19</a:t>
            </a:r>
            <a:r>
              <a:rPr lang="en-US" sz="2800" baseline="30000" dirty="0"/>
              <a:t>th</a:t>
            </a:r>
            <a:r>
              <a:rPr lang="en-US" sz="2800" dirty="0"/>
              <a:t> century if slavery had not been </a:t>
            </a:r>
            <a:r>
              <a:rPr lang="en-US" sz="2800" dirty="0" smtClean="0"/>
              <a:t>abolished</a:t>
            </a:r>
            <a:endParaRPr lang="en-US" sz="2800" dirty="0"/>
          </a:p>
          <a:p>
            <a:endParaRPr lang="en-US" dirty="0"/>
          </a:p>
        </p:txBody>
      </p:sp>
    </p:spTree>
    <p:extLst>
      <p:ext uri="{BB962C8B-B14F-4D97-AF65-F5344CB8AC3E}">
        <p14:creationId xmlns:p14="http://schemas.microsoft.com/office/powerpoint/2010/main" val="3784489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view: Slavery was only profitable on unused, fertile land</a:t>
            </a:r>
          </a:p>
        </p:txBody>
      </p:sp>
      <p:sp>
        <p:nvSpPr>
          <p:cNvPr id="3" name="Content Placeholder 2"/>
          <p:cNvSpPr>
            <a:spLocks noGrp="1"/>
          </p:cNvSpPr>
          <p:nvPr>
            <p:ph idx="1"/>
          </p:nvPr>
        </p:nvSpPr>
        <p:spPr/>
        <p:txBody>
          <a:bodyPr/>
          <a:lstStyle/>
          <a:p>
            <a:r>
              <a:rPr lang="en-US" sz="2800" dirty="0"/>
              <a:t>F &amp;</a:t>
            </a:r>
            <a:r>
              <a:rPr lang="en-US" sz="2800" dirty="0" smtClean="0"/>
              <a:t> </a:t>
            </a:r>
            <a:r>
              <a:rPr lang="en-US" sz="2800" dirty="0"/>
              <a:t>E view: Southern land required tending to in order to keep it fertile, but slavery was still profitable. On average, slave agricultural workers were as productive as non-slave agricultural workers. </a:t>
            </a:r>
            <a:endParaRPr lang="en-US" sz="2800" dirty="0" smtClean="0"/>
          </a:p>
          <a:p>
            <a:r>
              <a:rPr lang="en-US" sz="2800" dirty="0" smtClean="0"/>
              <a:t>Return of about 10% </a:t>
            </a:r>
          </a:p>
          <a:p>
            <a:r>
              <a:rPr lang="en-US" sz="2800" dirty="0" smtClean="0"/>
              <a:t>Critique: Ignores Exploitation</a:t>
            </a:r>
            <a:endParaRPr lang="en-US" sz="2800"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164787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Traditional view: Slavery was declining on the eve of the Civil War</a:t>
            </a:r>
          </a:p>
        </p:txBody>
      </p:sp>
      <p:sp>
        <p:nvSpPr>
          <p:cNvPr id="3" name="Content Placeholder 2"/>
          <p:cNvSpPr>
            <a:spLocks noGrp="1"/>
          </p:cNvSpPr>
          <p:nvPr>
            <p:ph idx="1"/>
          </p:nvPr>
        </p:nvSpPr>
        <p:spPr/>
        <p:txBody>
          <a:bodyPr/>
          <a:lstStyle/>
          <a:p>
            <a:r>
              <a:rPr lang="en-US" sz="2800" dirty="0"/>
              <a:t>F &amp;</a:t>
            </a:r>
            <a:r>
              <a:rPr lang="en-US" sz="2800" dirty="0" smtClean="0"/>
              <a:t> </a:t>
            </a:r>
            <a:r>
              <a:rPr lang="en-US" sz="2800" dirty="0"/>
              <a:t>E view: Slavery was not declining on the eve of the Civil War and was very profitable. It would not have disappeared on its own without the war or political intervention.</a:t>
            </a:r>
          </a:p>
          <a:p>
            <a:endParaRPr lang="en-US" dirty="0"/>
          </a:p>
        </p:txBody>
      </p:sp>
    </p:spTree>
    <p:extLst>
      <p:ext uri="{BB962C8B-B14F-4D97-AF65-F5344CB8AC3E}">
        <p14:creationId xmlns:p14="http://schemas.microsoft.com/office/powerpoint/2010/main" val="226476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view: Slavery was economically inefficient in agriculture</a:t>
            </a:r>
          </a:p>
        </p:txBody>
      </p:sp>
      <p:sp>
        <p:nvSpPr>
          <p:cNvPr id="3" name="Content Placeholder 2"/>
          <p:cNvSpPr>
            <a:spLocks noGrp="1"/>
          </p:cNvSpPr>
          <p:nvPr>
            <p:ph idx="1"/>
          </p:nvPr>
        </p:nvSpPr>
        <p:spPr/>
        <p:txBody>
          <a:bodyPr>
            <a:normAutofit/>
          </a:bodyPr>
          <a:lstStyle/>
          <a:p>
            <a:r>
              <a:rPr lang="en-US" sz="2800" dirty="0"/>
              <a:t>F and E view: Slave agriculture was more efficient </a:t>
            </a:r>
            <a:r>
              <a:rPr lang="en-US" sz="2800" dirty="0" smtClean="0"/>
              <a:t>than </a:t>
            </a:r>
            <a:r>
              <a:rPr lang="en-US" sz="2800" dirty="0"/>
              <a:t>farms not using slave </a:t>
            </a:r>
            <a:r>
              <a:rPr lang="en-US" sz="2800" dirty="0" smtClean="0"/>
              <a:t>labor</a:t>
            </a:r>
          </a:p>
          <a:p>
            <a:pPr lvl="1"/>
            <a:r>
              <a:rPr lang="en-US" sz="2400" dirty="0" smtClean="0"/>
              <a:t>In </a:t>
            </a:r>
            <a:r>
              <a:rPr lang="en-US" sz="2400" dirty="0"/>
              <a:t>1860, southern slave agriculture was </a:t>
            </a:r>
            <a:r>
              <a:rPr lang="en-US" sz="2400" dirty="0" smtClean="0"/>
              <a:t>28% </a:t>
            </a:r>
            <a:r>
              <a:rPr lang="en-US" sz="2400" dirty="0"/>
              <a:t>more productive </a:t>
            </a:r>
            <a:r>
              <a:rPr lang="en-US" sz="2400" dirty="0" smtClean="0"/>
              <a:t>than free </a:t>
            </a:r>
            <a:r>
              <a:rPr lang="en-US" sz="2400" dirty="0"/>
              <a:t>agriculture. It produced </a:t>
            </a:r>
            <a:r>
              <a:rPr lang="en-US" sz="2400" dirty="0" smtClean="0"/>
              <a:t>28% </a:t>
            </a:r>
            <a:r>
              <a:rPr lang="en-US" sz="2400" dirty="0"/>
              <a:t>more output for the same amount of </a:t>
            </a:r>
            <a:r>
              <a:rPr lang="en-US" sz="2400" dirty="0" smtClean="0"/>
              <a:t>inputs.</a:t>
            </a:r>
          </a:p>
          <a:p>
            <a:pPr lvl="1"/>
            <a:r>
              <a:rPr lang="en-US" sz="2400" dirty="0" smtClean="0"/>
              <a:t>Critique: exploitation </a:t>
            </a:r>
            <a:endParaRPr lang="en-US" sz="2400" dirty="0"/>
          </a:p>
          <a:p>
            <a:endParaRPr lang="en-US" sz="1600" dirty="0"/>
          </a:p>
        </p:txBody>
      </p:sp>
    </p:spTree>
    <p:extLst>
      <p:ext uri="{BB962C8B-B14F-4D97-AF65-F5344CB8AC3E}">
        <p14:creationId xmlns:p14="http://schemas.microsoft.com/office/powerpoint/2010/main" val="3490847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view: Slavery was economically inefficient in agriculture</a:t>
            </a:r>
          </a:p>
        </p:txBody>
      </p:sp>
      <p:sp>
        <p:nvSpPr>
          <p:cNvPr id="3" name="Content Placeholder 2"/>
          <p:cNvSpPr>
            <a:spLocks noGrp="1"/>
          </p:cNvSpPr>
          <p:nvPr>
            <p:ph idx="1"/>
          </p:nvPr>
        </p:nvSpPr>
        <p:spPr/>
        <p:txBody>
          <a:bodyPr/>
          <a:lstStyle/>
          <a:p>
            <a:r>
              <a:rPr lang="en-US" sz="2400" dirty="0"/>
              <a:t>F </a:t>
            </a:r>
            <a:r>
              <a:rPr lang="en-US" sz="2400" dirty="0" smtClean="0"/>
              <a:t>&amp; </a:t>
            </a:r>
            <a:r>
              <a:rPr lang="en-US" sz="2400" dirty="0"/>
              <a:t>E view: Labor force participation on plantations: 2/3</a:t>
            </a:r>
            <a:endParaRPr lang="en-US" sz="2000" dirty="0"/>
          </a:p>
          <a:p>
            <a:r>
              <a:rPr lang="en-US" sz="2400" dirty="0"/>
              <a:t>Labor force participation of free-labor: 1/3</a:t>
            </a:r>
            <a:endParaRPr lang="en-US" sz="2000" dirty="0"/>
          </a:p>
          <a:p>
            <a:r>
              <a:rPr lang="en-US" sz="2400" dirty="0"/>
              <a:t>Found work for the young and old and slave women worked in nurseries on </a:t>
            </a:r>
            <a:r>
              <a:rPr lang="en-US" sz="2400" dirty="0" smtClean="0"/>
              <a:t>plantations</a:t>
            </a:r>
            <a:endParaRPr lang="en-US" sz="2400" dirty="0"/>
          </a:p>
          <a:p>
            <a:r>
              <a:rPr lang="en-US" sz="2000" dirty="0"/>
              <a:t>Critique: ignores the immorality of forced labor</a:t>
            </a:r>
          </a:p>
          <a:p>
            <a:endParaRPr lang="en-US" dirty="0"/>
          </a:p>
        </p:txBody>
      </p:sp>
    </p:spTree>
    <p:extLst>
      <p:ext uri="{BB962C8B-B14F-4D97-AF65-F5344CB8AC3E}">
        <p14:creationId xmlns:p14="http://schemas.microsoft.com/office/powerpoint/2010/main" val="3234299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Traditional view: Slavery was the reason the Southern economy was stagnate and incompatible with industrialization.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sz="2400" dirty="0"/>
              <a:t>F </a:t>
            </a:r>
            <a:r>
              <a:rPr lang="en-US" sz="2400" dirty="0" smtClean="0"/>
              <a:t>&amp; </a:t>
            </a:r>
            <a:r>
              <a:rPr lang="en-US" sz="2400" dirty="0"/>
              <a:t>E view: Slavery did not take hold in urban, industrial areas because there were low-cost alternatives to slave labor, making demand more elastic. Slavery took hold in the countryside, farming areas where demand </a:t>
            </a:r>
            <a:r>
              <a:rPr lang="en-US" sz="2400" dirty="0" smtClean="0"/>
              <a:t>for slaves was </a:t>
            </a:r>
            <a:r>
              <a:rPr lang="en-US" sz="2400" dirty="0"/>
              <a:t>less elastic with fewer labor substitutes. </a:t>
            </a:r>
          </a:p>
          <a:p>
            <a:r>
              <a:rPr lang="en-US" sz="2400" dirty="0"/>
              <a:t>F </a:t>
            </a:r>
            <a:r>
              <a:rPr lang="en-US" sz="2400" dirty="0" smtClean="0"/>
              <a:t>&amp; </a:t>
            </a:r>
            <a:r>
              <a:rPr lang="en-US" sz="2400" dirty="0"/>
              <a:t>E view: Slavery exhibited characteristics similar to industrialization like specialization and assembly line production. The South had one of the most advanced economies in the world on the eve of the Civil War. </a:t>
            </a:r>
            <a:endParaRPr lang="en-US" sz="2400" dirty="0" smtClean="0"/>
          </a:p>
          <a:p>
            <a:r>
              <a:rPr lang="en-US" sz="2400" dirty="0" smtClean="0"/>
              <a:t>Critique: but at what cost? </a:t>
            </a:r>
            <a:endParaRPr lang="en-US" sz="2400" dirty="0"/>
          </a:p>
          <a:p>
            <a:pPr marL="1371600" lvl="3" indent="0">
              <a:buNone/>
            </a:pPr>
            <a:endParaRPr lang="en-US" dirty="0" smtClean="0"/>
          </a:p>
          <a:p>
            <a:pPr lvl="3"/>
            <a:endParaRPr lang="en-US" dirty="0"/>
          </a:p>
          <a:p>
            <a:endParaRPr lang="en-US" dirty="0"/>
          </a:p>
        </p:txBody>
      </p:sp>
    </p:spTree>
    <p:extLst>
      <p:ext uri="{BB962C8B-B14F-4D97-AF65-F5344CB8AC3E}">
        <p14:creationId xmlns:p14="http://schemas.microsoft.com/office/powerpoint/2010/main" val="41022235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605</TotalTime>
  <Words>1145</Words>
  <Application>Microsoft Office PowerPoint</Application>
  <PresentationFormat>Widescreen</PresentationFormat>
  <Paragraphs>89</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Trebuchet MS</vt:lpstr>
      <vt:lpstr>Wingdings 3</vt:lpstr>
      <vt:lpstr>Facet</vt:lpstr>
      <vt:lpstr>Summary and Critique of Time on the Cross (1974) by Fogel and Engerman</vt:lpstr>
      <vt:lpstr>Background on Slavery in the United States </vt:lpstr>
      <vt:lpstr>Background to the Book  </vt:lpstr>
      <vt:lpstr>Traditional view: Slavery was an unprofitable investment and the only way to make it profitable was to raise and sell slaves.  </vt:lpstr>
      <vt:lpstr>Traditional view: Slavery was only profitable on unused, fertile land</vt:lpstr>
      <vt:lpstr>Traditional view: Slavery was declining on the eve of the Civil War</vt:lpstr>
      <vt:lpstr>Traditional view: Slavery was economically inefficient in agriculture</vt:lpstr>
      <vt:lpstr>Traditional view: Slavery was economically inefficient in agriculture</vt:lpstr>
      <vt:lpstr>Traditional view: Slavery was the reason the Southern economy was stagnate and incompatible with industrialization.  </vt:lpstr>
      <vt:lpstr>Traditional view: Slavery was the reason the Southern economy was stagnate and incompatible with industrialization.</vt:lpstr>
      <vt:lpstr>Traditional view: Slaves lived in very harsh conditions  </vt:lpstr>
      <vt:lpstr>Traditional view: Slaves lived in very harsh conditions</vt:lpstr>
      <vt:lpstr>Traditional view: Slaves lived in very harsh conditions  </vt:lpstr>
      <vt:lpstr>Traditional view: Slaves lived in very harsh conditions</vt:lpstr>
      <vt:lpstr>Conclusions  </vt:lpstr>
      <vt:lpstr>Sources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and Critique of Time on the Cross (1974) by Fogel and Engerman</dc:title>
  <dc:creator>amanda levy</dc:creator>
  <cp:lastModifiedBy>amanda levy</cp:lastModifiedBy>
  <cp:revision>29</cp:revision>
  <dcterms:created xsi:type="dcterms:W3CDTF">2015-02-16T10:05:25Z</dcterms:created>
  <dcterms:modified xsi:type="dcterms:W3CDTF">2015-02-16T23:05:36Z</dcterms:modified>
</cp:coreProperties>
</file>