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notesMasterIdLst>
    <p:notesMasterId r:id="rId15"/>
  </p:notesMasterIdLst>
  <p:sldIdLst>
    <p:sldId id="256" r:id="rId2"/>
    <p:sldId id="257" r:id="rId3"/>
    <p:sldId id="264" r:id="rId4"/>
    <p:sldId id="263" r:id="rId5"/>
    <p:sldId id="258" r:id="rId6"/>
    <p:sldId id="259" r:id="rId7"/>
    <p:sldId id="260" r:id="rId8"/>
    <p:sldId id="265" r:id="rId9"/>
    <p:sldId id="261"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7" d="100"/>
          <a:sy n="107" d="100"/>
        </p:scale>
        <p:origin x="-8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4396C3-6888-1F4D-B56A-9CE5A0F3FD4E}" type="datetimeFigureOut">
              <a:rPr lang="en-US" smtClean="0"/>
              <a:pPr/>
              <a:t>4/12/2016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00B1AC-3FF4-E848-A674-57C0D7AB4538}" type="slidenum">
              <a:rPr lang="en-US" smtClean="0"/>
              <a:pPr/>
              <a:t>‹#›</a:t>
            </a:fld>
            <a:endParaRPr lang="en-US"/>
          </a:p>
        </p:txBody>
      </p:sp>
    </p:spTree>
    <p:extLst>
      <p:ext uri="{BB962C8B-B14F-4D97-AF65-F5344CB8AC3E}">
        <p14:creationId xmlns:p14="http://schemas.microsoft.com/office/powerpoint/2010/main" val="3722305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GMM basically uses 1970s data to estimate what might happen in 1980 and uses that to estimate what might</a:t>
            </a:r>
            <a:r>
              <a:rPr lang="en-US" baseline="0" dirty="0" smtClean="0"/>
              <a:t> happen in 1990. </a:t>
            </a:r>
            <a:endParaRPr lang="en-US" dirty="0"/>
          </a:p>
        </p:txBody>
      </p:sp>
      <p:sp>
        <p:nvSpPr>
          <p:cNvPr id="4" name="Slide Number Placeholder 3"/>
          <p:cNvSpPr>
            <a:spLocks noGrp="1"/>
          </p:cNvSpPr>
          <p:nvPr>
            <p:ph type="sldNum" sz="quarter" idx="10"/>
          </p:nvPr>
        </p:nvSpPr>
        <p:spPr/>
        <p:txBody>
          <a:bodyPr/>
          <a:lstStyle/>
          <a:p>
            <a:fld id="{5300B1AC-3FF4-E848-A674-57C0D7AB4538}"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Coefficient for the land </a:t>
            </a:r>
            <a:r>
              <a:rPr lang="en-US" sz="1200" kern="1200" dirty="0" err="1" smtClean="0">
                <a:solidFill>
                  <a:schemeClr val="tx1"/>
                </a:solidFill>
                <a:latin typeface="+mn-lt"/>
                <a:ea typeface="+mn-ea"/>
                <a:cs typeface="+mn-cs"/>
              </a:rPr>
              <a:t>Gini</a:t>
            </a:r>
            <a:r>
              <a:rPr lang="en-US" sz="1200" kern="1200" dirty="0" smtClean="0">
                <a:solidFill>
                  <a:schemeClr val="tx1"/>
                </a:solidFill>
                <a:latin typeface="+mn-lt"/>
                <a:ea typeface="+mn-ea"/>
                <a:cs typeface="+mn-cs"/>
              </a:rPr>
              <a:t> distribution is negative and significant, thus confirming the hypothesis that both the level and the change towards a more equal distribution of land have an important positive effect on the GDP growth of a country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column 3 is that once we include the interaction term between human capital and land distribution, the configuration of the inequality effect on growth changes dramatically. coefficient for land distribution is now positive but insignificant, the education effect becomes sig- </a:t>
            </a:r>
            <a:r>
              <a:rPr lang="en-US" sz="1200" kern="1200" dirty="0" err="1" smtClean="0">
                <a:solidFill>
                  <a:schemeClr val="tx1"/>
                </a:solidFill>
                <a:latin typeface="+mn-lt"/>
                <a:ea typeface="+mn-ea"/>
                <a:cs typeface="+mn-cs"/>
              </a:rPr>
              <a:t>nificant</a:t>
            </a:r>
            <a:r>
              <a:rPr lang="en-US" sz="1200" kern="1200" dirty="0" smtClean="0">
                <a:solidFill>
                  <a:schemeClr val="tx1"/>
                </a:solidFill>
                <a:latin typeface="+mn-lt"/>
                <a:ea typeface="+mn-ea"/>
                <a:cs typeface="+mn-cs"/>
              </a:rPr>
              <a:t>, and the interaction term is negative and significant.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hypothesis that even though human capital investments are very important for enhancing growth, countries with highly unequal levels of asset distribution tend to face a reduced effectiveness of their educational policies.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300B1AC-3FF4-E848-A674-57C0D7AB4538}"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Coefficient for the land </a:t>
            </a:r>
            <a:r>
              <a:rPr lang="en-US" sz="1200" kern="1200" dirty="0" err="1" smtClean="0">
                <a:solidFill>
                  <a:schemeClr val="tx1"/>
                </a:solidFill>
                <a:latin typeface="+mn-lt"/>
                <a:ea typeface="+mn-ea"/>
                <a:cs typeface="+mn-cs"/>
              </a:rPr>
              <a:t>Gini</a:t>
            </a:r>
            <a:r>
              <a:rPr lang="en-US" sz="1200" kern="1200" dirty="0" smtClean="0">
                <a:solidFill>
                  <a:schemeClr val="tx1"/>
                </a:solidFill>
                <a:latin typeface="+mn-lt"/>
                <a:ea typeface="+mn-ea"/>
                <a:cs typeface="+mn-cs"/>
              </a:rPr>
              <a:t> distribution is negative and significant, thus confirm- </a:t>
            </a:r>
            <a:r>
              <a:rPr lang="en-US" sz="1200" kern="1200" dirty="0" err="1" smtClean="0">
                <a:solidFill>
                  <a:schemeClr val="tx1"/>
                </a:solidFill>
                <a:latin typeface="+mn-lt"/>
                <a:ea typeface="+mn-ea"/>
                <a:cs typeface="+mn-cs"/>
              </a:rPr>
              <a:t>ing</a:t>
            </a:r>
            <a:r>
              <a:rPr lang="en-US" sz="1200" kern="1200" dirty="0" smtClean="0">
                <a:solidFill>
                  <a:schemeClr val="tx1"/>
                </a:solidFill>
                <a:latin typeface="+mn-lt"/>
                <a:ea typeface="+mn-ea"/>
                <a:cs typeface="+mn-cs"/>
              </a:rPr>
              <a:t> the hypothesis that both the level and the change towards a more equal distribution of land have an important positive effect on the GDP growth of a country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column 3 is that once we include the interaction term between human capital and land distribution, the configuration of the inequality effect on growth changes dramatically. coefficient for land distribution is now positive but insignificant, the education effect becomes sig- </a:t>
            </a:r>
            <a:r>
              <a:rPr lang="en-US" sz="1200" kern="1200" dirty="0" err="1" smtClean="0">
                <a:solidFill>
                  <a:schemeClr val="tx1"/>
                </a:solidFill>
                <a:latin typeface="+mn-lt"/>
                <a:ea typeface="+mn-ea"/>
                <a:cs typeface="+mn-cs"/>
              </a:rPr>
              <a:t>nificant</a:t>
            </a:r>
            <a:r>
              <a:rPr lang="en-US" sz="1200" kern="1200" dirty="0" smtClean="0">
                <a:solidFill>
                  <a:schemeClr val="tx1"/>
                </a:solidFill>
                <a:latin typeface="+mn-lt"/>
                <a:ea typeface="+mn-ea"/>
                <a:cs typeface="+mn-cs"/>
              </a:rPr>
              <a:t>, and the interaction term is negative and significant.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hypothesis that even though human capital investments are very important for enhancing growth, countries with highly unequal levels of asset distribution tend to face a reduced effectiveness of their educational policies. </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300B1AC-3FF4-E848-A674-57C0D7AB4538}"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00B1AC-3FF4-E848-A674-57C0D7AB4538}"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00B1AC-3FF4-E848-A674-57C0D7AB4538}"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00B1AC-3FF4-E848-A674-57C0D7AB4538}"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CAEE740-A2B7-DA4B-ACAF-D0EE8CB163BB}" type="datetimeFigureOut">
              <a:rPr lang="en-US" smtClean="0"/>
              <a:pPr/>
              <a:t>4/12/2016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1AF2B4D-6B12-4EDF-87BB-2B55CECB66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AEE740-A2B7-DA4B-ACAF-D0EE8CB163BB}"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7A36-7CC9-5343-9CDD-1D9BBA4730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AEE740-A2B7-DA4B-ACAF-D0EE8CB163BB}"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7A36-7CC9-5343-9CDD-1D9BBA4730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AEE740-A2B7-DA4B-ACAF-D0EE8CB163BB}"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7A36-7CC9-5343-9CDD-1D9BBA4730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AAB499-F5DE-4BE5-BB26-90CC428051F7}" type="datetime1">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CD18-686B-47A9-AFD5-66CE5FA52A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AEE740-A2B7-DA4B-ACAF-D0EE8CB163BB}"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7A36-7CC9-5343-9CDD-1D9BBA4730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CAEE740-A2B7-DA4B-ACAF-D0EE8CB163BB}" type="datetimeFigureOut">
              <a:rPr lang="en-US" smtClean="0"/>
              <a:pPr/>
              <a:t>4/12/2016</a:t>
            </a:fld>
            <a:endParaRPr lang="en-US"/>
          </a:p>
        </p:txBody>
      </p:sp>
      <p:sp>
        <p:nvSpPr>
          <p:cNvPr id="27" name="Slide Number Placeholder 26"/>
          <p:cNvSpPr>
            <a:spLocks noGrp="1"/>
          </p:cNvSpPr>
          <p:nvPr>
            <p:ph type="sldNum" sz="quarter" idx="11"/>
          </p:nvPr>
        </p:nvSpPr>
        <p:spPr/>
        <p:txBody>
          <a:bodyPr rtlCol="0"/>
          <a:lstStyle/>
          <a:p>
            <a:fld id="{04417A36-7CC9-5343-9CDD-1D9BBA4730CD}"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CAEE740-A2B7-DA4B-ACAF-D0EE8CB163BB}" type="datetimeFigureOut">
              <a:rPr lang="en-US" smtClean="0"/>
              <a:pPr/>
              <a:t>4/12/2016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4417A36-7CC9-5343-9CDD-1D9BBA4730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EE740-A2B7-DA4B-ACAF-D0EE8CB163BB}" type="datetimeFigureOut">
              <a:rPr lang="en-US" smtClean="0"/>
              <a:pPr/>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417A36-7CC9-5343-9CDD-1D9BBA4730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AEE740-A2B7-DA4B-ACAF-D0EE8CB163BB}"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7A36-7CC9-5343-9CDD-1D9BBA4730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AEE740-A2B7-DA4B-ACAF-D0EE8CB163BB}"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7A36-7CC9-5343-9CDD-1D9BBA4730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CAEE740-A2B7-DA4B-ACAF-D0EE8CB163BB}" type="datetimeFigureOut">
              <a:rPr lang="en-US" smtClean="0"/>
              <a:pPr/>
              <a:t>4/12/2016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4417A36-7CC9-5343-9CDD-1D9BBA4730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41471"/>
            <a:ext cx="8458200" cy="1470025"/>
          </a:xfrm>
        </p:spPr>
        <p:txBody>
          <a:bodyPr>
            <a:normAutofit fontScale="90000"/>
          </a:bodyPr>
          <a:lstStyle/>
          <a:p>
            <a:r>
              <a:rPr lang="en-US" dirty="0" smtClean="0"/>
              <a:t>Land inequality and economic growth: a dynamic panel data approach</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Ricardo Fort</a:t>
            </a:r>
            <a:r>
              <a:rPr lang="en-US" smtClean="0"/>
              <a:t>, </a:t>
            </a:r>
            <a:r>
              <a:rPr lang="en-US" smtClean="0"/>
              <a:t>2007, Agricultural Economics </a:t>
            </a:r>
            <a:endParaRPr lang="en-US" dirty="0" smtClean="0"/>
          </a:p>
          <a:p>
            <a:endParaRPr lang="en-US" dirty="0" smtClean="0"/>
          </a:p>
          <a:p>
            <a:r>
              <a:rPr lang="en-US" dirty="0" smtClean="0"/>
              <a:t>Presentation by Jessica Du</a:t>
            </a:r>
          </a:p>
          <a:p>
            <a:r>
              <a:rPr lang="en-US" dirty="0" smtClean="0"/>
              <a:t>ECON 541</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Findings</a:t>
            </a:r>
            <a:endParaRPr lang="en-US" dirty="0"/>
          </a:p>
        </p:txBody>
      </p:sp>
      <p:pic>
        <p:nvPicPr>
          <p:cNvPr id="5" name="Picture 4"/>
          <p:cNvPicPr>
            <a:picLocks noChangeAspect="1"/>
          </p:cNvPicPr>
          <p:nvPr/>
        </p:nvPicPr>
        <p:blipFill>
          <a:blip r:embed="rId3"/>
          <a:stretch>
            <a:fillRect/>
          </a:stretch>
        </p:blipFill>
        <p:spPr>
          <a:xfrm>
            <a:off x="1189789" y="1492967"/>
            <a:ext cx="6817895" cy="5137770"/>
          </a:xfrm>
          <a:prstGeom prst="rect">
            <a:avLst/>
          </a:prstGeom>
        </p:spPr>
      </p:pic>
      <p:sp>
        <p:nvSpPr>
          <p:cNvPr id="6" name="Frame 5"/>
          <p:cNvSpPr/>
          <p:nvPr/>
        </p:nvSpPr>
        <p:spPr>
          <a:xfrm>
            <a:off x="1296739" y="3261895"/>
            <a:ext cx="2085473" cy="508000"/>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Findings</a:t>
            </a:r>
            <a:endParaRPr lang="en-US" dirty="0"/>
          </a:p>
        </p:txBody>
      </p:sp>
      <p:sp>
        <p:nvSpPr>
          <p:cNvPr id="9" name="Content Placeholder 2"/>
          <p:cNvSpPr>
            <a:spLocks noGrp="1"/>
          </p:cNvSpPr>
          <p:nvPr>
            <p:ph idx="1"/>
          </p:nvPr>
        </p:nvSpPr>
        <p:spPr>
          <a:xfrm>
            <a:off x="457200" y="1676400"/>
            <a:ext cx="8229600" cy="4807284"/>
          </a:xfrm>
        </p:spPr>
        <p:txBody>
          <a:bodyPr>
            <a:normAutofit lnSpcReduction="10000"/>
          </a:bodyPr>
          <a:lstStyle/>
          <a:p>
            <a:pPr>
              <a:spcAft>
                <a:spcPts val="600"/>
              </a:spcAft>
            </a:pPr>
            <a:r>
              <a:rPr lang="en-US" sz="2400" dirty="0" smtClean="0"/>
              <a:t>Re: Main hypothesis- asset distribution is a major determinant of economic growth. </a:t>
            </a:r>
          </a:p>
          <a:p>
            <a:pPr>
              <a:spcAft>
                <a:spcPts val="600"/>
              </a:spcAft>
            </a:pPr>
            <a:r>
              <a:rPr lang="en-US" sz="2400" dirty="0" smtClean="0"/>
              <a:t>Land inequality creates a barrier to the effectiveness of educational policies</a:t>
            </a:r>
          </a:p>
          <a:p>
            <a:pPr>
              <a:spcAft>
                <a:spcPts val="600"/>
              </a:spcAft>
            </a:pPr>
            <a:r>
              <a:rPr lang="en-US" sz="2400" dirty="0" smtClean="0"/>
              <a:t>Including physical investments variable in the model corroborates the existence of a growth-reducing impact of land inequality that goes beyond the conventional channel of credit market imperfections and reduced investments </a:t>
            </a:r>
          </a:p>
          <a:p>
            <a:pPr>
              <a:spcAft>
                <a:spcPts val="600"/>
              </a:spcAft>
            </a:pPr>
            <a:r>
              <a:rPr lang="en-US" sz="2400" dirty="0" smtClean="0"/>
              <a:t>Security of property rights appears as an important factor to explain economic growth, its effect does not change the relationship between land inequality and growth</a:t>
            </a:r>
          </a:p>
          <a:p>
            <a:pPr lvl="1">
              <a:spcAft>
                <a:spcPts val="600"/>
              </a:spcAft>
            </a:pPr>
            <a:endParaRPr lang="en-US" sz="2395"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Policy Implications</a:t>
            </a:r>
            <a:endParaRPr lang="en-US" dirty="0"/>
          </a:p>
        </p:txBody>
      </p:sp>
      <p:sp>
        <p:nvSpPr>
          <p:cNvPr id="9" name="Content Placeholder 2"/>
          <p:cNvSpPr>
            <a:spLocks noGrp="1"/>
          </p:cNvSpPr>
          <p:nvPr>
            <p:ph idx="1"/>
          </p:nvPr>
        </p:nvSpPr>
        <p:spPr>
          <a:xfrm>
            <a:off x="457200" y="1676400"/>
            <a:ext cx="8229600" cy="4555904"/>
          </a:xfrm>
        </p:spPr>
        <p:txBody>
          <a:bodyPr>
            <a:normAutofit/>
          </a:bodyPr>
          <a:lstStyle/>
          <a:p>
            <a:pPr>
              <a:spcAft>
                <a:spcPts val="600"/>
              </a:spcAft>
            </a:pPr>
            <a:r>
              <a:rPr lang="en-US" sz="2400" dirty="0" smtClean="0"/>
              <a:t>Policies aiming at a more equal distribution of assets will be more effective if combined with complementary measures towards educational reforms and the improvement of institutional arrangements to secure property rights.</a:t>
            </a:r>
          </a:p>
          <a:p>
            <a:pPr>
              <a:spcAft>
                <a:spcPts val="600"/>
              </a:spcAft>
              <a:buNone/>
            </a:pPr>
            <a:endParaRPr lang="en-US" sz="2400" dirty="0" smtClean="0"/>
          </a:p>
          <a:p>
            <a:pPr>
              <a:spcAft>
                <a:spcPts val="600"/>
              </a:spcAft>
            </a:pPr>
            <a:r>
              <a:rPr lang="en-US" sz="2400" dirty="0" smtClean="0"/>
              <a:t>For developing countries that pursue market liberalization and privatization programs, try to make sure reforms don’t lead to the concentration of assets in few hands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Critique</a:t>
            </a:r>
            <a:endParaRPr lang="en-US" dirty="0"/>
          </a:p>
        </p:txBody>
      </p:sp>
      <p:sp>
        <p:nvSpPr>
          <p:cNvPr id="9" name="Content Placeholder 2"/>
          <p:cNvSpPr>
            <a:spLocks noGrp="1"/>
          </p:cNvSpPr>
          <p:nvPr>
            <p:ph idx="1"/>
          </p:nvPr>
        </p:nvSpPr>
        <p:spPr>
          <a:xfrm>
            <a:off x="457200" y="1676399"/>
            <a:ext cx="8229600" cy="4900863"/>
          </a:xfrm>
        </p:spPr>
        <p:txBody>
          <a:bodyPr>
            <a:normAutofit/>
          </a:bodyPr>
          <a:lstStyle/>
          <a:p>
            <a:pPr>
              <a:spcAft>
                <a:spcPts val="600"/>
              </a:spcAft>
            </a:pPr>
            <a:r>
              <a:rPr lang="en-US" sz="2400" dirty="0" smtClean="0"/>
              <a:t>Author developed own dataset of 30+ countries: </a:t>
            </a:r>
          </a:p>
          <a:p>
            <a:pPr lvl="1">
              <a:spcAft>
                <a:spcPts val="600"/>
              </a:spcAft>
            </a:pPr>
            <a:r>
              <a:rPr lang="en-US" sz="2200" dirty="0" smtClean="0"/>
              <a:t>Almost half of the countries in the dataset were Western European countries</a:t>
            </a:r>
          </a:p>
          <a:p>
            <a:pPr lvl="1">
              <a:spcAft>
                <a:spcPts val="600"/>
              </a:spcAft>
            </a:pPr>
            <a:r>
              <a:rPr lang="en-US" sz="2200" dirty="0" smtClean="0"/>
              <a:t>Limited representation in East Europe and Central Asia (only 1 country! Turkey) and the Middle East &amp; N. Africa (Israel and Portugal (??))</a:t>
            </a:r>
          </a:p>
          <a:p>
            <a:pPr>
              <a:spcAft>
                <a:spcPts val="600"/>
              </a:spcAft>
            </a:pPr>
            <a:r>
              <a:rPr lang="en-US" sz="2400" dirty="0" smtClean="0"/>
              <a:t>Definition of “asset distribution” does not include housing or urban land ownership </a:t>
            </a:r>
            <a:r>
              <a:rPr lang="en-US" sz="2400" dirty="0" err="1" smtClean="0">
                <a:sym typeface="Wingdings"/>
              </a:rPr>
              <a:t></a:t>
            </a:r>
            <a:r>
              <a:rPr lang="en-US" sz="2400" dirty="0" smtClean="0">
                <a:sym typeface="Wingdings"/>
              </a:rPr>
              <a:t> this may seriously impact the findings, as the author excludes major assets of </a:t>
            </a:r>
            <a:r>
              <a:rPr lang="en-US" sz="2400" smtClean="0">
                <a:sym typeface="Wingdings"/>
              </a:rPr>
              <a:t>urban populations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064"/>
            <a:ext cx="8229600" cy="1066800"/>
          </a:xfrm>
        </p:spPr>
        <p:txBody>
          <a:bodyPr/>
          <a:lstStyle/>
          <a:p>
            <a:r>
              <a:rPr lang="en-US" dirty="0" smtClean="0"/>
              <a:t>Background/ Literature Review</a:t>
            </a:r>
            <a:endParaRPr lang="en-US" dirty="0"/>
          </a:p>
        </p:txBody>
      </p:sp>
      <p:sp>
        <p:nvSpPr>
          <p:cNvPr id="3" name="Content Placeholder 2"/>
          <p:cNvSpPr>
            <a:spLocks noGrp="1"/>
          </p:cNvSpPr>
          <p:nvPr>
            <p:ph idx="1"/>
          </p:nvPr>
        </p:nvSpPr>
        <p:spPr>
          <a:xfrm>
            <a:off x="457200" y="1764629"/>
            <a:ext cx="8229600" cy="4890115"/>
          </a:xfrm>
        </p:spPr>
        <p:txBody>
          <a:bodyPr>
            <a:normAutofit fontScale="85000" lnSpcReduction="20000"/>
          </a:bodyPr>
          <a:lstStyle/>
          <a:p>
            <a:pPr>
              <a:spcAft>
                <a:spcPts val="600"/>
              </a:spcAft>
            </a:pPr>
            <a:r>
              <a:rPr lang="en-US" dirty="0" smtClean="0"/>
              <a:t>Relationship between inequality and economic growth</a:t>
            </a:r>
          </a:p>
          <a:p>
            <a:pPr lvl="1">
              <a:spcAft>
                <a:spcPts val="600"/>
              </a:spcAft>
            </a:pPr>
            <a:r>
              <a:rPr lang="en-US" dirty="0" smtClean="0"/>
              <a:t>Literature has found that inequality is detrimental for growth</a:t>
            </a:r>
          </a:p>
          <a:p>
            <a:pPr lvl="3">
              <a:spcAft>
                <a:spcPts val="600"/>
              </a:spcAft>
            </a:pPr>
            <a:r>
              <a:rPr lang="en-US" dirty="0" smtClean="0"/>
              <a:t>Smaller amount of literature has found a possible positive relationship </a:t>
            </a:r>
          </a:p>
          <a:p>
            <a:pPr lvl="1">
              <a:spcAft>
                <a:spcPts val="600"/>
              </a:spcAft>
            </a:pPr>
            <a:r>
              <a:rPr lang="en-US" dirty="0" smtClean="0"/>
              <a:t>Political economy model vs. socio-political instability model</a:t>
            </a:r>
          </a:p>
          <a:p>
            <a:pPr lvl="1">
              <a:spcAft>
                <a:spcPts val="600"/>
              </a:spcAft>
            </a:pPr>
            <a:r>
              <a:rPr lang="en-US" dirty="0" smtClean="0"/>
              <a:t>Political Economy model: </a:t>
            </a:r>
          </a:p>
          <a:p>
            <a:pPr lvl="2">
              <a:spcAft>
                <a:spcPts val="600"/>
              </a:spcAft>
            </a:pPr>
            <a:r>
              <a:rPr lang="en-US" dirty="0" smtClean="0"/>
              <a:t>Inequality affects taxation through the political process- elect governments with redistributive policies or choose tax rate (</a:t>
            </a:r>
            <a:r>
              <a:rPr lang="en-US" dirty="0" err="1" smtClean="0"/>
              <a:t>Alesina</a:t>
            </a:r>
            <a:r>
              <a:rPr lang="en-US" dirty="0" smtClean="0"/>
              <a:t> and </a:t>
            </a:r>
            <a:r>
              <a:rPr lang="en-US" dirty="0" err="1" smtClean="0"/>
              <a:t>Rodrik</a:t>
            </a:r>
            <a:r>
              <a:rPr lang="en-US" dirty="0" smtClean="0"/>
              <a:t>, 1994; </a:t>
            </a:r>
            <a:r>
              <a:rPr lang="en-US" dirty="0" err="1" smtClean="0"/>
              <a:t>Persson</a:t>
            </a:r>
            <a:r>
              <a:rPr lang="en-US" dirty="0" smtClean="0"/>
              <a:t> and </a:t>
            </a:r>
            <a:r>
              <a:rPr lang="en-US" dirty="0" err="1" smtClean="0"/>
              <a:t>Tabellini</a:t>
            </a:r>
            <a:r>
              <a:rPr lang="en-US" dirty="0" smtClean="0"/>
              <a:t>, 1994) </a:t>
            </a:r>
          </a:p>
          <a:p>
            <a:pPr lvl="2">
              <a:spcAft>
                <a:spcPts val="600"/>
              </a:spcAft>
              <a:buNone/>
            </a:pPr>
            <a:endParaRPr lang="en-US" dirty="0" smtClean="0"/>
          </a:p>
          <a:p>
            <a:pPr lvl="2">
              <a:spcAft>
                <a:spcPts val="600"/>
              </a:spcAft>
            </a:pPr>
            <a:r>
              <a:rPr lang="en-US" dirty="0" smtClean="0"/>
              <a:t>Capital Market imperfections prevent poor from taking profitable investments- more equal wealth distribution can help overcome asset thresholds (</a:t>
            </a:r>
            <a:r>
              <a:rPr lang="en-US" dirty="0" err="1" smtClean="0"/>
              <a:t>Stiglitz</a:t>
            </a:r>
            <a:r>
              <a:rPr lang="en-US" dirty="0" smtClean="0"/>
              <a:t>, 1969; </a:t>
            </a:r>
            <a:r>
              <a:rPr lang="en-US" dirty="0" err="1" smtClean="0"/>
              <a:t>Aghion</a:t>
            </a:r>
            <a:r>
              <a:rPr lang="en-US" dirty="0" smtClean="0"/>
              <a:t> et. al, 1999).</a:t>
            </a:r>
          </a:p>
          <a:p>
            <a:pPr lvl="3">
              <a:spcAft>
                <a:spcPts val="600"/>
              </a:spcAft>
            </a:pPr>
            <a:endParaRPr lang="en-US" dirty="0" smtClean="0"/>
          </a:p>
          <a:p>
            <a:pPr lvl="3">
              <a:spcAft>
                <a:spcPts val="600"/>
              </a:spcAft>
            </a:pPr>
            <a:endParaRPr lang="en-US" dirty="0" smtClean="0"/>
          </a:p>
          <a:p>
            <a:pPr lvl="1">
              <a:spcAft>
                <a:spcPts val="600"/>
              </a:spcAft>
            </a:pPr>
            <a:endParaRPr lang="en-US" dirty="0" smtClean="0"/>
          </a:p>
          <a:p>
            <a:pPr lvl="1">
              <a:spcAft>
                <a:spcPts val="600"/>
              </a:spcAft>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704"/>
            <a:ext cx="8229600" cy="1066800"/>
          </a:xfrm>
        </p:spPr>
        <p:txBody>
          <a:bodyPr/>
          <a:lstStyle/>
          <a:p>
            <a:r>
              <a:rPr lang="en-US" dirty="0" smtClean="0"/>
              <a:t>Background/ Literature Review</a:t>
            </a:r>
            <a:endParaRPr lang="en-US" dirty="0"/>
          </a:p>
        </p:txBody>
      </p:sp>
      <p:sp>
        <p:nvSpPr>
          <p:cNvPr id="3" name="Content Placeholder 2"/>
          <p:cNvSpPr>
            <a:spLocks noGrp="1"/>
          </p:cNvSpPr>
          <p:nvPr>
            <p:ph idx="1"/>
          </p:nvPr>
        </p:nvSpPr>
        <p:spPr>
          <a:xfrm>
            <a:off x="457200" y="1581504"/>
            <a:ext cx="8229600" cy="4890115"/>
          </a:xfrm>
        </p:spPr>
        <p:txBody>
          <a:bodyPr>
            <a:noAutofit/>
          </a:bodyPr>
          <a:lstStyle/>
          <a:p>
            <a:pPr>
              <a:spcAft>
                <a:spcPts val="600"/>
              </a:spcAft>
            </a:pPr>
            <a:r>
              <a:rPr lang="en-US" sz="2400" dirty="0" smtClean="0"/>
              <a:t>Socio-political instability model</a:t>
            </a:r>
          </a:p>
          <a:p>
            <a:pPr lvl="1">
              <a:spcAft>
                <a:spcPts val="600"/>
              </a:spcAft>
            </a:pPr>
            <a:r>
              <a:rPr lang="en-US" sz="2000" dirty="0" smtClean="0"/>
              <a:t>Focuses on role of social stability and property rights</a:t>
            </a:r>
          </a:p>
          <a:p>
            <a:pPr lvl="1">
              <a:spcAft>
                <a:spcPts val="600"/>
              </a:spcAft>
            </a:pPr>
            <a:r>
              <a:rPr lang="en-US" sz="2000" dirty="0" smtClean="0"/>
              <a:t>Looks at impact on economic efficiency and how unequal distribution of assets can:</a:t>
            </a:r>
          </a:p>
          <a:p>
            <a:pPr lvl="2">
              <a:spcAft>
                <a:spcPts val="600"/>
              </a:spcAft>
            </a:pPr>
            <a:r>
              <a:rPr lang="en-US" sz="1800" dirty="0" smtClean="0"/>
              <a:t>Affect cost of market exchange, incentives to invest, levels of violence, society’s ability to respond to shocks (</a:t>
            </a:r>
            <a:r>
              <a:rPr lang="en-US" sz="1800" dirty="0" err="1" smtClean="0"/>
              <a:t>Deininger</a:t>
            </a:r>
            <a:r>
              <a:rPr lang="en-US" sz="1800" dirty="0" smtClean="0"/>
              <a:t> and </a:t>
            </a:r>
            <a:r>
              <a:rPr lang="en-US" sz="1800" dirty="0" err="1" smtClean="0"/>
              <a:t>Olinto</a:t>
            </a:r>
            <a:r>
              <a:rPr lang="en-US" sz="1800" dirty="0" smtClean="0"/>
              <a:t>, 1999)</a:t>
            </a:r>
          </a:p>
          <a:p>
            <a:pPr lvl="2">
              <a:spcAft>
                <a:spcPts val="600"/>
              </a:spcAft>
            </a:pPr>
            <a:r>
              <a:rPr lang="en-US" sz="1800" dirty="0" smtClean="0"/>
              <a:t>Create barriers that affect cost of social and economic interactions (Collier, 1998; Temple, 1998)</a:t>
            </a:r>
          </a:p>
          <a:p>
            <a:pPr lvl="2">
              <a:spcAft>
                <a:spcPts val="600"/>
              </a:spcAft>
            </a:pPr>
            <a:r>
              <a:rPr lang="en-US" sz="1800" dirty="0" smtClean="0"/>
              <a:t>Affect growth through direct damage from violence and crime, cost of preventative measures and impact on property rights and investment measures (Bourguignon, 1998; Knack and Keefer, 1995)</a:t>
            </a:r>
          </a:p>
          <a:p>
            <a:pPr lvl="2">
              <a:spcAft>
                <a:spcPts val="600"/>
              </a:spcAft>
            </a:pPr>
            <a:r>
              <a:rPr lang="en-US" sz="1800" dirty="0" smtClean="0"/>
              <a:t>Make property rights less secure and negatively affect growth by deterring investment and increasing transaction costs (Keefer and Knack, 2002; </a:t>
            </a:r>
            <a:r>
              <a:rPr lang="en-US" sz="1800" dirty="0" err="1" smtClean="0"/>
              <a:t>Rodrik</a:t>
            </a:r>
            <a:r>
              <a:rPr lang="en-US" sz="1800" dirty="0" smtClean="0"/>
              <a:t>, 2000; </a:t>
            </a:r>
            <a:r>
              <a:rPr lang="en-US" sz="1800" dirty="0" err="1" smtClean="0"/>
              <a:t>Byamugisha</a:t>
            </a:r>
            <a:r>
              <a:rPr lang="en-US" sz="1800" dirty="0" smtClean="0"/>
              <a:t>, 1999; </a:t>
            </a:r>
            <a:r>
              <a:rPr lang="en-US" sz="1800" dirty="0" err="1" smtClean="0"/>
              <a:t>Deininger</a:t>
            </a:r>
            <a:r>
              <a:rPr lang="en-US" sz="1800" dirty="0" smtClean="0"/>
              <a:t> et al., 2003; Lipton, 1974)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2064"/>
            <a:ext cx="8229600" cy="1066800"/>
          </a:xfrm>
        </p:spPr>
        <p:txBody>
          <a:bodyPr/>
          <a:lstStyle/>
          <a:p>
            <a:r>
              <a:rPr lang="en-US" dirty="0" smtClean="0"/>
              <a:t>Background: Author’s Critiques</a:t>
            </a:r>
            <a:endParaRPr lang="en-US" dirty="0"/>
          </a:p>
        </p:txBody>
      </p:sp>
      <p:sp>
        <p:nvSpPr>
          <p:cNvPr id="3" name="Content Placeholder 2"/>
          <p:cNvSpPr>
            <a:spLocks noGrp="1"/>
          </p:cNvSpPr>
          <p:nvPr>
            <p:ph idx="1"/>
          </p:nvPr>
        </p:nvSpPr>
        <p:spPr>
          <a:xfrm>
            <a:off x="457200" y="1764629"/>
            <a:ext cx="8432800" cy="4890115"/>
          </a:xfrm>
        </p:spPr>
        <p:txBody>
          <a:bodyPr anchor="t">
            <a:normAutofit fontScale="77500" lnSpcReduction="20000"/>
          </a:bodyPr>
          <a:lstStyle/>
          <a:p>
            <a:r>
              <a:rPr lang="en-US" dirty="0" smtClean="0"/>
              <a:t>Most of literature:</a:t>
            </a:r>
          </a:p>
          <a:p>
            <a:pPr lvl="1"/>
            <a:r>
              <a:rPr lang="en-US" dirty="0" smtClean="0"/>
              <a:t> Uses income inequality as explanatory variable as opposed to asset distribution</a:t>
            </a:r>
          </a:p>
          <a:p>
            <a:pPr lvl="2">
              <a:spcAft>
                <a:spcPts val="600"/>
              </a:spcAft>
            </a:pPr>
            <a:r>
              <a:rPr lang="en-US" dirty="0" smtClean="0"/>
              <a:t>Argues that asset distribution better explains inequality and growth as compared to income inequality </a:t>
            </a:r>
          </a:p>
          <a:p>
            <a:pPr lvl="2">
              <a:spcAft>
                <a:spcPts val="600"/>
              </a:spcAft>
            </a:pPr>
            <a:r>
              <a:rPr lang="en-US" dirty="0" smtClean="0"/>
              <a:t>Inequality in assets informs more about the implications of policies</a:t>
            </a:r>
          </a:p>
          <a:p>
            <a:pPr lvl="1"/>
            <a:r>
              <a:rPr lang="en-US" dirty="0" smtClean="0"/>
              <a:t>Utilizes cross sectional evidence rather than panel data</a:t>
            </a:r>
          </a:p>
          <a:p>
            <a:pPr lvl="2">
              <a:spcAft>
                <a:spcPts val="600"/>
              </a:spcAft>
            </a:pPr>
            <a:r>
              <a:rPr lang="en-US" dirty="0" smtClean="0"/>
              <a:t> May result in biased results due to the presence of country specific attributes (history, endowment factors)  </a:t>
            </a:r>
          </a:p>
          <a:p>
            <a:pPr lvl="2">
              <a:spcAft>
                <a:spcPts val="600"/>
              </a:spcAft>
            </a:pPr>
            <a:r>
              <a:rPr lang="en-US" dirty="0" smtClean="0"/>
              <a:t>Other authors that have used panel data include Forbes (2000) and Li and </a:t>
            </a:r>
            <a:r>
              <a:rPr lang="en-US" dirty="0" err="1" smtClean="0"/>
              <a:t>Zou</a:t>
            </a:r>
            <a:r>
              <a:rPr lang="en-US" dirty="0" smtClean="0"/>
              <a:t> (1998), found that negative relationship between inequality and growth weakens considerably and may actually be reversed</a:t>
            </a:r>
          </a:p>
          <a:p>
            <a:pPr>
              <a:spcAft>
                <a:spcPts val="600"/>
              </a:spcAft>
            </a:pPr>
            <a:r>
              <a:rPr lang="en-US" dirty="0" smtClean="0"/>
              <a:t>Author argues there is a theoretical gap : weak explanations for potential direct effects of asset inequality on growth, controlling for investment effect</a:t>
            </a:r>
          </a:p>
          <a:p>
            <a:pPr lvl="1"/>
            <a:endParaRPr lang="en-US" dirty="0" smtClean="0"/>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What is the relationship between assets distribution and economic growth?</a:t>
            </a:r>
          </a:p>
          <a:p>
            <a:pPr lvl="1"/>
            <a:r>
              <a:rPr lang="en-US" dirty="0" smtClean="0"/>
              <a:t>What likely channels link asset and economic growth?</a:t>
            </a:r>
          </a:p>
          <a:p>
            <a:pPr lvl="2"/>
            <a:r>
              <a:rPr lang="en-US" dirty="0" smtClean="0"/>
              <a:t>Property rights?</a:t>
            </a:r>
          </a:p>
          <a:p>
            <a:pPr lvl="2"/>
            <a:r>
              <a:rPr lang="en-US" dirty="0" smtClean="0"/>
              <a:t>Land Ownership?</a:t>
            </a:r>
          </a:p>
          <a:p>
            <a:pPr lvl="2"/>
            <a:r>
              <a:rPr lang="en-US" dirty="0" smtClean="0"/>
              <a:t>Education?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504"/>
            <a:ext cx="8229600" cy="1066800"/>
          </a:xfrm>
        </p:spPr>
        <p:txBody>
          <a:bodyPr/>
          <a:lstStyle/>
          <a:p>
            <a:r>
              <a:rPr lang="en-US" dirty="0" smtClean="0"/>
              <a:t>Data</a:t>
            </a:r>
            <a:endParaRPr lang="en-US" dirty="0"/>
          </a:p>
        </p:txBody>
      </p:sp>
      <p:sp>
        <p:nvSpPr>
          <p:cNvPr id="3" name="Content Placeholder 2"/>
          <p:cNvSpPr>
            <a:spLocks noGrp="1"/>
          </p:cNvSpPr>
          <p:nvPr>
            <p:ph idx="1"/>
          </p:nvPr>
        </p:nvSpPr>
        <p:spPr>
          <a:xfrm>
            <a:off x="457200" y="1189789"/>
            <a:ext cx="8229600" cy="5384747"/>
          </a:xfrm>
        </p:spPr>
        <p:txBody>
          <a:bodyPr>
            <a:normAutofit fontScale="85000" lnSpcReduction="20000"/>
          </a:bodyPr>
          <a:lstStyle/>
          <a:p>
            <a:pPr>
              <a:spcAft>
                <a:spcPts val="600"/>
              </a:spcAft>
            </a:pPr>
            <a:r>
              <a:rPr lang="en-US" dirty="0" smtClean="0"/>
              <a:t>Assembled new panel database </a:t>
            </a:r>
          </a:p>
          <a:p>
            <a:pPr>
              <a:spcAft>
                <a:spcPts val="600"/>
              </a:spcAft>
            </a:pPr>
            <a:r>
              <a:rPr lang="en-US" dirty="0" smtClean="0"/>
              <a:t>Observations for 30+ countries over the last 3 decades</a:t>
            </a:r>
          </a:p>
          <a:p>
            <a:pPr>
              <a:spcAft>
                <a:spcPts val="600"/>
              </a:spcAft>
            </a:pPr>
            <a:r>
              <a:rPr lang="en-US" dirty="0" smtClean="0"/>
              <a:t>Time varying variable for the Land </a:t>
            </a:r>
            <a:r>
              <a:rPr lang="en-US" dirty="0" err="1" smtClean="0"/>
              <a:t>Gini</a:t>
            </a:r>
            <a:r>
              <a:rPr lang="en-US" dirty="0" smtClean="0"/>
              <a:t> index</a:t>
            </a:r>
          </a:p>
          <a:p>
            <a:pPr lvl="1">
              <a:spcAft>
                <a:spcPts val="600"/>
              </a:spcAft>
            </a:pPr>
            <a:r>
              <a:rPr lang="en-US" dirty="0" smtClean="0"/>
              <a:t> (previous studies only had time-invariant measurement)</a:t>
            </a:r>
          </a:p>
          <a:p>
            <a:pPr>
              <a:spcAft>
                <a:spcPts val="600"/>
              </a:spcAft>
            </a:pPr>
            <a:r>
              <a:rPr lang="en-US" dirty="0" smtClean="0"/>
              <a:t>Uses system general method of movements (GMM) estimator (Hansen, 1982).</a:t>
            </a:r>
          </a:p>
          <a:p>
            <a:pPr lvl="1">
              <a:spcAft>
                <a:spcPts val="600"/>
              </a:spcAft>
            </a:pPr>
            <a:r>
              <a:rPr lang="en-US" dirty="0" smtClean="0"/>
              <a:t>GMM does not require complete knowledge of the distribution of the data</a:t>
            </a:r>
          </a:p>
          <a:p>
            <a:pPr lvl="1">
              <a:spcAft>
                <a:spcPts val="600"/>
              </a:spcAft>
            </a:pPr>
            <a:r>
              <a:rPr lang="en-US" dirty="0" smtClean="0"/>
              <a:t>GMM is a general framework for deriving estimators, use assumptions about the moments of the random variables to derive an objective function.</a:t>
            </a:r>
          </a:p>
          <a:p>
            <a:pPr lvl="2">
              <a:spcAft>
                <a:spcPts val="600"/>
              </a:spcAft>
            </a:pPr>
            <a:r>
              <a:rPr lang="en-US" dirty="0" smtClean="0"/>
              <a:t>Assumed movements of random variables provide population movement conditions</a:t>
            </a:r>
          </a:p>
          <a:p>
            <a:pPr lvl="2">
              <a:spcAft>
                <a:spcPts val="600"/>
              </a:spcAft>
            </a:pPr>
            <a:r>
              <a:rPr lang="en-US" dirty="0" smtClean="0"/>
              <a:t>Finds parameters that make the sample moment conditions as true as 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888968"/>
            <a:ext cx="7954211" cy="1216526"/>
          </a:xfrm>
          <a:prstGeom prst="rect">
            <a:avLst/>
          </a:prstGeom>
        </p:spPr>
      </p:pic>
      <p:sp>
        <p:nvSpPr>
          <p:cNvPr id="2" name="Title 1"/>
          <p:cNvSpPr>
            <a:spLocks noGrp="1"/>
          </p:cNvSpPr>
          <p:nvPr>
            <p:ph type="title"/>
          </p:nvPr>
        </p:nvSpPr>
        <p:spPr/>
        <p:txBody>
          <a:bodyPr/>
          <a:lstStyle/>
          <a:p>
            <a:r>
              <a:rPr lang="en-US" dirty="0" smtClean="0"/>
              <a:t>Methodology- OLS Estimation</a:t>
            </a:r>
            <a:endParaRPr lang="en-US" dirty="0"/>
          </a:p>
        </p:txBody>
      </p:sp>
      <p:sp>
        <p:nvSpPr>
          <p:cNvPr id="3" name="Content Placeholder 2"/>
          <p:cNvSpPr>
            <a:spLocks noGrp="1"/>
          </p:cNvSpPr>
          <p:nvPr>
            <p:ph idx="1"/>
          </p:nvPr>
        </p:nvSpPr>
        <p:spPr>
          <a:xfrm>
            <a:off x="457200" y="2767264"/>
            <a:ext cx="8229600" cy="3807272"/>
          </a:xfrm>
        </p:spPr>
        <p:txBody>
          <a:bodyPr>
            <a:normAutofit fontScale="92500" lnSpcReduction="10000"/>
          </a:bodyPr>
          <a:lstStyle/>
          <a:p>
            <a:pPr>
              <a:buNone/>
            </a:pPr>
            <a:r>
              <a:rPr lang="en-US" i="1" dirty="0" smtClean="0"/>
              <a:t>Where:</a:t>
            </a:r>
          </a:p>
          <a:p>
            <a:pPr>
              <a:spcAft>
                <a:spcPts val="600"/>
              </a:spcAft>
            </a:pPr>
            <a:r>
              <a:rPr lang="en-US" sz="2595" i="1" dirty="0" err="1" smtClean="0"/>
              <a:t>Y</a:t>
            </a:r>
            <a:r>
              <a:rPr lang="en-US" sz="2595" i="1" baseline="-25000" dirty="0" err="1" smtClean="0"/>
              <a:t>it</a:t>
            </a:r>
            <a:r>
              <a:rPr lang="en-US" sz="2595" i="1" dirty="0" smtClean="0"/>
              <a:t>= </a:t>
            </a:r>
            <a:r>
              <a:rPr lang="en-US" sz="2595" dirty="0" smtClean="0"/>
              <a:t>logarithm of per-capita GDP of country </a:t>
            </a:r>
            <a:r>
              <a:rPr lang="en-US" sz="2595" i="1" dirty="0" err="1" smtClean="0"/>
              <a:t>i</a:t>
            </a:r>
            <a:r>
              <a:rPr lang="en-US" sz="2595" i="1" dirty="0" smtClean="0"/>
              <a:t> </a:t>
            </a:r>
            <a:r>
              <a:rPr lang="en-US" sz="2595" dirty="0" smtClean="0"/>
              <a:t>in period </a:t>
            </a:r>
            <a:r>
              <a:rPr lang="en-US" sz="2595" i="1" dirty="0" err="1" smtClean="0"/>
              <a:t>t</a:t>
            </a:r>
            <a:r>
              <a:rPr lang="en-US" sz="2595" i="1" dirty="0" smtClean="0"/>
              <a:t> </a:t>
            </a:r>
          </a:p>
          <a:p>
            <a:pPr>
              <a:spcAft>
                <a:spcPts val="600"/>
              </a:spcAft>
            </a:pPr>
            <a:r>
              <a:rPr lang="en-US" sz="2595" dirty="0" err="1" smtClean="0"/>
              <a:t>X</a:t>
            </a:r>
            <a:r>
              <a:rPr lang="en-US" sz="2595" baseline="-25000" dirty="0" err="1" smtClean="0"/>
              <a:t>it</a:t>
            </a:r>
            <a:r>
              <a:rPr lang="en-US" sz="2595" baseline="-25000" dirty="0" smtClean="0"/>
              <a:t> −1 </a:t>
            </a:r>
            <a:r>
              <a:rPr lang="en-US" sz="2595" dirty="0" smtClean="0"/>
              <a:t>=vector of country-specific time-varying variables affecting growth</a:t>
            </a:r>
          </a:p>
          <a:p>
            <a:pPr>
              <a:spcAft>
                <a:spcPts val="600"/>
              </a:spcAft>
            </a:pPr>
            <a:r>
              <a:rPr lang="en-US" sz="2595" dirty="0" err="1" smtClean="0"/>
              <a:t>Z</a:t>
            </a:r>
            <a:r>
              <a:rPr lang="en-US" sz="2595" baseline="-25000" dirty="0" err="1" smtClean="0"/>
              <a:t>i</a:t>
            </a:r>
            <a:r>
              <a:rPr lang="en-US" sz="2595" dirty="0" smtClean="0"/>
              <a:t> is a vector of country specific time-invariant variables</a:t>
            </a:r>
          </a:p>
          <a:p>
            <a:pPr>
              <a:spcAft>
                <a:spcPts val="600"/>
              </a:spcAft>
            </a:pPr>
            <a:r>
              <a:rPr lang="en-US" sz="2595" dirty="0" err="1" smtClean="0"/>
              <a:t>ε</a:t>
            </a:r>
            <a:r>
              <a:rPr lang="en-US" sz="2595" i="1" baseline="-25000" dirty="0" err="1" smtClean="0"/>
              <a:t>it</a:t>
            </a:r>
            <a:r>
              <a:rPr lang="en-US" sz="2595" i="1" dirty="0" smtClean="0"/>
              <a:t> </a:t>
            </a:r>
            <a:r>
              <a:rPr lang="en-US" sz="2595" dirty="0" smtClean="0"/>
              <a:t>= error term, captures the effect of time-invariant and time-varying unobserved country characteristics</a:t>
            </a:r>
          </a:p>
          <a:p>
            <a:pPr lvl="1">
              <a:spcAft>
                <a:spcPts val="600"/>
              </a:spcAft>
            </a:pPr>
            <a:r>
              <a:rPr lang="en-US" sz="2400" dirty="0" smtClean="0"/>
              <a:t>Can be divided in a country-specific time-invariant effect </a:t>
            </a:r>
            <a:r>
              <a:rPr lang="en-US" sz="2400" i="1" dirty="0" err="1" smtClean="0"/>
              <a:t>u</a:t>
            </a:r>
            <a:r>
              <a:rPr lang="en-US" sz="2400" baseline="-25000" dirty="0" err="1" smtClean="0"/>
              <a:t>i</a:t>
            </a:r>
            <a:r>
              <a:rPr lang="en-US" sz="2400" dirty="0" smtClean="0"/>
              <a:t> and the time-variant disturbance </a:t>
            </a:r>
            <a:r>
              <a:rPr lang="en-US" sz="2400" i="1" dirty="0" err="1" smtClean="0"/>
              <a:t>e</a:t>
            </a:r>
            <a:r>
              <a:rPr lang="en-US" sz="2400" i="1" baseline="-25000" dirty="0" err="1" smtClean="0"/>
              <a:t>it</a:t>
            </a:r>
            <a:endParaRPr lang="en-US" sz="2400" dirty="0" smtClean="0"/>
          </a:p>
          <a:p>
            <a:pPr lvl="1">
              <a:spcAft>
                <a:spcPts val="600"/>
              </a:spcAft>
            </a:pPr>
            <a:endParaRPr lang="en-US" sz="2395" dirty="0" smtClean="0"/>
          </a:p>
          <a:p>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30534" y="2547514"/>
            <a:ext cx="8356266" cy="1002343"/>
          </a:xfrm>
          <a:prstGeom prst="rect">
            <a:avLst/>
          </a:prstGeom>
        </p:spPr>
      </p:pic>
      <p:sp>
        <p:nvSpPr>
          <p:cNvPr id="2" name="Title 1"/>
          <p:cNvSpPr>
            <a:spLocks noGrp="1"/>
          </p:cNvSpPr>
          <p:nvPr>
            <p:ph type="title"/>
          </p:nvPr>
        </p:nvSpPr>
        <p:spPr>
          <a:xfrm>
            <a:off x="457200" y="764674"/>
            <a:ext cx="8229600" cy="1066800"/>
          </a:xfrm>
        </p:spPr>
        <p:txBody>
          <a:bodyPr/>
          <a:lstStyle/>
          <a:p>
            <a:r>
              <a:rPr lang="en-US" dirty="0" smtClean="0"/>
              <a:t>Methodology- OLS Estimation</a:t>
            </a:r>
            <a:endParaRPr lang="en-US" dirty="0"/>
          </a:p>
        </p:txBody>
      </p:sp>
      <p:sp>
        <p:nvSpPr>
          <p:cNvPr id="3" name="Content Placeholder 2"/>
          <p:cNvSpPr>
            <a:spLocks noGrp="1"/>
          </p:cNvSpPr>
          <p:nvPr>
            <p:ph idx="1"/>
          </p:nvPr>
        </p:nvSpPr>
        <p:spPr>
          <a:xfrm>
            <a:off x="457200" y="1818106"/>
            <a:ext cx="8229600" cy="4743062"/>
          </a:xfrm>
        </p:spPr>
        <p:txBody>
          <a:bodyPr>
            <a:normAutofit fontScale="92500" lnSpcReduction="20000"/>
          </a:bodyPr>
          <a:lstStyle/>
          <a:p>
            <a:pPr>
              <a:buNone/>
            </a:pPr>
            <a:r>
              <a:rPr lang="en-US" i="1" dirty="0" smtClean="0"/>
              <a:t>Assuming:</a:t>
            </a:r>
          </a:p>
          <a:p>
            <a:r>
              <a:rPr lang="en-US" sz="2400" dirty="0" err="1" smtClean="0"/>
              <a:t>Cov(</a:t>
            </a:r>
            <a:r>
              <a:rPr lang="en-US" sz="2400" i="1" dirty="0" err="1" smtClean="0"/>
              <a:t>e</a:t>
            </a:r>
            <a:r>
              <a:rPr lang="en-US" sz="2400" i="1" baseline="-25000" dirty="0" err="1" smtClean="0"/>
              <a:t>it</a:t>
            </a:r>
            <a:r>
              <a:rPr lang="en-US" sz="2400" dirty="0" smtClean="0"/>
              <a:t>, </a:t>
            </a:r>
            <a:r>
              <a:rPr lang="en-US" sz="2400" i="1" dirty="0" err="1" smtClean="0"/>
              <a:t>u</a:t>
            </a:r>
            <a:r>
              <a:rPr lang="en-US" sz="2400" baseline="-25000" dirty="0" err="1" smtClean="0"/>
              <a:t>i</a:t>
            </a:r>
            <a:r>
              <a:rPr lang="en-US" sz="2400" dirty="0" smtClean="0"/>
              <a:t>) = 0 and </a:t>
            </a:r>
            <a:r>
              <a:rPr lang="en-US" sz="2400" dirty="0" err="1" smtClean="0"/>
              <a:t>Cov(</a:t>
            </a:r>
            <a:r>
              <a:rPr lang="en-US" sz="2400" i="1" dirty="0" err="1" smtClean="0"/>
              <a:t>e</a:t>
            </a:r>
            <a:r>
              <a:rPr lang="en-US" sz="2400" i="1" baseline="-25000" dirty="0" err="1" smtClean="0"/>
              <a:t>it</a:t>
            </a:r>
            <a:r>
              <a:rPr lang="en-US" sz="2400" dirty="0" smtClean="0"/>
              <a:t>, </a:t>
            </a:r>
            <a:r>
              <a:rPr lang="en-US" sz="2400" i="1" dirty="0" err="1" smtClean="0"/>
              <a:t>e</a:t>
            </a:r>
            <a:r>
              <a:rPr lang="en-US" sz="2400" baseline="-25000" dirty="0" err="1" smtClean="0"/>
              <a:t>is</a:t>
            </a:r>
            <a:r>
              <a:rPr lang="en-US" sz="2400" dirty="0" smtClean="0"/>
              <a:t>) = 0, for any </a:t>
            </a:r>
            <a:r>
              <a:rPr lang="en-US" sz="2400" i="1" dirty="0" smtClean="0"/>
              <a:t> </a:t>
            </a:r>
            <a:r>
              <a:rPr lang="en-US" sz="2400" dirty="0" err="1" smtClean="0"/>
              <a:t>t</a:t>
            </a:r>
            <a:r>
              <a:rPr lang="en-US" sz="2400" dirty="0" smtClean="0"/>
              <a:t>≠ </a:t>
            </a:r>
            <a:r>
              <a:rPr lang="en-US" sz="2400" i="1" dirty="0" err="1" smtClean="0"/>
              <a:t>s</a:t>
            </a:r>
            <a:r>
              <a:rPr lang="en-US" sz="2400" i="1" dirty="0" smtClean="0"/>
              <a:t>, </a:t>
            </a:r>
            <a:r>
              <a:rPr lang="en-US" sz="2400" dirty="0" smtClean="0"/>
              <a:t>then the equation becomes: </a:t>
            </a:r>
          </a:p>
          <a:p>
            <a:endParaRPr lang="en-US" sz="2400" dirty="0" smtClean="0"/>
          </a:p>
          <a:p>
            <a:endParaRPr lang="en-US" sz="2400" dirty="0" smtClean="0"/>
          </a:p>
          <a:p>
            <a:r>
              <a:rPr lang="en-US" sz="2400" dirty="0" smtClean="0"/>
              <a:t>Author argues that OLS estimation is likely to be biased</a:t>
            </a:r>
          </a:p>
          <a:p>
            <a:pPr lvl="1"/>
            <a:r>
              <a:rPr lang="en-US" sz="2200" dirty="0" smtClean="0"/>
              <a:t>Growth correlated with country specific effect</a:t>
            </a:r>
          </a:p>
          <a:p>
            <a:pPr lvl="1"/>
            <a:r>
              <a:rPr lang="en-US" sz="2200" dirty="0" smtClean="0"/>
              <a:t>Variables in vector </a:t>
            </a:r>
            <a:r>
              <a:rPr lang="en-US" sz="2400" dirty="0" err="1" smtClean="0"/>
              <a:t>Z</a:t>
            </a:r>
            <a:r>
              <a:rPr lang="en-US" sz="2400" baseline="-25000" dirty="0" err="1" smtClean="0"/>
              <a:t>i</a:t>
            </a:r>
            <a:r>
              <a:rPr lang="en-US" sz="2400" baseline="-25000" dirty="0" smtClean="0"/>
              <a:t> </a:t>
            </a:r>
            <a:r>
              <a:rPr lang="en-US" sz="2400" dirty="0" smtClean="0"/>
              <a:t>may be correlated with error term</a:t>
            </a:r>
          </a:p>
          <a:p>
            <a:pPr lvl="1"/>
            <a:r>
              <a:rPr lang="en-US" sz="2400" dirty="0" smtClean="0"/>
              <a:t>To fix this: first differencing for left and right hand side variables but creates problems for fixed effects estimation</a:t>
            </a:r>
          </a:p>
          <a:p>
            <a:r>
              <a:rPr lang="en-US" dirty="0" smtClean="0"/>
              <a:t>Uses GMM estimator</a:t>
            </a:r>
          </a:p>
          <a:p>
            <a:pPr lvl="1"/>
            <a:r>
              <a:rPr lang="en-US" dirty="0" smtClean="0"/>
              <a:t>Due to lack of identification of time invariant variables with this transformation, GMM serves as unbiased instrumental variables estimator</a:t>
            </a:r>
          </a:p>
          <a:p>
            <a:pPr lvl="1"/>
            <a:r>
              <a:rPr lang="en-US" dirty="0" smtClean="0"/>
              <a:t>Uses twice lagged </a:t>
            </a:r>
            <a:r>
              <a:rPr lang="en-US" dirty="0" err="1" smtClean="0"/>
              <a:t>y</a:t>
            </a:r>
            <a:r>
              <a:rPr lang="en-US" baseline="-25000" dirty="0" err="1" smtClean="0"/>
              <a:t>it</a:t>
            </a:r>
            <a:r>
              <a:rPr lang="en-US" dirty="0" smtClean="0"/>
              <a:t> and </a:t>
            </a:r>
            <a:r>
              <a:rPr lang="en-US" dirty="0" err="1" smtClean="0"/>
              <a:t>X</a:t>
            </a:r>
            <a:r>
              <a:rPr lang="en-US" baseline="-25000" dirty="0" err="1" smtClean="0"/>
              <a:t>it</a:t>
            </a:r>
            <a:r>
              <a:rPr lang="en-US" dirty="0" smtClean="0"/>
              <a:t> as instruments</a:t>
            </a:r>
          </a:p>
          <a:p>
            <a:pPr lvl="1"/>
            <a:endParaRPr lang="en-US" sz="2200" dirty="0" smtClean="0"/>
          </a:p>
          <a:p>
            <a:pPr lvl="1">
              <a:spcAft>
                <a:spcPts val="600"/>
              </a:spcAft>
            </a:pPr>
            <a:endParaRPr lang="en-US" sz="2395"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Findings</a:t>
            </a:r>
            <a:endParaRPr lang="en-US" dirty="0"/>
          </a:p>
        </p:txBody>
      </p:sp>
      <p:pic>
        <p:nvPicPr>
          <p:cNvPr id="4" name="Picture 3"/>
          <p:cNvPicPr>
            <a:picLocks noChangeAspect="1"/>
          </p:cNvPicPr>
          <p:nvPr/>
        </p:nvPicPr>
        <p:blipFill>
          <a:blip r:embed="rId3"/>
          <a:stretch>
            <a:fillRect/>
          </a:stretch>
        </p:blipFill>
        <p:spPr>
          <a:xfrm>
            <a:off x="949158" y="1637456"/>
            <a:ext cx="7239668" cy="493708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904</TotalTime>
  <Words>1224</Words>
  <Application>Microsoft Office PowerPoint</Application>
  <PresentationFormat>On-screen Show (4:3)</PresentationFormat>
  <Paragraphs>109</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Land inequality and economic growth: a dynamic panel data approach</vt:lpstr>
      <vt:lpstr>Background/ Literature Review</vt:lpstr>
      <vt:lpstr>Background/ Literature Review</vt:lpstr>
      <vt:lpstr>Background: Author’s Critiques</vt:lpstr>
      <vt:lpstr>Research Question</vt:lpstr>
      <vt:lpstr>Data</vt:lpstr>
      <vt:lpstr>Methodology- OLS Estimation</vt:lpstr>
      <vt:lpstr>Methodology- OLS Estimation</vt:lpstr>
      <vt:lpstr>Findings</vt:lpstr>
      <vt:lpstr>Findings</vt:lpstr>
      <vt:lpstr>Findings</vt:lpstr>
      <vt:lpstr>Policy Implications</vt:lpstr>
      <vt:lpstr>Critique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inequality and economic growth: a dynamic panel data approach</dc:title>
  <dc:creator>Jessica Du</dc:creator>
  <cp:lastModifiedBy>Jeffrey Nugent</cp:lastModifiedBy>
  <cp:revision>6</cp:revision>
  <dcterms:created xsi:type="dcterms:W3CDTF">2016-04-07T19:51:17Z</dcterms:created>
  <dcterms:modified xsi:type="dcterms:W3CDTF">2016-04-12T23:46:09Z</dcterms:modified>
</cp:coreProperties>
</file>