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2"/>
  </p:notesMasterIdLst>
  <p:sldIdLst>
    <p:sldId id="256" r:id="rId2"/>
    <p:sldId id="257" r:id="rId3"/>
    <p:sldId id="284" r:id="rId4"/>
    <p:sldId id="285" r:id="rId5"/>
    <p:sldId id="258" r:id="rId6"/>
    <p:sldId id="291" r:id="rId7"/>
    <p:sldId id="293" r:id="rId8"/>
    <p:sldId id="259" r:id="rId9"/>
    <p:sldId id="286" r:id="rId10"/>
    <p:sldId id="287" r:id="rId11"/>
    <p:sldId id="288" r:id="rId12"/>
    <p:sldId id="289" r:id="rId13"/>
    <p:sldId id="261" r:id="rId14"/>
    <p:sldId id="290" r:id="rId15"/>
    <p:sldId id="282" r:id="rId16"/>
    <p:sldId id="294" r:id="rId17"/>
    <p:sldId id="295" r:id="rId18"/>
    <p:sldId id="296" r:id="rId19"/>
    <p:sldId id="297" r:id="rId20"/>
    <p:sldId id="298" r:id="rId21"/>
    <p:sldId id="299" r:id="rId22"/>
    <p:sldId id="300" r:id="rId23"/>
    <p:sldId id="301"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6" r:id="rId37"/>
    <p:sldId id="317" r:id="rId38"/>
    <p:sldId id="318" r:id="rId39"/>
    <p:sldId id="319" r:id="rId40"/>
    <p:sldId id="320" r:id="rId41"/>
  </p:sldIdLst>
  <p:sldSz cx="9144000" cy="5143500" type="screen16x9"/>
  <p:notesSz cx="6858000" cy="9144000"/>
  <p:embeddedFontLst>
    <p:embeddedFont>
      <p:font typeface="Britannic Bold" panose="020B0903060703020204" pitchFamily="34" charset="0"/>
      <p:regular r:id="rId43"/>
    </p:embeddedFont>
    <p:embeddedFont>
      <p:font typeface="Cambria Math" panose="02040503050406030204" pitchFamily="18" charset="0"/>
      <p:regular r:id="rId44"/>
    </p:embeddedFont>
    <p:embeddedFont>
      <p:font typeface="PT Serif" panose="020B0604020202020204" charset="0"/>
      <p:regular r:id="rId45"/>
      <p:bold r:id="rId46"/>
      <p:italic r:id="rId47"/>
      <p:boldItalic r:id="rId48"/>
    </p:embeddedFont>
    <p:embeddedFont>
      <p:font typeface="Montserrat" panose="020B0604020202020204"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74"/>
    <a:srgbClr val="467E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31ECF52-6205-45DC-871A-137BA2DA454F}">
  <a:tblStyle styleId="{331ECF52-6205-45DC-871A-137BA2DA454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7" d="100"/>
          <a:sy n="107" d="100"/>
        </p:scale>
        <p:origin x="-78" y="-6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776741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08458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9902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25596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0597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9635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9438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6" name="Shape 4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8565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6" name="Shape 4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16489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6" name="Shape 4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00109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6" name="Shape 4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5613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6" name="Shape 4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72416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298801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6" name="Shape 4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15148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6" name="Shape 4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59692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6" name="Shape 4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22163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6" name="Shape 4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91070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6" name="Shape 4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449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6" name="Shape 4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5203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02048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8316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8546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04580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625991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77499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659098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30611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44344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64274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81812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997273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05794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934802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78225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126564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99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39317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823552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72720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00404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83424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9"/>
        <p:cNvGrpSpPr/>
        <p:nvPr/>
      </p:nvGrpSpPr>
      <p:grpSpPr>
        <a:xfrm>
          <a:off x="0" y="0"/>
          <a:ext cx="0" cy="0"/>
          <a:chOff x="0" y="0"/>
          <a:chExt cx="0" cy="0"/>
        </a:xfrm>
      </p:grpSpPr>
      <p:sp>
        <p:nvSpPr>
          <p:cNvPr id="20" name="Shape 20"/>
          <p:cNvSpPr/>
          <p:nvPr/>
        </p:nvSpPr>
        <p:spPr>
          <a:xfrm>
            <a:off x="8142710" y="3918330"/>
            <a:ext cx="943913" cy="1337393"/>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21" name="Shape 21"/>
          <p:cNvSpPr/>
          <p:nvPr/>
        </p:nvSpPr>
        <p:spPr>
          <a:xfrm>
            <a:off x="8246778" y="1061814"/>
            <a:ext cx="565396" cy="79463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22" name="Shape 22"/>
          <p:cNvSpPr/>
          <p:nvPr/>
        </p:nvSpPr>
        <p:spPr>
          <a:xfrm>
            <a:off x="7302237" y="4554391"/>
            <a:ext cx="623239" cy="668561"/>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23" name="Shape 23"/>
          <p:cNvSpPr/>
          <p:nvPr/>
        </p:nvSpPr>
        <p:spPr>
          <a:xfrm>
            <a:off x="8812175" y="313544"/>
            <a:ext cx="505296" cy="649408"/>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24" name="Shape 24"/>
          <p:cNvSpPr/>
          <p:nvPr/>
        </p:nvSpPr>
        <p:spPr>
          <a:xfrm>
            <a:off x="7486177" y="4101248"/>
            <a:ext cx="218856" cy="338538"/>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25" name="Shape 25"/>
          <p:cNvSpPr/>
          <p:nvPr/>
        </p:nvSpPr>
        <p:spPr>
          <a:xfrm>
            <a:off x="6980299" y="-88162"/>
            <a:ext cx="707299" cy="1056470"/>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26" name="Shape 26"/>
          <p:cNvSpPr/>
          <p:nvPr/>
        </p:nvSpPr>
        <p:spPr>
          <a:xfrm>
            <a:off x="8353587" y="325841"/>
            <a:ext cx="315619" cy="436344"/>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27" name="Shape 27"/>
          <p:cNvSpPr/>
          <p:nvPr/>
        </p:nvSpPr>
        <p:spPr>
          <a:xfrm>
            <a:off x="7687615" y="916471"/>
            <a:ext cx="245358" cy="453113"/>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28" name="Shape 28"/>
          <p:cNvSpPr/>
          <p:nvPr/>
        </p:nvSpPr>
        <p:spPr>
          <a:xfrm>
            <a:off x="8637153" y="2924174"/>
            <a:ext cx="816947" cy="1106133"/>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29" name="Shape 29"/>
          <p:cNvSpPr/>
          <p:nvPr/>
        </p:nvSpPr>
        <p:spPr>
          <a:xfrm rot="-5400000">
            <a:off x="6839999" y="4568068"/>
            <a:ext cx="416999" cy="328499"/>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rot="5400000">
            <a:off x="6496124" y="-12474"/>
            <a:ext cx="589800" cy="407100"/>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8208235" y="3375181"/>
            <a:ext cx="218854" cy="309864"/>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32" name="Shape 32"/>
          <p:cNvSpPr/>
          <p:nvPr/>
        </p:nvSpPr>
        <p:spPr>
          <a:xfrm>
            <a:off x="8013853" y="659316"/>
            <a:ext cx="258850" cy="308993"/>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33" name="Shape 33"/>
          <p:cNvSpPr/>
          <p:nvPr/>
        </p:nvSpPr>
        <p:spPr>
          <a:xfrm>
            <a:off x="7828438" y="4163755"/>
            <a:ext cx="206506" cy="213544"/>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34" name="Shape 34"/>
          <p:cNvSpPr/>
          <p:nvPr/>
        </p:nvSpPr>
        <p:spPr>
          <a:xfrm>
            <a:off x="8003439" y="1292796"/>
            <a:ext cx="172864" cy="21116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35" name="Shape 35"/>
          <p:cNvSpPr/>
          <p:nvPr/>
        </p:nvSpPr>
        <p:spPr>
          <a:xfrm>
            <a:off x="7939495" y="-95340"/>
            <a:ext cx="476420" cy="66114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36" name="Shape 36"/>
          <p:cNvSpPr/>
          <p:nvPr/>
        </p:nvSpPr>
        <p:spPr>
          <a:xfrm>
            <a:off x="7709339" y="156126"/>
            <a:ext cx="64052" cy="158204"/>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37" name="Shape 37"/>
          <p:cNvSpPr/>
          <p:nvPr/>
        </p:nvSpPr>
        <p:spPr>
          <a:xfrm>
            <a:off x="9017901" y="4284543"/>
            <a:ext cx="121390" cy="166375"/>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38" name="Shape 38"/>
          <p:cNvSpPr/>
          <p:nvPr/>
        </p:nvSpPr>
        <p:spPr>
          <a:xfrm>
            <a:off x="8736528" y="68643"/>
            <a:ext cx="172851" cy="251572"/>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39" name="Shape 39"/>
          <p:cNvSpPr/>
          <p:nvPr/>
        </p:nvSpPr>
        <p:spPr>
          <a:xfrm>
            <a:off x="9053841" y="1122373"/>
            <a:ext cx="172852" cy="222145"/>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40" name="Shape 40"/>
          <p:cNvSpPr txBox="1">
            <a:spLocks noGrp="1"/>
          </p:cNvSpPr>
          <p:nvPr>
            <p:ph type="ctrTitle"/>
          </p:nvPr>
        </p:nvSpPr>
        <p:spPr>
          <a:xfrm>
            <a:off x="1661700" y="1991825"/>
            <a:ext cx="5820599" cy="1159799"/>
          </a:xfrm>
          <a:prstGeom prst="rect">
            <a:avLst/>
          </a:prstGeom>
        </p:spPr>
        <p:txBody>
          <a:bodyPr lIns="91425" tIns="91425" rIns="91425" bIns="91425" anchor="ctr" anchorCtr="0"/>
          <a:lstStyle>
            <a:lvl1pPr lvl="0" algn="ctr">
              <a:spcBef>
                <a:spcPts val="0"/>
              </a:spcBef>
              <a:buClr>
                <a:srgbClr val="EFEFEF"/>
              </a:buClr>
              <a:buSzPct val="100000"/>
              <a:defRPr sz="4800">
                <a:solidFill>
                  <a:srgbClr val="EFEFEF"/>
                </a:solidFill>
              </a:defRPr>
            </a:lvl1pPr>
            <a:lvl2pPr lvl="1" algn="ctr">
              <a:spcBef>
                <a:spcPts val="0"/>
              </a:spcBef>
              <a:buClr>
                <a:srgbClr val="EFEFEF"/>
              </a:buClr>
              <a:buSzPct val="100000"/>
              <a:defRPr sz="4800">
                <a:solidFill>
                  <a:srgbClr val="EFEFEF"/>
                </a:solidFill>
              </a:defRPr>
            </a:lvl2pPr>
            <a:lvl3pPr lvl="2" algn="ctr">
              <a:spcBef>
                <a:spcPts val="0"/>
              </a:spcBef>
              <a:buClr>
                <a:srgbClr val="EFEFEF"/>
              </a:buClr>
              <a:buSzPct val="100000"/>
              <a:defRPr sz="4800">
                <a:solidFill>
                  <a:srgbClr val="EFEFEF"/>
                </a:solidFill>
              </a:defRPr>
            </a:lvl3pPr>
            <a:lvl4pPr lvl="3" algn="ctr">
              <a:spcBef>
                <a:spcPts val="0"/>
              </a:spcBef>
              <a:buClr>
                <a:srgbClr val="EFEFEF"/>
              </a:buClr>
              <a:buSzPct val="100000"/>
              <a:defRPr sz="4800">
                <a:solidFill>
                  <a:srgbClr val="EFEFEF"/>
                </a:solidFill>
              </a:defRPr>
            </a:lvl4pPr>
            <a:lvl5pPr lvl="4" algn="ctr">
              <a:spcBef>
                <a:spcPts val="0"/>
              </a:spcBef>
              <a:buClr>
                <a:srgbClr val="EFEFEF"/>
              </a:buClr>
              <a:buSzPct val="100000"/>
              <a:defRPr sz="4800">
                <a:solidFill>
                  <a:srgbClr val="EFEFEF"/>
                </a:solidFill>
              </a:defRPr>
            </a:lvl5pPr>
            <a:lvl6pPr lvl="5" algn="ctr">
              <a:spcBef>
                <a:spcPts val="0"/>
              </a:spcBef>
              <a:buClr>
                <a:srgbClr val="EFEFEF"/>
              </a:buClr>
              <a:buSzPct val="100000"/>
              <a:defRPr sz="4800">
                <a:solidFill>
                  <a:srgbClr val="EFEFEF"/>
                </a:solidFill>
              </a:defRPr>
            </a:lvl6pPr>
            <a:lvl7pPr lvl="6" algn="ctr">
              <a:spcBef>
                <a:spcPts val="0"/>
              </a:spcBef>
              <a:buClr>
                <a:srgbClr val="EFEFEF"/>
              </a:buClr>
              <a:buSzPct val="100000"/>
              <a:defRPr sz="4800">
                <a:solidFill>
                  <a:srgbClr val="EFEFEF"/>
                </a:solidFill>
              </a:defRPr>
            </a:lvl7pPr>
            <a:lvl8pPr lvl="7" algn="ctr">
              <a:spcBef>
                <a:spcPts val="0"/>
              </a:spcBef>
              <a:buClr>
                <a:srgbClr val="EFEFEF"/>
              </a:buClr>
              <a:buSzPct val="100000"/>
              <a:defRPr sz="4800">
                <a:solidFill>
                  <a:srgbClr val="EFEFEF"/>
                </a:solidFill>
              </a:defRPr>
            </a:lvl8pPr>
            <a:lvl9pPr lvl="8" algn="ctr">
              <a:spcBef>
                <a:spcPts val="0"/>
              </a:spcBef>
              <a:buClr>
                <a:srgbClr val="EFEFEF"/>
              </a:buClr>
              <a:buSzPct val="100000"/>
              <a:defRPr sz="4800">
                <a:solidFill>
                  <a:srgbClr val="EFEFEF"/>
                </a:solidFill>
              </a:defRPr>
            </a:lvl9pPr>
          </a:lstStyle>
          <a:p>
            <a:endParaRPr/>
          </a:p>
        </p:txBody>
      </p:sp>
      <p:sp>
        <p:nvSpPr>
          <p:cNvPr id="41" name="Shape 41"/>
          <p:cNvSpPr/>
          <p:nvPr/>
        </p:nvSpPr>
        <p:spPr>
          <a:xfrm>
            <a:off x="240789" y="-249877"/>
            <a:ext cx="1325150" cy="1838954"/>
          </a:xfrm>
          <a:prstGeom prst="rect">
            <a:avLst/>
          </a:prstGeom>
        </p:spPr>
        <p:txBody>
          <a:bodyPr>
            <a:prstTxWarp prst="textPlain">
              <a:avLst/>
            </a:prstTxWarp>
          </a:bodyPr>
          <a:lstStyle/>
          <a:p>
            <a:pPr lvl="0" algn="ctr"/>
            <a:r>
              <a:rPr b="1" i="0">
                <a:ln>
                  <a:noFill/>
                </a:ln>
                <a:solidFill>
                  <a:srgbClr val="00BFC9">
                    <a:alpha val="45000"/>
                  </a:srgbClr>
                </a:solidFill>
                <a:latin typeface="Montserrat"/>
              </a:rPr>
              <a:t>6</a:t>
            </a:r>
          </a:p>
        </p:txBody>
      </p:sp>
      <p:sp>
        <p:nvSpPr>
          <p:cNvPr id="42" name="Shape 42"/>
          <p:cNvSpPr/>
          <p:nvPr/>
        </p:nvSpPr>
        <p:spPr>
          <a:xfrm>
            <a:off x="1462668" y="359548"/>
            <a:ext cx="684177" cy="83580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4</a:t>
            </a:r>
          </a:p>
        </p:txBody>
      </p:sp>
      <p:sp>
        <p:nvSpPr>
          <p:cNvPr id="43" name="Shape 43"/>
          <p:cNvSpPr/>
          <p:nvPr/>
        </p:nvSpPr>
        <p:spPr>
          <a:xfrm>
            <a:off x="-145672" y="1499254"/>
            <a:ext cx="545850" cy="815317"/>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44" name="Shape 44"/>
          <p:cNvSpPr/>
          <p:nvPr/>
        </p:nvSpPr>
        <p:spPr>
          <a:xfrm>
            <a:off x="468639" y="3330899"/>
            <a:ext cx="596300" cy="71180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0</a:t>
            </a:r>
          </a:p>
        </p:txBody>
      </p:sp>
      <p:sp>
        <p:nvSpPr>
          <p:cNvPr id="45" name="Shape 45"/>
          <p:cNvSpPr/>
          <p:nvPr/>
        </p:nvSpPr>
        <p:spPr>
          <a:xfrm>
            <a:off x="2715923" y="4728432"/>
            <a:ext cx="422822" cy="543417"/>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8</a:t>
            </a:r>
          </a:p>
        </p:txBody>
      </p:sp>
      <p:sp>
        <p:nvSpPr>
          <p:cNvPr id="46" name="Shape 46"/>
          <p:cNvSpPr/>
          <p:nvPr/>
        </p:nvSpPr>
        <p:spPr>
          <a:xfrm>
            <a:off x="857003" y="4218045"/>
            <a:ext cx="948321" cy="1017280"/>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47" name="Shape 47"/>
          <p:cNvSpPr/>
          <p:nvPr/>
        </p:nvSpPr>
        <p:spPr>
          <a:xfrm>
            <a:off x="6477124" y="659323"/>
            <a:ext cx="375994" cy="41841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48" name="Shape 48"/>
          <p:cNvSpPr/>
          <p:nvPr/>
        </p:nvSpPr>
        <p:spPr>
          <a:xfrm>
            <a:off x="2001207" y="4048123"/>
            <a:ext cx="340184" cy="496651"/>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2</a:t>
            </a:r>
          </a:p>
        </p:txBody>
      </p:sp>
      <p:sp>
        <p:nvSpPr>
          <p:cNvPr id="49" name="Shape 49"/>
          <p:cNvSpPr/>
          <p:nvPr/>
        </p:nvSpPr>
        <p:spPr>
          <a:xfrm>
            <a:off x="-202824" y="3641301"/>
            <a:ext cx="863937" cy="1198949"/>
          </a:xfrm>
          <a:prstGeom prst="rect">
            <a:avLst/>
          </a:prstGeom>
        </p:spPr>
        <p:txBody>
          <a:bodyPr>
            <a:prstTxWarp prst="textPlain">
              <a:avLst/>
            </a:prstTxWarp>
          </a:bodyPr>
          <a:lstStyle/>
          <a:p>
            <a:pPr lvl="0" algn="ctr"/>
            <a:r>
              <a:rPr b="1" i="0">
                <a:ln>
                  <a:noFill/>
                </a:ln>
                <a:solidFill>
                  <a:srgbClr val="00FFFF">
                    <a:alpha val="13460"/>
                  </a:srgbClr>
                </a:solidFill>
                <a:latin typeface="Montserrat"/>
              </a:rPr>
              <a:t>9</a:t>
            </a:r>
          </a:p>
        </p:txBody>
      </p:sp>
      <p:sp>
        <p:nvSpPr>
          <p:cNvPr id="50" name="Shape 50"/>
          <p:cNvSpPr/>
          <p:nvPr/>
        </p:nvSpPr>
        <p:spPr>
          <a:xfrm rot="-5400000">
            <a:off x="1953572" y="-64892"/>
            <a:ext cx="756299" cy="595799"/>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rot="5400000">
            <a:off x="2309285" y="4286696"/>
            <a:ext cx="746699" cy="515100"/>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909495" y="3809336"/>
            <a:ext cx="234870" cy="332106"/>
          </a:xfrm>
          <a:prstGeom prst="rect">
            <a:avLst/>
          </a:prstGeom>
        </p:spPr>
        <p:txBody>
          <a:bodyPr>
            <a:prstTxWarp prst="textPlain">
              <a:avLst/>
            </a:prstTxWarp>
          </a:bodyPr>
          <a:lstStyle/>
          <a:p>
            <a:pPr lvl="0" algn="ctr"/>
            <a:r>
              <a:rPr b="1" i="0">
                <a:ln>
                  <a:noFill/>
                </a:ln>
                <a:solidFill>
                  <a:srgbClr val="6AA84F"/>
                </a:solidFill>
                <a:latin typeface="Montserrat"/>
              </a:rPr>
              <a:t>3</a:t>
            </a:r>
          </a:p>
        </p:txBody>
      </p:sp>
      <p:sp>
        <p:nvSpPr>
          <p:cNvPr id="53" name="Shape 53"/>
          <p:cNvSpPr/>
          <p:nvPr/>
        </p:nvSpPr>
        <p:spPr>
          <a:xfrm>
            <a:off x="180514" y="977225"/>
            <a:ext cx="178752" cy="330110"/>
          </a:xfrm>
          <a:prstGeom prst="rect">
            <a:avLst/>
          </a:prstGeom>
        </p:spPr>
        <p:txBody>
          <a:bodyPr>
            <a:prstTxWarp prst="textPlain">
              <a:avLst/>
            </a:prstTxWarp>
          </a:bodyPr>
          <a:lstStyle/>
          <a:p>
            <a:pPr lvl="0" algn="ctr"/>
            <a:r>
              <a:rPr b="0" i="0">
                <a:ln>
                  <a:noFill/>
                </a:ln>
                <a:solidFill>
                  <a:srgbClr val="6AA84F"/>
                </a:solidFill>
                <a:latin typeface="Abril Fatface"/>
              </a:rPr>
              <a:t>1</a:t>
            </a:r>
          </a:p>
        </p:txBody>
      </p:sp>
      <p:sp>
        <p:nvSpPr>
          <p:cNvPr id="54" name="Shape 54"/>
          <p:cNvSpPr/>
          <p:nvPr/>
        </p:nvSpPr>
        <p:spPr>
          <a:xfrm>
            <a:off x="2001207" y="4738570"/>
            <a:ext cx="172435" cy="245057"/>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55" name="Shape 55"/>
          <p:cNvSpPr/>
          <p:nvPr/>
        </p:nvSpPr>
        <p:spPr>
          <a:xfrm>
            <a:off x="3322800" y="4742227"/>
            <a:ext cx="163349" cy="23774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5</a:t>
            </a:r>
          </a:p>
        </p:txBody>
      </p:sp>
      <p:sp>
        <p:nvSpPr>
          <p:cNvPr id="56" name="Shape 56"/>
          <p:cNvSpPr/>
          <p:nvPr/>
        </p:nvSpPr>
        <p:spPr>
          <a:xfrm>
            <a:off x="2629622" y="359546"/>
            <a:ext cx="461789" cy="639195"/>
          </a:xfrm>
          <a:prstGeom prst="rect">
            <a:avLst/>
          </a:prstGeom>
        </p:spPr>
        <p:txBody>
          <a:bodyPr>
            <a:prstTxWarp prst="textPlain">
              <a:avLst/>
            </a:prstTxWarp>
          </a:bodyPr>
          <a:lstStyle/>
          <a:p>
            <a:pPr lvl="0" algn="ctr"/>
            <a:r>
              <a:rPr b="1" i="0">
                <a:ln>
                  <a:noFill/>
                </a:ln>
                <a:solidFill>
                  <a:srgbClr val="00FFFF">
                    <a:alpha val="13460"/>
                  </a:srgbClr>
                </a:solidFill>
                <a:latin typeface="Montserrat"/>
              </a:rPr>
              <a:t>7</a:t>
            </a:r>
          </a:p>
        </p:txBody>
      </p:sp>
      <p:sp>
        <p:nvSpPr>
          <p:cNvPr id="57" name="Shape 57"/>
          <p:cNvSpPr/>
          <p:nvPr/>
        </p:nvSpPr>
        <p:spPr>
          <a:xfrm>
            <a:off x="65334" y="101130"/>
            <a:ext cx="123828" cy="175316"/>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58" name="Shape 58"/>
          <p:cNvSpPr/>
          <p:nvPr/>
        </p:nvSpPr>
        <p:spPr>
          <a:xfrm>
            <a:off x="575656" y="4769891"/>
            <a:ext cx="128737" cy="182400"/>
          </a:xfrm>
          <a:prstGeom prst="rect">
            <a:avLst/>
          </a:prstGeom>
        </p:spPr>
        <p:txBody>
          <a:bodyPr>
            <a:prstTxWarp prst="textPlain">
              <a:avLst/>
            </a:prstTxWarp>
          </a:bodyPr>
          <a:lstStyle/>
          <a:p>
            <a:pPr lvl="0" algn="ctr"/>
            <a:r>
              <a:rPr b="1" i="0">
                <a:ln>
                  <a:noFill/>
                </a:ln>
                <a:solidFill>
                  <a:srgbClr val="6AA84F"/>
                </a:solidFill>
                <a:latin typeface="Montserrat"/>
              </a:rPr>
              <a:t>5</a:t>
            </a:r>
          </a:p>
        </p:txBody>
      </p:sp>
      <p:sp>
        <p:nvSpPr>
          <p:cNvPr id="59" name="Shape 59"/>
          <p:cNvSpPr/>
          <p:nvPr/>
        </p:nvSpPr>
        <p:spPr>
          <a:xfrm>
            <a:off x="735784" y="1757712"/>
            <a:ext cx="212661" cy="273304"/>
          </a:xfrm>
          <a:prstGeom prst="rect">
            <a:avLst/>
          </a:prstGeom>
        </p:spPr>
        <p:txBody>
          <a:bodyPr>
            <a:prstTxWarp prst="textPlain">
              <a:avLst/>
            </a:prstTxWarp>
          </a:bodyPr>
          <a:lstStyle/>
          <a:p>
            <a:pPr lvl="0" algn="ctr"/>
            <a:r>
              <a:rPr b="0" i="0">
                <a:ln>
                  <a:noFill/>
                </a:ln>
                <a:solidFill>
                  <a:srgbClr val="6AA84F"/>
                </a:solidFill>
                <a:latin typeface="Abril Fatface"/>
              </a:rPr>
              <a:t>6</a:t>
            </a:r>
          </a:p>
        </p:txBody>
      </p:sp>
      <p:sp>
        <p:nvSpPr>
          <p:cNvPr id="60" name="Shape 60"/>
          <p:cNvSpPr/>
          <p:nvPr/>
        </p:nvSpPr>
        <p:spPr>
          <a:xfrm>
            <a:off x="1617562" y="68451"/>
            <a:ext cx="187263" cy="240664"/>
          </a:xfrm>
          <a:prstGeom prst="rect">
            <a:avLst/>
          </a:prstGeom>
        </p:spPr>
        <p:txBody>
          <a:bodyPr>
            <a:prstTxWarp prst="textPlain">
              <a:avLst/>
            </a:prstTxWarp>
          </a:bodyPr>
          <a:lstStyle/>
          <a:p>
            <a:pPr lvl="0" algn="ctr"/>
            <a:r>
              <a:rPr b="0" i="0">
                <a:ln>
                  <a:noFill/>
                </a:ln>
                <a:solidFill>
                  <a:srgbClr val="6AA84F"/>
                </a:solidFill>
                <a:latin typeface="Abril Fatface"/>
              </a:rPr>
              <a:t>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solidFill>
          <a:srgbClr val="00707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685800" y="2726350"/>
            <a:ext cx="5514599" cy="1159799"/>
          </a:xfrm>
          <a:prstGeom prst="rect">
            <a:avLst/>
          </a:prstGeom>
        </p:spPr>
        <p:txBody>
          <a:bodyPr lIns="91425" tIns="91425" rIns="91425" bIns="91425" anchor="b" anchorCtr="0"/>
          <a:lstStyle>
            <a:lvl1pPr lvl="0" rtl="0">
              <a:spcBef>
                <a:spcPts val="0"/>
              </a:spcBef>
              <a:buClr>
                <a:srgbClr val="EFEFEF"/>
              </a:buClr>
              <a:buSzPct val="100000"/>
              <a:defRPr sz="3600">
                <a:solidFill>
                  <a:srgbClr val="EFEFEF"/>
                </a:solidFill>
              </a:defRPr>
            </a:lvl1pPr>
            <a:lvl2pPr lvl="1" rtl="0">
              <a:spcBef>
                <a:spcPts val="0"/>
              </a:spcBef>
              <a:buClr>
                <a:srgbClr val="EFEFEF"/>
              </a:buClr>
              <a:buSzPct val="100000"/>
              <a:defRPr sz="3600">
                <a:solidFill>
                  <a:srgbClr val="EFEFEF"/>
                </a:solidFill>
              </a:defRPr>
            </a:lvl2pPr>
            <a:lvl3pPr lvl="2" rtl="0">
              <a:spcBef>
                <a:spcPts val="0"/>
              </a:spcBef>
              <a:buClr>
                <a:srgbClr val="EFEFEF"/>
              </a:buClr>
              <a:buSzPct val="100000"/>
              <a:defRPr sz="3600">
                <a:solidFill>
                  <a:srgbClr val="EFEFEF"/>
                </a:solidFill>
              </a:defRPr>
            </a:lvl3pPr>
            <a:lvl4pPr lvl="3" rtl="0">
              <a:spcBef>
                <a:spcPts val="0"/>
              </a:spcBef>
              <a:buClr>
                <a:srgbClr val="EFEFEF"/>
              </a:buClr>
              <a:buSzPct val="100000"/>
              <a:defRPr sz="3600">
                <a:solidFill>
                  <a:srgbClr val="EFEFEF"/>
                </a:solidFill>
              </a:defRPr>
            </a:lvl4pPr>
            <a:lvl5pPr lvl="4" rtl="0">
              <a:spcBef>
                <a:spcPts val="0"/>
              </a:spcBef>
              <a:buClr>
                <a:srgbClr val="EFEFEF"/>
              </a:buClr>
              <a:buSzPct val="100000"/>
              <a:defRPr sz="3600">
                <a:solidFill>
                  <a:srgbClr val="EFEFEF"/>
                </a:solidFill>
              </a:defRPr>
            </a:lvl5pPr>
            <a:lvl6pPr lvl="5" rtl="0">
              <a:spcBef>
                <a:spcPts val="0"/>
              </a:spcBef>
              <a:buClr>
                <a:srgbClr val="EFEFEF"/>
              </a:buClr>
              <a:buSzPct val="100000"/>
              <a:defRPr sz="3600">
                <a:solidFill>
                  <a:srgbClr val="EFEFEF"/>
                </a:solidFill>
              </a:defRPr>
            </a:lvl6pPr>
            <a:lvl7pPr lvl="6" rtl="0">
              <a:spcBef>
                <a:spcPts val="0"/>
              </a:spcBef>
              <a:buClr>
                <a:srgbClr val="EFEFEF"/>
              </a:buClr>
              <a:buSzPct val="100000"/>
              <a:defRPr sz="3600">
                <a:solidFill>
                  <a:srgbClr val="EFEFEF"/>
                </a:solidFill>
              </a:defRPr>
            </a:lvl7pPr>
            <a:lvl8pPr lvl="7" rtl="0">
              <a:spcBef>
                <a:spcPts val="0"/>
              </a:spcBef>
              <a:buClr>
                <a:srgbClr val="EFEFEF"/>
              </a:buClr>
              <a:buSzPct val="100000"/>
              <a:defRPr sz="3600">
                <a:solidFill>
                  <a:srgbClr val="EFEFEF"/>
                </a:solidFill>
              </a:defRPr>
            </a:lvl8pPr>
            <a:lvl9pPr lvl="8" rtl="0">
              <a:spcBef>
                <a:spcPts val="0"/>
              </a:spcBef>
              <a:buClr>
                <a:srgbClr val="EFEFEF"/>
              </a:buClr>
              <a:buSzPct val="100000"/>
              <a:defRPr sz="3600">
                <a:solidFill>
                  <a:srgbClr val="EFEFEF"/>
                </a:solidFill>
              </a:defRPr>
            </a:lvl9pPr>
          </a:lstStyle>
          <a:p>
            <a:endParaRPr/>
          </a:p>
        </p:txBody>
      </p:sp>
      <p:sp>
        <p:nvSpPr>
          <p:cNvPr id="63" name="Shape 63"/>
          <p:cNvSpPr txBox="1">
            <a:spLocks noGrp="1"/>
          </p:cNvSpPr>
          <p:nvPr>
            <p:ph type="subTitle" idx="1"/>
          </p:nvPr>
        </p:nvSpPr>
        <p:spPr>
          <a:xfrm>
            <a:off x="685800" y="3983054"/>
            <a:ext cx="5514599" cy="784799"/>
          </a:xfrm>
          <a:prstGeom prst="rect">
            <a:avLst/>
          </a:prstGeom>
        </p:spPr>
        <p:txBody>
          <a:bodyPr lIns="91425" tIns="91425" rIns="91425" bIns="91425" anchor="t" anchorCtr="0"/>
          <a:lstStyle>
            <a:lvl1pPr lvl="0" rtl="0">
              <a:spcBef>
                <a:spcPts val="0"/>
              </a:spcBef>
              <a:buClr>
                <a:srgbClr val="6AA84F"/>
              </a:buClr>
              <a:buSzPct val="100000"/>
              <a:buNone/>
              <a:defRPr sz="1800">
                <a:solidFill>
                  <a:srgbClr val="6AA84F"/>
                </a:solidFill>
              </a:defRPr>
            </a:lvl1pPr>
            <a:lvl2pPr lvl="1" rtl="0">
              <a:spcBef>
                <a:spcPts val="0"/>
              </a:spcBef>
              <a:buClr>
                <a:srgbClr val="6AA84F"/>
              </a:buClr>
              <a:buSzPct val="100000"/>
              <a:buNone/>
              <a:defRPr sz="1800">
                <a:solidFill>
                  <a:srgbClr val="6AA84F"/>
                </a:solidFill>
              </a:defRPr>
            </a:lvl2pPr>
            <a:lvl3pPr lvl="2" rtl="0">
              <a:spcBef>
                <a:spcPts val="0"/>
              </a:spcBef>
              <a:buClr>
                <a:srgbClr val="6AA84F"/>
              </a:buClr>
              <a:buSzPct val="100000"/>
              <a:buNone/>
              <a:defRPr sz="1800">
                <a:solidFill>
                  <a:srgbClr val="6AA84F"/>
                </a:solidFill>
              </a:defRPr>
            </a:lvl3pPr>
            <a:lvl4pPr lvl="3" rtl="0">
              <a:spcBef>
                <a:spcPts val="0"/>
              </a:spcBef>
              <a:buClr>
                <a:srgbClr val="6AA84F"/>
              </a:buClr>
              <a:buSzPct val="100000"/>
              <a:buNone/>
              <a:defRPr sz="1800">
                <a:solidFill>
                  <a:srgbClr val="6AA84F"/>
                </a:solidFill>
              </a:defRPr>
            </a:lvl4pPr>
            <a:lvl5pPr lvl="4" rtl="0">
              <a:spcBef>
                <a:spcPts val="0"/>
              </a:spcBef>
              <a:buClr>
                <a:srgbClr val="6AA84F"/>
              </a:buClr>
              <a:buSzPct val="100000"/>
              <a:buNone/>
              <a:defRPr sz="1800">
                <a:solidFill>
                  <a:srgbClr val="6AA84F"/>
                </a:solidFill>
              </a:defRPr>
            </a:lvl5pPr>
            <a:lvl6pPr lvl="5" rtl="0">
              <a:spcBef>
                <a:spcPts val="0"/>
              </a:spcBef>
              <a:buClr>
                <a:srgbClr val="6AA84F"/>
              </a:buClr>
              <a:buSzPct val="100000"/>
              <a:buNone/>
              <a:defRPr sz="1800">
                <a:solidFill>
                  <a:srgbClr val="6AA84F"/>
                </a:solidFill>
              </a:defRPr>
            </a:lvl6pPr>
            <a:lvl7pPr lvl="6" rtl="0">
              <a:spcBef>
                <a:spcPts val="0"/>
              </a:spcBef>
              <a:buClr>
                <a:srgbClr val="6AA84F"/>
              </a:buClr>
              <a:buSzPct val="100000"/>
              <a:buNone/>
              <a:defRPr sz="1800">
                <a:solidFill>
                  <a:srgbClr val="6AA84F"/>
                </a:solidFill>
              </a:defRPr>
            </a:lvl7pPr>
            <a:lvl8pPr lvl="7" rtl="0">
              <a:spcBef>
                <a:spcPts val="0"/>
              </a:spcBef>
              <a:buClr>
                <a:srgbClr val="6AA84F"/>
              </a:buClr>
              <a:buSzPct val="100000"/>
              <a:buNone/>
              <a:defRPr sz="1800">
                <a:solidFill>
                  <a:srgbClr val="6AA84F"/>
                </a:solidFill>
              </a:defRPr>
            </a:lvl8pPr>
            <a:lvl9pPr lvl="8" rtl="0">
              <a:spcBef>
                <a:spcPts val="0"/>
              </a:spcBef>
              <a:buClr>
                <a:srgbClr val="6AA84F"/>
              </a:buClr>
              <a:buSzPct val="100000"/>
              <a:buNone/>
              <a:defRPr sz="1800">
                <a:solidFill>
                  <a:srgbClr val="6AA84F"/>
                </a:solidFill>
              </a:defRPr>
            </a:lvl9pPr>
          </a:lstStyle>
          <a:p>
            <a:endParaRPr/>
          </a:p>
        </p:txBody>
      </p:sp>
      <p:sp>
        <p:nvSpPr>
          <p:cNvPr id="64" name="Shape 64"/>
          <p:cNvSpPr/>
          <p:nvPr/>
        </p:nvSpPr>
        <p:spPr>
          <a:xfrm>
            <a:off x="7123399" y="2945300"/>
            <a:ext cx="1604424" cy="2273250"/>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65" name="Shape 65"/>
          <p:cNvSpPr/>
          <p:nvPr/>
        </p:nvSpPr>
        <p:spPr>
          <a:xfrm>
            <a:off x="8411549" y="1666550"/>
            <a:ext cx="774324" cy="108827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66" name="Shape 66"/>
          <p:cNvSpPr/>
          <p:nvPr/>
        </p:nvSpPr>
        <p:spPr>
          <a:xfrm>
            <a:off x="6567123" y="2997748"/>
            <a:ext cx="844060" cy="905441"/>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67" name="Shape 67"/>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68" name="Shape 68"/>
          <p:cNvSpPr/>
          <p:nvPr/>
        </p:nvSpPr>
        <p:spPr>
          <a:xfrm>
            <a:off x="8482541" y="3571675"/>
            <a:ext cx="432249" cy="668624"/>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69" name="Shape 69"/>
          <p:cNvSpPr/>
          <p:nvPr/>
        </p:nvSpPr>
        <p:spPr>
          <a:xfrm>
            <a:off x="7956575" y="-147125"/>
            <a:ext cx="968664" cy="1446866"/>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70" name="Shape 70"/>
          <p:cNvSpPr/>
          <p:nvPr/>
        </p:nvSpPr>
        <p:spPr>
          <a:xfrm>
            <a:off x="7524777" y="-48672"/>
            <a:ext cx="432249"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71" name="Shape 71"/>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72" name="Shape 72"/>
          <p:cNvSpPr/>
          <p:nvPr/>
        </p:nvSpPr>
        <p:spPr>
          <a:xfrm>
            <a:off x="7524775" y="1712999"/>
            <a:ext cx="1106399" cy="14980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73" name="Shape 73"/>
          <p:cNvSpPr/>
          <p:nvPr/>
        </p:nvSpPr>
        <p:spPr>
          <a:xfrm rot="-5400000">
            <a:off x="7167501" y="893428"/>
            <a:ext cx="564599" cy="444900"/>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rot="5400000">
            <a:off x="8455975" y="4580950"/>
            <a:ext cx="485399" cy="334799"/>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76" name="Shape 76"/>
          <p:cNvSpPr/>
          <p:nvPr/>
        </p:nvSpPr>
        <p:spPr>
          <a:xfrm>
            <a:off x="8668228" y="988755"/>
            <a:ext cx="354502" cy="423174"/>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77" name="Shape 77"/>
          <p:cNvSpPr/>
          <p:nvPr/>
        </p:nvSpPr>
        <p:spPr>
          <a:xfrm>
            <a:off x="8763900" y="3127992"/>
            <a:ext cx="279674" cy="289205"/>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78" name="Shape 78"/>
          <p:cNvSpPr/>
          <p:nvPr/>
        </p:nvSpPr>
        <p:spPr>
          <a:xfrm>
            <a:off x="7233390" y="1950961"/>
            <a:ext cx="236740" cy="289199"/>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79" name="Shape 79"/>
          <p:cNvSpPr/>
          <p:nvPr/>
        </p:nvSpPr>
        <p:spPr>
          <a:xfrm>
            <a:off x="6811905" y="-87455"/>
            <a:ext cx="652469" cy="9054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80" name="Shape 80"/>
          <p:cNvSpPr/>
          <p:nvPr/>
        </p:nvSpPr>
        <p:spPr>
          <a:xfrm>
            <a:off x="7662626" y="662322"/>
            <a:ext cx="87721" cy="216665"/>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81" name="Shape 81"/>
          <p:cNvSpPr/>
          <p:nvPr/>
        </p:nvSpPr>
        <p:spPr>
          <a:xfrm>
            <a:off x="6992802" y="3859302"/>
            <a:ext cx="164399"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82" name="Shape 82"/>
          <p:cNvSpPr/>
          <p:nvPr/>
        </p:nvSpPr>
        <p:spPr>
          <a:xfrm>
            <a:off x="6897399" y="729425"/>
            <a:ext cx="236724" cy="344535"/>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83" name="Shape 83"/>
          <p:cNvSpPr/>
          <p:nvPr/>
        </p:nvSpPr>
        <p:spPr>
          <a:xfrm>
            <a:off x="8925942" y="4066262"/>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06"/>
        <p:cNvGrpSpPr/>
        <p:nvPr/>
      </p:nvGrpSpPr>
      <p:grpSpPr>
        <a:xfrm>
          <a:off x="0" y="0"/>
          <a:ext cx="0" cy="0"/>
          <a:chOff x="0" y="0"/>
          <a:chExt cx="0" cy="0"/>
        </a:xfrm>
      </p:grpSpPr>
      <p:sp>
        <p:nvSpPr>
          <p:cNvPr id="107" name="Shape 107"/>
          <p:cNvSpPr/>
          <p:nvPr/>
        </p:nvSpPr>
        <p:spPr>
          <a:xfrm>
            <a:off x="7123399" y="2945300"/>
            <a:ext cx="1604424" cy="2273250"/>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108" name="Shape 108"/>
          <p:cNvSpPr/>
          <p:nvPr/>
        </p:nvSpPr>
        <p:spPr>
          <a:xfrm>
            <a:off x="8411549" y="1666550"/>
            <a:ext cx="774324" cy="108827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109" name="Shape 109"/>
          <p:cNvSpPr/>
          <p:nvPr/>
        </p:nvSpPr>
        <p:spPr>
          <a:xfrm>
            <a:off x="6567123" y="2997748"/>
            <a:ext cx="844060" cy="905441"/>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110" name="Shape 110"/>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111" name="Shape 111"/>
          <p:cNvSpPr/>
          <p:nvPr/>
        </p:nvSpPr>
        <p:spPr>
          <a:xfrm>
            <a:off x="8482541" y="3571675"/>
            <a:ext cx="432249" cy="668624"/>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112" name="Shape 112"/>
          <p:cNvSpPr/>
          <p:nvPr/>
        </p:nvSpPr>
        <p:spPr>
          <a:xfrm>
            <a:off x="7956575" y="-147125"/>
            <a:ext cx="968664" cy="1446866"/>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113" name="Shape 113"/>
          <p:cNvSpPr/>
          <p:nvPr/>
        </p:nvSpPr>
        <p:spPr>
          <a:xfrm>
            <a:off x="7524777" y="-48672"/>
            <a:ext cx="432249"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114" name="Shape 114"/>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115" name="Shape 115"/>
          <p:cNvSpPr/>
          <p:nvPr/>
        </p:nvSpPr>
        <p:spPr>
          <a:xfrm>
            <a:off x="7524775" y="1712999"/>
            <a:ext cx="1106399" cy="14980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116" name="Shape 116"/>
          <p:cNvSpPr/>
          <p:nvPr/>
        </p:nvSpPr>
        <p:spPr>
          <a:xfrm rot="-5400000">
            <a:off x="7167501" y="893428"/>
            <a:ext cx="564599" cy="444900"/>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rot="5400000">
            <a:off x="8455975" y="4580950"/>
            <a:ext cx="485399" cy="334799"/>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119" name="Shape 119"/>
          <p:cNvSpPr/>
          <p:nvPr/>
        </p:nvSpPr>
        <p:spPr>
          <a:xfrm>
            <a:off x="8668228" y="988755"/>
            <a:ext cx="354502" cy="423174"/>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20" name="Shape 120"/>
          <p:cNvSpPr/>
          <p:nvPr/>
        </p:nvSpPr>
        <p:spPr>
          <a:xfrm>
            <a:off x="8763900" y="3127992"/>
            <a:ext cx="279674" cy="289205"/>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21" name="Shape 121"/>
          <p:cNvSpPr/>
          <p:nvPr/>
        </p:nvSpPr>
        <p:spPr>
          <a:xfrm>
            <a:off x="7233390" y="1950961"/>
            <a:ext cx="236740" cy="289199"/>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22" name="Shape 122"/>
          <p:cNvSpPr/>
          <p:nvPr/>
        </p:nvSpPr>
        <p:spPr>
          <a:xfrm>
            <a:off x="6811905" y="-87455"/>
            <a:ext cx="652469" cy="9054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23" name="Shape 123"/>
          <p:cNvSpPr/>
          <p:nvPr/>
        </p:nvSpPr>
        <p:spPr>
          <a:xfrm>
            <a:off x="7662626" y="662322"/>
            <a:ext cx="87721" cy="216665"/>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24" name="Shape 124"/>
          <p:cNvSpPr/>
          <p:nvPr/>
        </p:nvSpPr>
        <p:spPr>
          <a:xfrm>
            <a:off x="6992802" y="3859302"/>
            <a:ext cx="164399"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25" name="Shape 125"/>
          <p:cNvSpPr/>
          <p:nvPr/>
        </p:nvSpPr>
        <p:spPr>
          <a:xfrm>
            <a:off x="6897399" y="729425"/>
            <a:ext cx="236724" cy="344535"/>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26" name="Shape 126"/>
          <p:cNvSpPr/>
          <p:nvPr/>
        </p:nvSpPr>
        <p:spPr>
          <a:xfrm>
            <a:off x="8925942" y="4066262"/>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27" name="Shape 127"/>
          <p:cNvSpPr txBox="1">
            <a:spLocks noGrp="1"/>
          </p:cNvSpPr>
          <p:nvPr>
            <p:ph type="title"/>
          </p:nvPr>
        </p:nvSpPr>
        <p:spPr>
          <a:xfrm>
            <a:off x="717780" y="780900"/>
            <a:ext cx="5169000" cy="6975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28" name="Shape 128"/>
          <p:cNvSpPr txBox="1">
            <a:spLocks noGrp="1"/>
          </p:cNvSpPr>
          <p:nvPr>
            <p:ph type="body" idx="1"/>
          </p:nvPr>
        </p:nvSpPr>
        <p:spPr>
          <a:xfrm>
            <a:off x="717780" y="1513573"/>
            <a:ext cx="5169000" cy="3031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29"/>
        <p:cNvGrpSpPr/>
        <p:nvPr/>
      </p:nvGrpSpPr>
      <p:grpSpPr>
        <a:xfrm>
          <a:off x="0" y="0"/>
          <a:ext cx="0" cy="0"/>
          <a:chOff x="0" y="0"/>
          <a:chExt cx="0" cy="0"/>
        </a:xfrm>
      </p:grpSpPr>
      <p:sp>
        <p:nvSpPr>
          <p:cNvPr id="130" name="Shape 130"/>
          <p:cNvSpPr/>
          <p:nvPr/>
        </p:nvSpPr>
        <p:spPr>
          <a:xfrm>
            <a:off x="7123399" y="2945300"/>
            <a:ext cx="1604424" cy="2273250"/>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131" name="Shape 131"/>
          <p:cNvSpPr/>
          <p:nvPr/>
        </p:nvSpPr>
        <p:spPr>
          <a:xfrm>
            <a:off x="8411549" y="1666550"/>
            <a:ext cx="774324" cy="108827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132" name="Shape 132"/>
          <p:cNvSpPr/>
          <p:nvPr/>
        </p:nvSpPr>
        <p:spPr>
          <a:xfrm>
            <a:off x="6567123" y="2997748"/>
            <a:ext cx="844060" cy="905441"/>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133" name="Shape 133"/>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134" name="Shape 134"/>
          <p:cNvSpPr/>
          <p:nvPr/>
        </p:nvSpPr>
        <p:spPr>
          <a:xfrm>
            <a:off x="8482541" y="3571675"/>
            <a:ext cx="432249" cy="668624"/>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135" name="Shape 135"/>
          <p:cNvSpPr/>
          <p:nvPr/>
        </p:nvSpPr>
        <p:spPr>
          <a:xfrm>
            <a:off x="7956575" y="-147125"/>
            <a:ext cx="968664" cy="1446866"/>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136" name="Shape 136"/>
          <p:cNvSpPr/>
          <p:nvPr/>
        </p:nvSpPr>
        <p:spPr>
          <a:xfrm>
            <a:off x="7524777" y="-48672"/>
            <a:ext cx="432249"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137" name="Shape 137"/>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138" name="Shape 138"/>
          <p:cNvSpPr/>
          <p:nvPr/>
        </p:nvSpPr>
        <p:spPr>
          <a:xfrm>
            <a:off x="7524775" y="1712999"/>
            <a:ext cx="1106399" cy="14980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139" name="Shape 139"/>
          <p:cNvSpPr/>
          <p:nvPr/>
        </p:nvSpPr>
        <p:spPr>
          <a:xfrm rot="-5400000">
            <a:off x="7167501" y="893428"/>
            <a:ext cx="564599" cy="444900"/>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rot="5400000">
            <a:off x="8455975" y="4580950"/>
            <a:ext cx="485399" cy="334799"/>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142" name="Shape 142"/>
          <p:cNvSpPr/>
          <p:nvPr/>
        </p:nvSpPr>
        <p:spPr>
          <a:xfrm>
            <a:off x="8668228" y="988755"/>
            <a:ext cx="354502" cy="423174"/>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43" name="Shape 143"/>
          <p:cNvSpPr/>
          <p:nvPr/>
        </p:nvSpPr>
        <p:spPr>
          <a:xfrm>
            <a:off x="8763900" y="3127992"/>
            <a:ext cx="279674" cy="289205"/>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44" name="Shape 144"/>
          <p:cNvSpPr/>
          <p:nvPr/>
        </p:nvSpPr>
        <p:spPr>
          <a:xfrm>
            <a:off x="7233390" y="1950961"/>
            <a:ext cx="236740" cy="289199"/>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45" name="Shape 145"/>
          <p:cNvSpPr/>
          <p:nvPr/>
        </p:nvSpPr>
        <p:spPr>
          <a:xfrm>
            <a:off x="6811905" y="-87455"/>
            <a:ext cx="652469" cy="9054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46" name="Shape 146"/>
          <p:cNvSpPr/>
          <p:nvPr/>
        </p:nvSpPr>
        <p:spPr>
          <a:xfrm>
            <a:off x="7662626" y="662322"/>
            <a:ext cx="87721" cy="216665"/>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47" name="Shape 147"/>
          <p:cNvSpPr/>
          <p:nvPr/>
        </p:nvSpPr>
        <p:spPr>
          <a:xfrm>
            <a:off x="6992802" y="3859302"/>
            <a:ext cx="164399"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48" name="Shape 148"/>
          <p:cNvSpPr/>
          <p:nvPr/>
        </p:nvSpPr>
        <p:spPr>
          <a:xfrm>
            <a:off x="6897399" y="729425"/>
            <a:ext cx="236724" cy="344535"/>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49" name="Shape 149"/>
          <p:cNvSpPr/>
          <p:nvPr/>
        </p:nvSpPr>
        <p:spPr>
          <a:xfrm>
            <a:off x="8925942" y="4066262"/>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50" name="Shape 150"/>
          <p:cNvSpPr txBox="1">
            <a:spLocks noGrp="1"/>
          </p:cNvSpPr>
          <p:nvPr>
            <p:ph type="title"/>
          </p:nvPr>
        </p:nvSpPr>
        <p:spPr>
          <a:xfrm>
            <a:off x="735875" y="780900"/>
            <a:ext cx="5917199" cy="6975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1" name="Shape 151"/>
          <p:cNvSpPr txBox="1">
            <a:spLocks noGrp="1"/>
          </p:cNvSpPr>
          <p:nvPr>
            <p:ph type="body" idx="1"/>
          </p:nvPr>
        </p:nvSpPr>
        <p:spPr>
          <a:xfrm>
            <a:off x="735875" y="1478400"/>
            <a:ext cx="2667599" cy="3447299"/>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152" name="Shape 152"/>
          <p:cNvSpPr txBox="1">
            <a:spLocks noGrp="1"/>
          </p:cNvSpPr>
          <p:nvPr>
            <p:ph type="body" idx="2"/>
          </p:nvPr>
        </p:nvSpPr>
        <p:spPr>
          <a:xfrm>
            <a:off x="3563909" y="1478400"/>
            <a:ext cx="2667599" cy="3447299"/>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2"/>
        <p:cNvGrpSpPr/>
        <p:nvPr/>
      </p:nvGrpSpPr>
      <p:grpSpPr>
        <a:xfrm>
          <a:off x="0" y="0"/>
          <a:ext cx="0" cy="0"/>
          <a:chOff x="0" y="0"/>
          <a:chExt cx="0" cy="0"/>
        </a:xfrm>
      </p:grpSpPr>
      <p:sp>
        <p:nvSpPr>
          <p:cNvPr id="223" name="Shape 223"/>
          <p:cNvSpPr/>
          <p:nvPr/>
        </p:nvSpPr>
        <p:spPr>
          <a:xfrm>
            <a:off x="7123399" y="2945300"/>
            <a:ext cx="1604424" cy="2273250"/>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224" name="Shape 224"/>
          <p:cNvSpPr/>
          <p:nvPr/>
        </p:nvSpPr>
        <p:spPr>
          <a:xfrm>
            <a:off x="8411549" y="1666550"/>
            <a:ext cx="774324" cy="108827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225" name="Shape 225"/>
          <p:cNvSpPr/>
          <p:nvPr/>
        </p:nvSpPr>
        <p:spPr>
          <a:xfrm>
            <a:off x="6567123" y="2997748"/>
            <a:ext cx="844060" cy="905441"/>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226" name="Shape 226"/>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227" name="Shape 227"/>
          <p:cNvSpPr/>
          <p:nvPr/>
        </p:nvSpPr>
        <p:spPr>
          <a:xfrm>
            <a:off x="8482541" y="3571675"/>
            <a:ext cx="432249" cy="668624"/>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228" name="Shape 228"/>
          <p:cNvSpPr/>
          <p:nvPr/>
        </p:nvSpPr>
        <p:spPr>
          <a:xfrm>
            <a:off x="7956575" y="-147125"/>
            <a:ext cx="968664" cy="1446866"/>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229" name="Shape 229"/>
          <p:cNvSpPr/>
          <p:nvPr/>
        </p:nvSpPr>
        <p:spPr>
          <a:xfrm>
            <a:off x="7524777" y="-48672"/>
            <a:ext cx="432249"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230" name="Shape 230"/>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231" name="Shape 231"/>
          <p:cNvSpPr/>
          <p:nvPr/>
        </p:nvSpPr>
        <p:spPr>
          <a:xfrm>
            <a:off x="7524775" y="1712999"/>
            <a:ext cx="1106399" cy="14980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232" name="Shape 232"/>
          <p:cNvSpPr/>
          <p:nvPr/>
        </p:nvSpPr>
        <p:spPr>
          <a:xfrm rot="-5400000">
            <a:off x="7167501" y="893428"/>
            <a:ext cx="564599" cy="444900"/>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 name="Shape 233"/>
          <p:cNvSpPr/>
          <p:nvPr/>
        </p:nvSpPr>
        <p:spPr>
          <a:xfrm rot="5400000">
            <a:off x="8455975" y="4580950"/>
            <a:ext cx="485399" cy="334799"/>
          </a:xfrm>
          <a:prstGeom prst="rightArrow">
            <a:avLst>
              <a:gd name="adj1" fmla="val 50000"/>
              <a:gd name="adj2" fmla="val 50000"/>
            </a:avLst>
          </a:prstGeom>
          <a:noFill/>
          <a:ln w="9525" cap="flat" cmpd="sng">
            <a:solidFill>
              <a:srgbClr val="00707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 name="Shape 234"/>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235" name="Shape 235"/>
          <p:cNvSpPr/>
          <p:nvPr/>
        </p:nvSpPr>
        <p:spPr>
          <a:xfrm>
            <a:off x="8668228" y="988755"/>
            <a:ext cx="354502" cy="423174"/>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236" name="Shape 236"/>
          <p:cNvSpPr/>
          <p:nvPr/>
        </p:nvSpPr>
        <p:spPr>
          <a:xfrm>
            <a:off x="8763900" y="3127992"/>
            <a:ext cx="279674" cy="289205"/>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237" name="Shape 237"/>
          <p:cNvSpPr/>
          <p:nvPr/>
        </p:nvSpPr>
        <p:spPr>
          <a:xfrm>
            <a:off x="7233390" y="1950961"/>
            <a:ext cx="236740" cy="289199"/>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238" name="Shape 238"/>
          <p:cNvSpPr/>
          <p:nvPr/>
        </p:nvSpPr>
        <p:spPr>
          <a:xfrm>
            <a:off x="6811905" y="-87455"/>
            <a:ext cx="652469" cy="905450"/>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239" name="Shape 239"/>
          <p:cNvSpPr/>
          <p:nvPr/>
        </p:nvSpPr>
        <p:spPr>
          <a:xfrm>
            <a:off x="7662626" y="662322"/>
            <a:ext cx="87721" cy="216665"/>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240" name="Shape 240"/>
          <p:cNvSpPr/>
          <p:nvPr/>
        </p:nvSpPr>
        <p:spPr>
          <a:xfrm>
            <a:off x="6992802" y="3859302"/>
            <a:ext cx="164399"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241" name="Shape 241"/>
          <p:cNvSpPr/>
          <p:nvPr/>
        </p:nvSpPr>
        <p:spPr>
          <a:xfrm>
            <a:off x="6897399" y="729425"/>
            <a:ext cx="236724" cy="344535"/>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242" name="Shape 242"/>
          <p:cNvSpPr/>
          <p:nvPr/>
        </p:nvSpPr>
        <p:spPr>
          <a:xfrm>
            <a:off x="8925942" y="4066262"/>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2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4046"/>
        </a:solidFill>
        <a:effectLst/>
      </p:bgPr>
    </p:bg>
    <p:spTree>
      <p:nvGrpSpPr>
        <p:cNvPr id="1" name="Shape 5"/>
        <p:cNvGrpSpPr/>
        <p:nvPr/>
      </p:nvGrpSpPr>
      <p:grpSpPr>
        <a:xfrm>
          <a:off x="0" y="0"/>
          <a:ext cx="0" cy="0"/>
          <a:chOff x="0" y="0"/>
          <a:chExt cx="0" cy="0"/>
        </a:xfrm>
      </p:grpSpPr>
      <p:grpSp>
        <p:nvGrpSpPr>
          <p:cNvPr id="6" name="Shape 6"/>
          <p:cNvGrpSpPr/>
          <p:nvPr/>
        </p:nvGrpSpPr>
        <p:grpSpPr>
          <a:xfrm>
            <a:off x="825797" y="-750"/>
            <a:ext cx="7486404" cy="5145000"/>
            <a:chOff x="825797" y="-750"/>
            <a:chExt cx="7486404" cy="5145000"/>
          </a:xfrm>
        </p:grpSpPr>
        <p:cxnSp>
          <p:nvCxnSpPr>
            <p:cNvPr id="7" name="Shape 7"/>
            <p:cNvCxnSpPr/>
            <p:nvPr/>
          </p:nvCxnSpPr>
          <p:spPr>
            <a:xfrm>
              <a:off x="825797"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8" name="Shape 8"/>
            <p:cNvCxnSpPr/>
            <p:nvPr/>
          </p:nvCxnSpPr>
          <p:spPr>
            <a:xfrm>
              <a:off x="1657620"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9" name="Shape 9"/>
            <p:cNvCxnSpPr/>
            <p:nvPr/>
          </p:nvCxnSpPr>
          <p:spPr>
            <a:xfrm>
              <a:off x="2489443"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10" name="Shape 10"/>
            <p:cNvCxnSpPr/>
            <p:nvPr/>
          </p:nvCxnSpPr>
          <p:spPr>
            <a:xfrm>
              <a:off x="8312202"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11" name="Shape 11"/>
            <p:cNvCxnSpPr/>
            <p:nvPr/>
          </p:nvCxnSpPr>
          <p:spPr>
            <a:xfrm>
              <a:off x="7480379"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12" name="Shape 12"/>
            <p:cNvCxnSpPr/>
            <p:nvPr/>
          </p:nvCxnSpPr>
          <p:spPr>
            <a:xfrm>
              <a:off x="6648557"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13" name="Shape 13"/>
            <p:cNvCxnSpPr/>
            <p:nvPr/>
          </p:nvCxnSpPr>
          <p:spPr>
            <a:xfrm>
              <a:off x="5816733"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14" name="Shape 14"/>
            <p:cNvCxnSpPr/>
            <p:nvPr/>
          </p:nvCxnSpPr>
          <p:spPr>
            <a:xfrm>
              <a:off x="4984911"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15" name="Shape 15"/>
            <p:cNvCxnSpPr/>
            <p:nvPr/>
          </p:nvCxnSpPr>
          <p:spPr>
            <a:xfrm>
              <a:off x="4153088" y="-750"/>
              <a:ext cx="0" cy="5145000"/>
            </a:xfrm>
            <a:prstGeom prst="straightConnector1">
              <a:avLst/>
            </a:prstGeom>
            <a:noFill/>
            <a:ln w="9525" cap="flat" cmpd="sng">
              <a:solidFill>
                <a:srgbClr val="005C65"/>
              </a:solidFill>
              <a:prstDash val="dot"/>
              <a:round/>
              <a:headEnd type="none" w="lg" len="lg"/>
              <a:tailEnd type="none" w="lg" len="lg"/>
            </a:ln>
          </p:spPr>
        </p:cxnSp>
        <p:cxnSp>
          <p:nvCxnSpPr>
            <p:cNvPr id="16" name="Shape 16"/>
            <p:cNvCxnSpPr/>
            <p:nvPr/>
          </p:nvCxnSpPr>
          <p:spPr>
            <a:xfrm>
              <a:off x="3321266" y="-750"/>
              <a:ext cx="0" cy="5145000"/>
            </a:xfrm>
            <a:prstGeom prst="straightConnector1">
              <a:avLst/>
            </a:prstGeom>
            <a:noFill/>
            <a:ln w="9525" cap="flat" cmpd="sng">
              <a:solidFill>
                <a:srgbClr val="005C65"/>
              </a:solidFill>
              <a:prstDash val="dot"/>
              <a:round/>
              <a:headEnd type="none" w="lg" len="lg"/>
              <a:tailEnd type="none" w="lg" len="lg"/>
            </a:ln>
          </p:spPr>
        </p:cxnSp>
      </p:grpSp>
      <p:sp>
        <p:nvSpPr>
          <p:cNvPr id="17" name="Shape 17"/>
          <p:cNvSpPr txBox="1">
            <a:spLocks noGrp="1"/>
          </p:cNvSpPr>
          <p:nvPr>
            <p:ph type="title"/>
          </p:nvPr>
        </p:nvSpPr>
        <p:spPr>
          <a:xfrm>
            <a:off x="735875" y="780900"/>
            <a:ext cx="5917199" cy="697500"/>
          </a:xfrm>
          <a:prstGeom prst="rect">
            <a:avLst/>
          </a:prstGeom>
          <a:noFill/>
          <a:ln>
            <a:noFill/>
          </a:ln>
        </p:spPr>
        <p:txBody>
          <a:bodyPr lIns="91425" tIns="91425" rIns="91425" bIns="91425" anchor="b" anchorCtr="0"/>
          <a:lstStyle>
            <a:lvl1pPr lvl="0">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1pPr>
            <a:lvl2pPr lvl="1">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2pPr>
            <a:lvl3pPr lvl="2">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3pPr>
            <a:lvl4pPr lvl="3">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4pPr>
            <a:lvl5pPr lvl="4">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5pPr>
            <a:lvl6pPr lvl="5">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6pPr>
            <a:lvl7pPr lvl="6">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7pPr>
            <a:lvl8pPr lvl="7">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8pPr>
            <a:lvl9pPr lvl="8">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9pPr>
          </a:lstStyle>
          <a:p>
            <a:endParaRPr/>
          </a:p>
        </p:txBody>
      </p:sp>
      <p:sp>
        <p:nvSpPr>
          <p:cNvPr id="18" name="Shape 18"/>
          <p:cNvSpPr txBox="1">
            <a:spLocks noGrp="1"/>
          </p:cNvSpPr>
          <p:nvPr>
            <p:ph type="body" idx="1"/>
          </p:nvPr>
        </p:nvSpPr>
        <p:spPr>
          <a:xfrm>
            <a:off x="735875" y="1513573"/>
            <a:ext cx="5917199" cy="3031200"/>
          </a:xfrm>
          <a:prstGeom prst="rect">
            <a:avLst/>
          </a:prstGeom>
          <a:noFill/>
          <a:ln>
            <a:noFill/>
          </a:ln>
        </p:spPr>
        <p:txBody>
          <a:bodyPr lIns="91425" tIns="91425" rIns="91425" bIns="91425" anchor="t" anchorCtr="0"/>
          <a:lstStyle>
            <a:lvl1pPr lvl="0">
              <a:spcBef>
                <a:spcPts val="600"/>
              </a:spcBef>
              <a:buClr>
                <a:srgbClr val="EFEFEF"/>
              </a:buClr>
              <a:buSzPct val="100000"/>
              <a:buFont typeface="PT Serif"/>
              <a:buChar char="⊸"/>
              <a:defRPr sz="2400">
                <a:solidFill>
                  <a:srgbClr val="EFEFEF"/>
                </a:solidFill>
                <a:latin typeface="PT Serif"/>
                <a:ea typeface="PT Serif"/>
                <a:cs typeface="PT Serif"/>
                <a:sym typeface="PT Serif"/>
              </a:defRPr>
            </a:lvl1pPr>
            <a:lvl2pPr lvl="1">
              <a:spcBef>
                <a:spcPts val="480"/>
              </a:spcBef>
              <a:buClr>
                <a:srgbClr val="EFEFEF"/>
              </a:buClr>
              <a:buSzPct val="100000"/>
              <a:buFont typeface="PT Serif"/>
              <a:buChar char="▫"/>
              <a:defRPr sz="2400">
                <a:solidFill>
                  <a:srgbClr val="EFEFEF"/>
                </a:solidFill>
                <a:latin typeface="PT Serif"/>
                <a:ea typeface="PT Serif"/>
                <a:cs typeface="PT Serif"/>
                <a:sym typeface="PT Serif"/>
              </a:defRPr>
            </a:lvl2pPr>
            <a:lvl3pPr lvl="2">
              <a:spcBef>
                <a:spcPts val="480"/>
              </a:spcBef>
              <a:buClr>
                <a:srgbClr val="EFEFEF"/>
              </a:buClr>
              <a:buSzPct val="100000"/>
              <a:buFont typeface="PT Serif"/>
              <a:buChar char="⋅"/>
              <a:defRPr sz="2400">
                <a:solidFill>
                  <a:srgbClr val="EFEFEF"/>
                </a:solidFill>
                <a:latin typeface="PT Serif"/>
                <a:ea typeface="PT Serif"/>
                <a:cs typeface="PT Serif"/>
                <a:sym typeface="PT Serif"/>
              </a:defRPr>
            </a:lvl3pPr>
            <a:lvl4pPr lvl="3">
              <a:spcBef>
                <a:spcPts val="360"/>
              </a:spcBef>
              <a:buClr>
                <a:srgbClr val="EFEFEF"/>
              </a:buClr>
              <a:buSzPct val="100000"/>
              <a:buFont typeface="PT Serif"/>
              <a:defRPr sz="2400">
                <a:solidFill>
                  <a:srgbClr val="EFEFEF"/>
                </a:solidFill>
                <a:latin typeface="PT Serif"/>
                <a:ea typeface="PT Serif"/>
                <a:cs typeface="PT Serif"/>
                <a:sym typeface="PT Serif"/>
              </a:defRPr>
            </a:lvl4pPr>
            <a:lvl5pPr lvl="4">
              <a:spcBef>
                <a:spcPts val="360"/>
              </a:spcBef>
              <a:buClr>
                <a:srgbClr val="EFEFEF"/>
              </a:buClr>
              <a:buSzPct val="100000"/>
              <a:buFont typeface="PT Serif"/>
              <a:defRPr sz="2400">
                <a:solidFill>
                  <a:srgbClr val="EFEFEF"/>
                </a:solidFill>
                <a:latin typeface="PT Serif"/>
                <a:ea typeface="PT Serif"/>
                <a:cs typeface="PT Serif"/>
                <a:sym typeface="PT Serif"/>
              </a:defRPr>
            </a:lvl5pPr>
            <a:lvl6pPr lvl="5">
              <a:spcBef>
                <a:spcPts val="360"/>
              </a:spcBef>
              <a:buClr>
                <a:srgbClr val="EFEFEF"/>
              </a:buClr>
              <a:buSzPct val="100000"/>
              <a:buFont typeface="PT Serif"/>
              <a:defRPr sz="2400">
                <a:solidFill>
                  <a:srgbClr val="EFEFEF"/>
                </a:solidFill>
                <a:latin typeface="PT Serif"/>
                <a:ea typeface="PT Serif"/>
                <a:cs typeface="PT Serif"/>
                <a:sym typeface="PT Serif"/>
              </a:defRPr>
            </a:lvl6pPr>
            <a:lvl7pPr lvl="6">
              <a:spcBef>
                <a:spcPts val="360"/>
              </a:spcBef>
              <a:buClr>
                <a:srgbClr val="EFEFEF"/>
              </a:buClr>
              <a:buSzPct val="100000"/>
              <a:buFont typeface="PT Serif"/>
              <a:defRPr sz="2400">
                <a:solidFill>
                  <a:srgbClr val="EFEFEF"/>
                </a:solidFill>
                <a:latin typeface="PT Serif"/>
                <a:ea typeface="PT Serif"/>
                <a:cs typeface="PT Serif"/>
                <a:sym typeface="PT Serif"/>
              </a:defRPr>
            </a:lvl7pPr>
            <a:lvl8pPr lvl="7">
              <a:spcBef>
                <a:spcPts val="360"/>
              </a:spcBef>
              <a:buClr>
                <a:srgbClr val="EFEFEF"/>
              </a:buClr>
              <a:buSzPct val="100000"/>
              <a:buFont typeface="PT Serif"/>
              <a:defRPr sz="2400">
                <a:solidFill>
                  <a:srgbClr val="EFEFEF"/>
                </a:solidFill>
                <a:latin typeface="PT Serif"/>
                <a:ea typeface="PT Serif"/>
                <a:cs typeface="PT Serif"/>
                <a:sym typeface="PT Serif"/>
              </a:defRPr>
            </a:lvl8pPr>
            <a:lvl9pPr lvl="8">
              <a:spcBef>
                <a:spcPts val="360"/>
              </a:spcBef>
              <a:buClr>
                <a:srgbClr val="EFEFEF"/>
              </a:buClr>
              <a:buSzPct val="100000"/>
              <a:buFont typeface="PT Serif"/>
              <a:defRPr sz="2400">
                <a:solidFill>
                  <a:srgbClr val="EFEFEF"/>
                </a:solidFill>
                <a:latin typeface="PT Serif"/>
                <a:ea typeface="PT Serif"/>
                <a:cs typeface="PT Serif"/>
                <a:sym typeface="PT Seri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ctrTitle"/>
          </p:nvPr>
        </p:nvSpPr>
        <p:spPr>
          <a:xfrm>
            <a:off x="1760023" y="1657527"/>
            <a:ext cx="5397861" cy="1159799"/>
          </a:xfrm>
          <a:prstGeom prst="rect">
            <a:avLst/>
          </a:prstGeom>
        </p:spPr>
        <p:txBody>
          <a:bodyPr lIns="91425" tIns="91425" rIns="91425" bIns="91425" anchor="ctr" anchorCtr="0">
            <a:noAutofit/>
          </a:bodyPr>
          <a:lstStyle/>
          <a:p>
            <a:pPr lvl="0"/>
            <a:r>
              <a:rPr lang="en-US" dirty="0">
                <a:latin typeface="Britannic Bold" panose="020B0903060703020204" pitchFamily="34" charset="0"/>
              </a:rPr>
              <a:t>The Natural Resource Curse: A Survey</a:t>
            </a:r>
            <a:endParaRPr lang="en" dirty="0">
              <a:latin typeface="Britannic Bold" panose="020B0903060703020204" pitchFamily="34" charset="0"/>
            </a:endParaRPr>
          </a:p>
        </p:txBody>
      </p:sp>
      <p:sp>
        <p:nvSpPr>
          <p:cNvPr id="2" name="文本框 1"/>
          <p:cNvSpPr txBox="1"/>
          <p:nvPr/>
        </p:nvSpPr>
        <p:spPr>
          <a:xfrm>
            <a:off x="4365523" y="3559278"/>
            <a:ext cx="3304110" cy="523220"/>
          </a:xfrm>
          <a:prstGeom prst="rect">
            <a:avLst/>
          </a:prstGeom>
          <a:noFill/>
        </p:spPr>
        <p:txBody>
          <a:bodyPr wrap="none" rtlCol="0">
            <a:spAutoFit/>
          </a:bodyPr>
          <a:lstStyle/>
          <a:p>
            <a:r>
              <a:rPr lang="en-US" altLang="zh-CN" sz="2800" dirty="0" smtClean="0">
                <a:solidFill>
                  <a:schemeClr val="bg1"/>
                </a:solidFill>
                <a:latin typeface="Cambria Math" panose="02040503050406030204" pitchFamily="18" charset="0"/>
                <a:ea typeface="Cambria Math" panose="02040503050406030204" pitchFamily="18" charset="0"/>
              </a:rPr>
              <a:t>By Jeffery A. Frankel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ctrTitle"/>
          </p:nvPr>
        </p:nvSpPr>
        <p:spPr>
          <a:xfrm>
            <a:off x="489154" y="235973"/>
            <a:ext cx="6236111" cy="779155"/>
          </a:xfrm>
          <a:prstGeom prst="rect">
            <a:avLst/>
          </a:prstGeom>
        </p:spPr>
        <p:txBody>
          <a:bodyPr lIns="91425" tIns="91425" rIns="91425" bIns="91425" anchor="b" anchorCtr="0">
            <a:noAutofit/>
          </a:bodyPr>
          <a:lstStyle/>
          <a:p>
            <a:pPr>
              <a:buClr>
                <a:srgbClr val="6AA84F"/>
              </a:buClr>
            </a:pPr>
            <a:r>
              <a:rPr lang="en-US" sz="2400" dirty="0" smtClean="0">
                <a:solidFill>
                  <a:srgbClr val="6AA84F"/>
                </a:solidFill>
                <a:latin typeface="Cambria Math" panose="02040503050406030204" pitchFamily="18" charset="0"/>
                <a:ea typeface="Cambria Math" panose="02040503050406030204" pitchFamily="18" charset="0"/>
                <a:cs typeface="PT Serif"/>
                <a:sym typeface="PT Serif"/>
              </a:rPr>
              <a:t>I. Long-term </a:t>
            </a:r>
            <a:r>
              <a:rPr lang="en-US" sz="2400" dirty="0">
                <a:solidFill>
                  <a:srgbClr val="6AA84F"/>
                </a:solidFill>
                <a:latin typeface="Cambria Math" panose="02040503050406030204" pitchFamily="18" charset="0"/>
                <a:ea typeface="Cambria Math" panose="02040503050406030204" pitchFamily="18" charset="0"/>
                <a:cs typeface="PT Serif"/>
                <a:sym typeface="PT Serif"/>
              </a:rPr>
              <a:t>trends in world commodity prices </a:t>
            </a:r>
          </a:p>
        </p:txBody>
      </p:sp>
      <p:sp>
        <p:nvSpPr>
          <p:cNvPr id="270" name="Shape 270"/>
          <p:cNvSpPr txBox="1">
            <a:spLocks noGrp="1"/>
          </p:cNvSpPr>
          <p:nvPr>
            <p:ph type="subTitle" idx="1"/>
          </p:nvPr>
        </p:nvSpPr>
        <p:spPr>
          <a:xfrm>
            <a:off x="489154" y="1151364"/>
            <a:ext cx="5970640" cy="3420636"/>
          </a:xfrm>
          <a:prstGeom prst="rect">
            <a:avLst/>
          </a:prstGeom>
        </p:spPr>
        <p:txBody>
          <a:bodyPr lIns="91425" tIns="91425" rIns="91425" bIns="91425" anchor="t" anchorCtr="0">
            <a:noAutofit/>
          </a:bodyPr>
          <a:lstStyle/>
          <a:p>
            <a:pPr lvl="0"/>
            <a:endParaRPr lang="en-US" dirty="0">
              <a:solidFill>
                <a:schemeClr val="bg1"/>
              </a:solidFill>
              <a:latin typeface="Cambria Math" panose="02040503050406030204" pitchFamily="18" charset="0"/>
              <a:ea typeface="Cambria Math" panose="02040503050406030204" pitchFamily="18" charset="0"/>
            </a:endParaRPr>
          </a:p>
          <a:p>
            <a:pPr marL="342900" lvl="0" indent="-342900">
              <a:buAutoNum type="alphaLcPeriod" startAt="2"/>
            </a:pPr>
            <a:r>
              <a:rPr lang="en-US" altLang="zh-CN" dirty="0" smtClean="0">
                <a:solidFill>
                  <a:schemeClr val="bg1"/>
                </a:solidFill>
              </a:rPr>
              <a:t>The </a:t>
            </a:r>
            <a:r>
              <a:rPr lang="en-US" altLang="zh-CN" dirty="0">
                <a:solidFill>
                  <a:schemeClr val="bg1"/>
                </a:solidFill>
              </a:rPr>
              <a:t>hypothesis of a declining trend in commodity prices </a:t>
            </a:r>
            <a:r>
              <a:rPr lang="en-US" altLang="zh-CN" dirty="0" smtClean="0">
                <a:solidFill>
                  <a:schemeClr val="bg1"/>
                </a:solidFill>
              </a:rPr>
              <a:t>( </a:t>
            </a:r>
            <a:r>
              <a:rPr lang="en-US" altLang="zh-CN" dirty="0" err="1" smtClean="0">
                <a:solidFill>
                  <a:schemeClr val="bg1"/>
                </a:solidFill>
              </a:rPr>
              <a:t>Prebisch</a:t>
            </a:r>
            <a:r>
              <a:rPr lang="en-US" altLang="zh-CN" dirty="0" smtClean="0">
                <a:solidFill>
                  <a:schemeClr val="bg1"/>
                </a:solidFill>
              </a:rPr>
              <a:t>-Singer hypothesis )</a:t>
            </a:r>
          </a:p>
          <a:p>
            <a:pPr lvl="0"/>
            <a:endParaRPr lang="en-US" dirty="0" smtClean="0">
              <a:solidFill>
                <a:schemeClr val="bg1"/>
              </a:solidFill>
              <a:latin typeface="Cambria Math" panose="02040503050406030204" pitchFamily="18" charset="0"/>
              <a:ea typeface="Cambria Math" panose="02040503050406030204" pitchFamily="18" charset="0"/>
            </a:endParaRPr>
          </a:p>
          <a:p>
            <a:pPr lvl="0"/>
            <a:endParaRPr lang="en-US" sz="1400" dirty="0" smtClean="0">
              <a:solidFill>
                <a:schemeClr val="bg1"/>
              </a:solidFill>
              <a:latin typeface="Cambria Math" panose="02040503050406030204" pitchFamily="18" charset="0"/>
              <a:ea typeface="Cambria Math" panose="02040503050406030204" pitchFamily="18" charset="0"/>
            </a:endParaRPr>
          </a:p>
          <a:p>
            <a:pPr marL="285750" lvl="0" indent="-285750">
              <a:buFont typeface="Arial" panose="020B0604020202020204" pitchFamily="34" charset="0"/>
              <a:buChar char="•"/>
            </a:pPr>
            <a:r>
              <a:rPr lang="en-US" sz="1400" dirty="0" smtClean="0">
                <a:solidFill>
                  <a:schemeClr val="bg1"/>
                </a:solidFill>
                <a:latin typeface="Cambria Math" panose="02040503050406030204" pitchFamily="18" charset="0"/>
                <a:ea typeface="Cambria Math" panose="02040503050406030204" pitchFamily="18" charset="0"/>
              </a:rPr>
              <a:t>The </a:t>
            </a:r>
            <a:r>
              <a:rPr lang="en-US" sz="1400" dirty="0">
                <a:solidFill>
                  <a:schemeClr val="bg1"/>
                </a:solidFill>
                <a:latin typeface="Cambria Math" panose="02040503050406030204" pitchFamily="18" charset="0"/>
                <a:ea typeface="Cambria Math" panose="02040503050406030204" pitchFamily="18" charset="0"/>
              </a:rPr>
              <a:t>prices of </a:t>
            </a:r>
            <a:r>
              <a:rPr lang="en-US" sz="1400" dirty="0" smtClean="0">
                <a:solidFill>
                  <a:schemeClr val="bg1"/>
                </a:solidFill>
                <a:latin typeface="Cambria Math" panose="02040503050406030204" pitchFamily="18" charset="0"/>
                <a:ea typeface="Cambria Math" panose="02040503050406030204" pitchFamily="18" charset="0"/>
              </a:rPr>
              <a:t>primary products </a:t>
            </a:r>
            <a:r>
              <a:rPr lang="en-US" sz="1400" dirty="0">
                <a:solidFill>
                  <a:schemeClr val="bg1"/>
                </a:solidFill>
                <a:latin typeface="Cambria Math" panose="02040503050406030204" pitchFamily="18" charset="0"/>
                <a:ea typeface="Cambria Math" panose="02040503050406030204" pitchFamily="18" charset="0"/>
              </a:rPr>
              <a:t>follow </a:t>
            </a:r>
            <a:r>
              <a:rPr lang="en-US" sz="1400" dirty="0" smtClean="0">
                <a:solidFill>
                  <a:schemeClr val="bg1"/>
                </a:solidFill>
                <a:latin typeface="Cambria Math" panose="02040503050406030204" pitchFamily="18" charset="0"/>
                <a:ea typeface="Cambria Math" panose="02040503050406030204" pitchFamily="18" charset="0"/>
              </a:rPr>
              <a:t>a downward </a:t>
            </a:r>
            <a:r>
              <a:rPr lang="en-US" sz="1400" dirty="0">
                <a:solidFill>
                  <a:schemeClr val="bg1"/>
                </a:solidFill>
                <a:latin typeface="Cambria Math" panose="02040503050406030204" pitchFamily="18" charset="0"/>
                <a:ea typeface="Cambria Math" panose="02040503050406030204" pitchFamily="18" charset="0"/>
              </a:rPr>
              <a:t>trajectory in the long run, </a:t>
            </a:r>
            <a:r>
              <a:rPr lang="en-US" sz="1400" dirty="0" smtClean="0">
                <a:solidFill>
                  <a:schemeClr val="bg1"/>
                </a:solidFill>
                <a:latin typeface="Cambria Math" panose="02040503050406030204" pitchFamily="18" charset="0"/>
                <a:ea typeface="Cambria Math" panose="02040503050406030204" pitchFamily="18" charset="0"/>
              </a:rPr>
              <a:t>relative </a:t>
            </a:r>
            <a:r>
              <a:rPr lang="en-US" sz="1400" dirty="0">
                <a:solidFill>
                  <a:schemeClr val="bg1"/>
                </a:solidFill>
                <a:latin typeface="Cambria Math" panose="02040503050406030204" pitchFamily="18" charset="0"/>
                <a:ea typeface="Cambria Math" panose="02040503050406030204" pitchFamily="18" charset="0"/>
              </a:rPr>
              <a:t>to the prices of manufactures and </a:t>
            </a:r>
            <a:r>
              <a:rPr lang="en-US" sz="1400" dirty="0" smtClean="0">
                <a:solidFill>
                  <a:schemeClr val="bg1"/>
                </a:solidFill>
                <a:latin typeface="Cambria Math" panose="02040503050406030204" pitchFamily="18" charset="0"/>
                <a:ea typeface="Cambria Math" panose="02040503050406030204" pitchFamily="18" charset="0"/>
              </a:rPr>
              <a:t>other products world</a:t>
            </a:r>
          </a:p>
          <a:p>
            <a:pPr lvl="0"/>
            <a:endParaRPr lang="en-US" sz="1400" dirty="0" smtClean="0">
              <a:solidFill>
                <a:schemeClr val="bg1"/>
              </a:solidFill>
              <a:latin typeface="Cambria Math" panose="02040503050406030204" pitchFamily="18" charset="0"/>
              <a:ea typeface="Cambria Math" panose="02040503050406030204" pitchFamily="18" charset="0"/>
            </a:endParaRPr>
          </a:p>
          <a:p>
            <a:pPr marL="285750" lvl="0" indent="-285750">
              <a:buFont typeface="Arial" panose="020B0604020202020204" pitchFamily="34" charset="0"/>
              <a:buChar char="•"/>
            </a:pPr>
            <a:r>
              <a:rPr lang="en-US" sz="1400" dirty="0" smtClean="0">
                <a:solidFill>
                  <a:schemeClr val="bg1"/>
                </a:solidFill>
                <a:latin typeface="Cambria Math" panose="02040503050406030204" pitchFamily="18" charset="0"/>
                <a:ea typeface="Cambria Math" panose="02040503050406030204" pitchFamily="18" charset="0"/>
              </a:rPr>
              <a:t>Demand for </a:t>
            </a:r>
            <a:r>
              <a:rPr lang="en-US" sz="1400" dirty="0">
                <a:solidFill>
                  <a:schemeClr val="bg1"/>
                </a:solidFill>
                <a:latin typeface="Cambria Math" panose="02040503050406030204" pitchFamily="18" charset="0"/>
                <a:ea typeface="Cambria Math" panose="02040503050406030204" pitchFamily="18" charset="0"/>
              </a:rPr>
              <a:t>primary products is </a:t>
            </a:r>
            <a:r>
              <a:rPr lang="en-US" sz="1400" dirty="0" smtClean="0">
                <a:solidFill>
                  <a:schemeClr val="bg1"/>
                </a:solidFill>
                <a:latin typeface="Cambria Math" panose="02040503050406030204" pitchFamily="18" charset="0"/>
                <a:ea typeface="Cambria Math" panose="02040503050406030204" pitchFamily="18" charset="0"/>
              </a:rPr>
              <a:t>relatively inelastic </a:t>
            </a:r>
            <a:r>
              <a:rPr lang="en-US" sz="1400" dirty="0">
                <a:solidFill>
                  <a:schemeClr val="bg1"/>
                </a:solidFill>
                <a:latin typeface="Cambria Math" panose="02040503050406030204" pitchFamily="18" charset="0"/>
                <a:ea typeface="Cambria Math" panose="02040503050406030204" pitchFamily="18" charset="0"/>
              </a:rPr>
              <a:t>with respect to world income</a:t>
            </a:r>
          </a:p>
        </p:txBody>
      </p:sp>
    </p:spTree>
    <p:extLst>
      <p:ext uri="{BB962C8B-B14F-4D97-AF65-F5344CB8AC3E}">
        <p14:creationId xmlns:p14="http://schemas.microsoft.com/office/powerpoint/2010/main" val="606354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ctrTitle"/>
          </p:nvPr>
        </p:nvSpPr>
        <p:spPr>
          <a:xfrm>
            <a:off x="489154" y="235973"/>
            <a:ext cx="6236111" cy="779155"/>
          </a:xfrm>
          <a:prstGeom prst="rect">
            <a:avLst/>
          </a:prstGeom>
        </p:spPr>
        <p:txBody>
          <a:bodyPr lIns="91425" tIns="91425" rIns="91425" bIns="91425" anchor="b" anchorCtr="0">
            <a:noAutofit/>
          </a:bodyPr>
          <a:lstStyle/>
          <a:p>
            <a:pPr>
              <a:buClr>
                <a:srgbClr val="6AA84F"/>
              </a:buClr>
            </a:pPr>
            <a:r>
              <a:rPr lang="en-US" sz="2400" dirty="0" smtClean="0">
                <a:solidFill>
                  <a:srgbClr val="6AA84F"/>
                </a:solidFill>
                <a:latin typeface="Cambria Math" panose="02040503050406030204" pitchFamily="18" charset="0"/>
                <a:ea typeface="Cambria Math" panose="02040503050406030204" pitchFamily="18" charset="0"/>
                <a:cs typeface="PT Serif"/>
                <a:sym typeface="PT Serif"/>
              </a:rPr>
              <a:t>I. </a:t>
            </a:r>
            <a:r>
              <a:rPr lang="en-US" altLang="zh-CN" sz="2400" dirty="0">
                <a:solidFill>
                  <a:srgbClr val="6AA84F"/>
                </a:solidFill>
                <a:latin typeface="Cambria Math" panose="02040503050406030204" pitchFamily="18" charset="0"/>
                <a:ea typeface="Cambria Math" panose="02040503050406030204" pitchFamily="18" charset="0"/>
                <a:cs typeface="PT Serif"/>
                <a:sym typeface="PT Serif"/>
              </a:rPr>
              <a:t>Long-term trends in world </a:t>
            </a:r>
            <a:r>
              <a:rPr lang="en-US" sz="2400" dirty="0" smtClean="0">
                <a:solidFill>
                  <a:srgbClr val="6AA84F"/>
                </a:solidFill>
                <a:latin typeface="Cambria Math" panose="02040503050406030204" pitchFamily="18" charset="0"/>
                <a:ea typeface="Cambria Math" panose="02040503050406030204" pitchFamily="18" charset="0"/>
                <a:cs typeface="PT Serif"/>
                <a:sym typeface="PT Serif"/>
              </a:rPr>
              <a:t>commodity </a:t>
            </a:r>
            <a:r>
              <a:rPr lang="en-US" sz="2400" dirty="0">
                <a:solidFill>
                  <a:srgbClr val="6AA84F"/>
                </a:solidFill>
                <a:latin typeface="Cambria Math" panose="02040503050406030204" pitchFamily="18" charset="0"/>
                <a:ea typeface="Cambria Math" panose="02040503050406030204" pitchFamily="18" charset="0"/>
                <a:cs typeface="PT Serif"/>
                <a:sym typeface="PT Serif"/>
              </a:rPr>
              <a:t>prices </a:t>
            </a:r>
          </a:p>
        </p:txBody>
      </p:sp>
      <p:sp>
        <p:nvSpPr>
          <p:cNvPr id="270" name="Shape 270"/>
          <p:cNvSpPr txBox="1">
            <a:spLocks noGrp="1"/>
          </p:cNvSpPr>
          <p:nvPr>
            <p:ph type="subTitle" idx="1"/>
          </p:nvPr>
        </p:nvSpPr>
        <p:spPr>
          <a:xfrm>
            <a:off x="489154" y="1015128"/>
            <a:ext cx="5970640" cy="3420636"/>
          </a:xfrm>
          <a:prstGeom prst="rect">
            <a:avLst/>
          </a:prstGeom>
        </p:spPr>
        <p:txBody>
          <a:bodyPr lIns="91425" tIns="91425" rIns="91425" bIns="91425" anchor="t" anchorCtr="0">
            <a:noAutofit/>
          </a:bodyPr>
          <a:lstStyle/>
          <a:p>
            <a:pPr lvl="0"/>
            <a:endParaRPr lang="en-US" dirty="0">
              <a:solidFill>
                <a:schemeClr val="bg1"/>
              </a:solidFill>
              <a:latin typeface="Cambria Math" panose="02040503050406030204" pitchFamily="18" charset="0"/>
              <a:ea typeface="Cambria Math" panose="02040503050406030204" pitchFamily="18" charset="0"/>
            </a:endParaRPr>
          </a:p>
          <a:p>
            <a:pPr lvl="0"/>
            <a:r>
              <a:rPr lang="en-US" altLang="zh-CN" dirty="0" smtClean="0">
                <a:solidFill>
                  <a:srgbClr val="92D050"/>
                </a:solidFill>
              </a:rPr>
              <a:t>c.   </a:t>
            </a:r>
            <a:r>
              <a:rPr lang="en-US" altLang="zh-CN" dirty="0" smtClean="0">
                <a:solidFill>
                  <a:schemeClr val="bg1"/>
                </a:solidFill>
              </a:rPr>
              <a:t>The</a:t>
            </a:r>
            <a:r>
              <a:rPr lang="en-US" altLang="zh-CN" dirty="0" smtClean="0">
                <a:solidFill>
                  <a:srgbClr val="92D050"/>
                </a:solidFill>
              </a:rPr>
              <a:t> </a:t>
            </a:r>
            <a:r>
              <a:rPr lang="en-US" altLang="zh-CN" dirty="0" smtClean="0">
                <a:solidFill>
                  <a:schemeClr val="bg1"/>
                </a:solidFill>
              </a:rPr>
              <a:t>Hypotheses </a:t>
            </a:r>
            <a:r>
              <a:rPr lang="en-US" altLang="zh-CN" dirty="0">
                <a:solidFill>
                  <a:schemeClr val="bg1"/>
                </a:solidFill>
              </a:rPr>
              <a:t>of rising trends in non-renewable resource </a:t>
            </a:r>
            <a:r>
              <a:rPr lang="en-US" altLang="zh-CN" dirty="0" smtClean="0">
                <a:solidFill>
                  <a:schemeClr val="bg1"/>
                </a:solidFill>
              </a:rPr>
              <a:t>prices ( Malthus </a:t>
            </a:r>
            <a:r>
              <a:rPr lang="en-US" altLang="zh-CN" dirty="0">
                <a:solidFill>
                  <a:schemeClr val="bg1"/>
                </a:solidFill>
              </a:rPr>
              <a:t>and </a:t>
            </a:r>
            <a:r>
              <a:rPr lang="en-US" altLang="zh-CN" dirty="0" err="1" smtClean="0">
                <a:solidFill>
                  <a:schemeClr val="bg1"/>
                </a:solidFill>
              </a:rPr>
              <a:t>Hotelling</a:t>
            </a:r>
            <a:r>
              <a:rPr lang="en-US" altLang="zh-CN" dirty="0" smtClean="0">
                <a:solidFill>
                  <a:schemeClr val="bg1"/>
                </a:solidFill>
              </a:rPr>
              <a:t> ) </a:t>
            </a:r>
          </a:p>
          <a:p>
            <a:pPr lvl="0"/>
            <a:endParaRPr lang="en-US" sz="1400" dirty="0" smtClean="0">
              <a:solidFill>
                <a:schemeClr val="bg1"/>
              </a:solidFill>
              <a:latin typeface="Cambria Math" panose="02040503050406030204" pitchFamily="18" charset="0"/>
              <a:ea typeface="Cambria Math" panose="02040503050406030204" pitchFamily="18" charset="0"/>
            </a:endParaRPr>
          </a:p>
          <a:p>
            <a:pPr lvl="0"/>
            <a:r>
              <a:rPr lang="en-US" sz="1400" dirty="0" smtClean="0">
                <a:solidFill>
                  <a:schemeClr val="bg1"/>
                </a:solidFill>
                <a:latin typeface="Cambria Math" panose="02040503050406030204" pitchFamily="18" charset="0"/>
                <a:ea typeface="Cambria Math" panose="02040503050406030204" pitchFamily="18" charset="0"/>
              </a:rPr>
              <a:t>A</a:t>
            </a:r>
            <a:r>
              <a:rPr lang="en-US" dirty="0" smtClean="0">
                <a:solidFill>
                  <a:schemeClr val="bg1"/>
                </a:solidFill>
                <a:latin typeface="Cambria Math" panose="02040503050406030204" pitchFamily="18" charset="0"/>
                <a:ea typeface="Cambria Math" panose="02040503050406030204" pitchFamily="18" charset="0"/>
              </a:rPr>
              <a:t> </a:t>
            </a:r>
            <a:r>
              <a:rPr lang="en-US" sz="1400" dirty="0" smtClean="0">
                <a:solidFill>
                  <a:schemeClr val="bg1"/>
                </a:solidFill>
                <a:latin typeface="Cambria Math" panose="02040503050406030204" pitchFamily="18" charset="0"/>
                <a:ea typeface="Cambria Math" panose="02040503050406030204" pitchFamily="18" charset="0"/>
              </a:rPr>
              <a:t>persuasive </a:t>
            </a:r>
            <a:r>
              <a:rPr lang="en-US" sz="1400" dirty="0">
                <a:solidFill>
                  <a:schemeClr val="bg1"/>
                </a:solidFill>
                <a:latin typeface="Cambria Math" panose="02040503050406030204" pitchFamily="18" charset="0"/>
                <a:ea typeface="Cambria Math" panose="02040503050406030204" pitchFamily="18" charset="0"/>
              </a:rPr>
              <a:t>theoretical arguments that we should expect prices of</a:t>
            </a:r>
          </a:p>
          <a:p>
            <a:pPr lvl="0"/>
            <a:r>
              <a:rPr lang="en-US" sz="1400" dirty="0">
                <a:solidFill>
                  <a:schemeClr val="bg1"/>
                </a:solidFill>
                <a:latin typeface="Cambria Math" panose="02040503050406030204" pitchFamily="18" charset="0"/>
                <a:ea typeface="Cambria Math" panose="02040503050406030204" pitchFamily="18" charset="0"/>
              </a:rPr>
              <a:t>oil and other minerals to experience upward trends in the long run. </a:t>
            </a:r>
            <a:endParaRPr lang="en-US" sz="1400" dirty="0" smtClean="0">
              <a:solidFill>
                <a:schemeClr val="bg1"/>
              </a:solidFill>
              <a:latin typeface="Cambria Math" panose="02040503050406030204" pitchFamily="18" charset="0"/>
              <a:ea typeface="Cambria Math" panose="02040503050406030204" pitchFamily="18" charset="0"/>
            </a:endParaRPr>
          </a:p>
          <a:p>
            <a:pPr lvl="0"/>
            <a:endParaRPr lang="en-US" sz="1400" dirty="0" smtClean="0">
              <a:solidFill>
                <a:schemeClr val="bg1"/>
              </a:solidFill>
              <a:latin typeface="Cambria Math" panose="02040503050406030204" pitchFamily="18" charset="0"/>
              <a:ea typeface="Cambria Math" panose="02040503050406030204" pitchFamily="18" charset="0"/>
            </a:endParaRPr>
          </a:p>
          <a:p>
            <a:pPr lvl="0"/>
            <a:r>
              <a:rPr lang="en-US" sz="1400" dirty="0">
                <a:solidFill>
                  <a:schemeClr val="bg1"/>
                </a:solidFill>
                <a:latin typeface="Cambria Math" panose="02040503050406030204" pitchFamily="18" charset="0"/>
                <a:ea typeface="Cambria Math" panose="02040503050406030204" pitchFamily="18" charset="0"/>
              </a:rPr>
              <a:t>A</a:t>
            </a:r>
            <a:r>
              <a:rPr lang="en-US" sz="1400" dirty="0" smtClean="0">
                <a:solidFill>
                  <a:schemeClr val="bg1"/>
                </a:solidFill>
                <a:latin typeface="Cambria Math" panose="02040503050406030204" pitchFamily="18" charset="0"/>
                <a:ea typeface="Cambria Math" panose="02040503050406030204" pitchFamily="18" charset="0"/>
              </a:rPr>
              <a:t>ssuming :</a:t>
            </a:r>
          </a:p>
          <a:p>
            <a:pPr marL="285750" lvl="0" indent="-285750">
              <a:buFont typeface="Arial" panose="020B0604020202020204" pitchFamily="34" charset="0"/>
              <a:buChar char="•"/>
            </a:pPr>
            <a:r>
              <a:rPr lang="en-US" sz="1400" dirty="0" smtClean="0">
                <a:solidFill>
                  <a:schemeClr val="bg1"/>
                </a:solidFill>
                <a:latin typeface="Cambria Math" panose="02040503050406030204" pitchFamily="18" charset="0"/>
                <a:ea typeface="Cambria Math" panose="02040503050406030204" pitchFamily="18" charset="0"/>
              </a:rPr>
              <a:t>non-perishable </a:t>
            </a:r>
            <a:r>
              <a:rPr lang="en-US" sz="1400" dirty="0">
                <a:solidFill>
                  <a:schemeClr val="bg1"/>
                </a:solidFill>
                <a:latin typeface="Cambria Math" panose="02040503050406030204" pitchFamily="18" charset="0"/>
                <a:ea typeface="Cambria Math" panose="02040503050406030204" pitchFamily="18" charset="0"/>
              </a:rPr>
              <a:t>non-renewable </a:t>
            </a:r>
            <a:r>
              <a:rPr lang="en-US" sz="1400" dirty="0" smtClean="0">
                <a:solidFill>
                  <a:schemeClr val="bg1"/>
                </a:solidFill>
                <a:latin typeface="Cambria Math" panose="02040503050406030204" pitchFamily="18" charset="0"/>
                <a:ea typeface="Cambria Math" panose="02040503050406030204" pitchFamily="18" charset="0"/>
              </a:rPr>
              <a:t>resources</a:t>
            </a:r>
          </a:p>
          <a:p>
            <a:pPr marL="285750" lvl="0" indent="-285750">
              <a:buFont typeface="Arial" panose="020B0604020202020204" pitchFamily="34" charset="0"/>
              <a:buChar char="•"/>
            </a:pPr>
            <a:r>
              <a:rPr lang="en-US" sz="1400" dirty="0" smtClean="0">
                <a:solidFill>
                  <a:schemeClr val="bg1"/>
                </a:solidFill>
                <a:latin typeface="Cambria Math" panose="02040503050406030204" pitchFamily="18" charset="0"/>
                <a:ea typeface="Cambria Math" panose="02040503050406030204" pitchFamily="18" charset="0"/>
              </a:rPr>
              <a:t>safe </a:t>
            </a:r>
            <a:r>
              <a:rPr lang="en-US" sz="1400" dirty="0">
                <a:solidFill>
                  <a:schemeClr val="bg1"/>
                </a:solidFill>
                <a:latin typeface="Cambria Math" panose="02040503050406030204" pitchFamily="18" charset="0"/>
                <a:ea typeface="Cambria Math" panose="02040503050406030204" pitchFamily="18" charset="0"/>
              </a:rPr>
              <a:t>property rights, </a:t>
            </a:r>
            <a:r>
              <a:rPr lang="en-US" sz="1400" dirty="0" smtClean="0">
                <a:solidFill>
                  <a:schemeClr val="bg1"/>
                </a:solidFill>
                <a:latin typeface="Cambria Math" panose="02040503050406030204" pitchFamily="18" charset="0"/>
                <a:ea typeface="Cambria Math" panose="02040503050406030204" pitchFamily="18" charset="0"/>
              </a:rPr>
              <a:t>excluding </a:t>
            </a:r>
            <a:r>
              <a:rPr lang="en-US" sz="1400" dirty="0">
                <a:solidFill>
                  <a:schemeClr val="bg1"/>
                </a:solidFill>
                <a:latin typeface="Cambria Math" panose="02040503050406030204" pitchFamily="18" charset="0"/>
                <a:ea typeface="Cambria Math" panose="02040503050406030204" pitchFamily="18" charset="0"/>
              </a:rPr>
              <a:t>fear </a:t>
            </a:r>
            <a:r>
              <a:rPr lang="en-US" sz="1400" dirty="0" smtClean="0">
                <a:solidFill>
                  <a:schemeClr val="bg1"/>
                </a:solidFill>
                <a:latin typeface="Cambria Math" panose="02040503050406030204" pitchFamily="18" charset="0"/>
                <a:ea typeface="Cambria Math" panose="02040503050406030204" pitchFamily="18" charset="0"/>
              </a:rPr>
              <a:t>of contracts abrogated, possessions being nationalized or taken by warlord</a:t>
            </a:r>
          </a:p>
          <a:p>
            <a:pPr marL="285750" lvl="0" indent="-285750">
              <a:buFont typeface="Arial" panose="020B0604020202020204" pitchFamily="34" charset="0"/>
              <a:buChar char="•"/>
            </a:pPr>
            <a:endParaRPr lang="en-US" sz="1400" dirty="0" smtClean="0">
              <a:solidFill>
                <a:schemeClr val="bg1"/>
              </a:solidFill>
              <a:latin typeface="Cambria Math" panose="02040503050406030204" pitchFamily="18" charset="0"/>
              <a:ea typeface="Cambria Math" panose="02040503050406030204" pitchFamily="18" charset="0"/>
            </a:endParaRPr>
          </a:p>
          <a:p>
            <a:pPr lvl="0"/>
            <a:r>
              <a:rPr lang="en-US" sz="1400" dirty="0" err="1">
                <a:solidFill>
                  <a:schemeClr val="bg1"/>
                </a:solidFill>
                <a:latin typeface="Cambria Math" panose="02040503050406030204" pitchFamily="18" charset="0"/>
                <a:ea typeface="Cambria Math" panose="02040503050406030204" pitchFamily="18" charset="0"/>
              </a:rPr>
              <a:t>Hotelling</a:t>
            </a:r>
            <a:r>
              <a:rPr lang="en-US" sz="1400" dirty="0">
                <a:solidFill>
                  <a:schemeClr val="bg1"/>
                </a:solidFill>
                <a:latin typeface="Cambria Math" panose="02040503050406030204" pitchFamily="18" charset="0"/>
                <a:ea typeface="Cambria Math" panose="02040503050406030204" pitchFamily="18" charset="0"/>
              </a:rPr>
              <a:t> </a:t>
            </a:r>
            <a:r>
              <a:rPr lang="en-US" sz="1400" dirty="0" smtClean="0">
                <a:solidFill>
                  <a:schemeClr val="bg1"/>
                </a:solidFill>
                <a:latin typeface="Cambria Math" panose="02040503050406030204" pitchFamily="18" charset="0"/>
                <a:ea typeface="Cambria Math" panose="02040503050406030204" pitchFamily="18" charset="0"/>
              </a:rPr>
              <a:t>rule and </a:t>
            </a:r>
            <a:r>
              <a:rPr lang="en-US" sz="1400" dirty="0">
                <a:solidFill>
                  <a:schemeClr val="bg1"/>
                </a:solidFill>
                <a:latin typeface="Cambria Math" panose="02040503050406030204" pitchFamily="18" charset="0"/>
                <a:ea typeface="Cambria Math" panose="02040503050406030204" pitchFamily="18" charset="0"/>
              </a:rPr>
              <a:t>the interest </a:t>
            </a:r>
            <a:r>
              <a:rPr lang="en-US" sz="1400" dirty="0" smtClean="0">
                <a:solidFill>
                  <a:schemeClr val="bg1"/>
                </a:solidFill>
                <a:latin typeface="Cambria Math" panose="02040503050406030204" pitchFamily="18" charset="0"/>
                <a:ea typeface="Cambria Math" panose="02040503050406030204" pitchFamily="18" charset="0"/>
              </a:rPr>
              <a:t>rate</a:t>
            </a:r>
          </a:p>
          <a:p>
            <a:pPr lvl="0"/>
            <a:r>
              <a:rPr lang="en-US" sz="1400" dirty="0">
                <a:solidFill>
                  <a:schemeClr val="bg1"/>
                </a:solidFill>
                <a:latin typeface="Cambria Math" panose="02040503050406030204" pitchFamily="18" charset="0"/>
                <a:ea typeface="Cambria Math" panose="02040503050406030204" pitchFamily="18" charset="0"/>
              </a:rPr>
              <a:t>Malthusianism and the “peak oil” hypothesis </a:t>
            </a:r>
            <a:endParaRPr lang="en-US" sz="1400" dirty="0" smtClean="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11638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ctrTitle"/>
          </p:nvPr>
        </p:nvSpPr>
        <p:spPr>
          <a:xfrm>
            <a:off x="489154" y="235973"/>
            <a:ext cx="6236111" cy="779155"/>
          </a:xfrm>
          <a:prstGeom prst="rect">
            <a:avLst/>
          </a:prstGeom>
        </p:spPr>
        <p:txBody>
          <a:bodyPr lIns="91425" tIns="91425" rIns="91425" bIns="91425" anchor="b" anchorCtr="0">
            <a:noAutofit/>
          </a:bodyPr>
          <a:lstStyle/>
          <a:p>
            <a:pPr>
              <a:buClr>
                <a:srgbClr val="6AA84F"/>
              </a:buClr>
            </a:pPr>
            <a:r>
              <a:rPr lang="en-US" sz="2400" dirty="0" smtClean="0">
                <a:solidFill>
                  <a:srgbClr val="6AA84F"/>
                </a:solidFill>
                <a:latin typeface="Cambria Math" panose="02040503050406030204" pitchFamily="18" charset="0"/>
                <a:ea typeface="Cambria Math" panose="02040503050406030204" pitchFamily="18" charset="0"/>
                <a:cs typeface="PT Serif"/>
                <a:sym typeface="PT Serif"/>
              </a:rPr>
              <a:t>I. </a:t>
            </a:r>
            <a:r>
              <a:rPr lang="en-US" altLang="zh-CN" sz="2400" dirty="0">
                <a:solidFill>
                  <a:srgbClr val="6AA84F"/>
                </a:solidFill>
                <a:latin typeface="Cambria Math" panose="02040503050406030204" pitchFamily="18" charset="0"/>
                <a:ea typeface="Cambria Math" panose="02040503050406030204" pitchFamily="18" charset="0"/>
                <a:cs typeface="PT Serif"/>
                <a:sym typeface="PT Serif"/>
              </a:rPr>
              <a:t>Long-term trends in world </a:t>
            </a:r>
            <a:r>
              <a:rPr lang="en-US" sz="2400" dirty="0" smtClean="0">
                <a:solidFill>
                  <a:srgbClr val="6AA84F"/>
                </a:solidFill>
                <a:latin typeface="Cambria Math" panose="02040503050406030204" pitchFamily="18" charset="0"/>
                <a:ea typeface="Cambria Math" panose="02040503050406030204" pitchFamily="18" charset="0"/>
                <a:cs typeface="PT Serif"/>
                <a:sym typeface="PT Serif"/>
              </a:rPr>
              <a:t>commodity </a:t>
            </a:r>
            <a:r>
              <a:rPr lang="en-US" sz="2400" dirty="0">
                <a:solidFill>
                  <a:srgbClr val="6AA84F"/>
                </a:solidFill>
                <a:latin typeface="Cambria Math" panose="02040503050406030204" pitchFamily="18" charset="0"/>
                <a:ea typeface="Cambria Math" panose="02040503050406030204" pitchFamily="18" charset="0"/>
                <a:cs typeface="PT Serif"/>
                <a:sym typeface="PT Serif"/>
              </a:rPr>
              <a:t>prices </a:t>
            </a:r>
          </a:p>
        </p:txBody>
      </p:sp>
      <p:sp>
        <p:nvSpPr>
          <p:cNvPr id="270" name="Shape 270"/>
          <p:cNvSpPr txBox="1">
            <a:spLocks noGrp="1"/>
          </p:cNvSpPr>
          <p:nvPr>
            <p:ph type="subTitle" idx="1"/>
          </p:nvPr>
        </p:nvSpPr>
        <p:spPr>
          <a:xfrm>
            <a:off x="489154" y="1015128"/>
            <a:ext cx="5970640" cy="3420636"/>
          </a:xfrm>
          <a:prstGeom prst="rect">
            <a:avLst/>
          </a:prstGeom>
        </p:spPr>
        <p:txBody>
          <a:bodyPr lIns="91425" tIns="91425" rIns="91425" bIns="91425" anchor="t" anchorCtr="0">
            <a:noAutofit/>
          </a:bodyPr>
          <a:lstStyle/>
          <a:p>
            <a:pPr lvl="0"/>
            <a:endParaRPr lang="en-US" dirty="0">
              <a:solidFill>
                <a:schemeClr val="bg1"/>
              </a:solidFill>
              <a:latin typeface="Cambria Math" panose="02040503050406030204" pitchFamily="18" charset="0"/>
              <a:ea typeface="Cambria Math" panose="02040503050406030204" pitchFamily="18" charset="0"/>
            </a:endParaRPr>
          </a:p>
          <a:p>
            <a:pPr lvl="0"/>
            <a:r>
              <a:rPr lang="en-US" altLang="zh-CN" dirty="0" smtClean="0">
                <a:solidFill>
                  <a:srgbClr val="92D050"/>
                </a:solidFill>
              </a:rPr>
              <a:t>d.   </a:t>
            </a:r>
            <a:r>
              <a:rPr lang="en-US" altLang="zh-CN" dirty="0" smtClean="0">
                <a:solidFill>
                  <a:schemeClr val="bg1"/>
                </a:solidFill>
              </a:rPr>
              <a:t>Empirical evidences</a:t>
            </a:r>
          </a:p>
          <a:p>
            <a:pPr lvl="0"/>
            <a:endParaRPr lang="en-US" sz="1400" dirty="0" smtClean="0">
              <a:solidFill>
                <a:schemeClr val="bg1"/>
              </a:solidFill>
              <a:latin typeface="Cambria Math" panose="02040503050406030204" pitchFamily="18" charset="0"/>
              <a:ea typeface="Cambria Math" panose="02040503050406030204" pitchFamily="18" charset="0"/>
            </a:endParaRPr>
          </a:p>
          <a:p>
            <a:pPr lvl="0"/>
            <a:r>
              <a:rPr lang="en-US" sz="1400" dirty="0">
                <a:solidFill>
                  <a:schemeClr val="bg1"/>
                </a:solidFill>
                <a:latin typeface="Cambria Math" panose="02040503050406030204" pitchFamily="18" charset="0"/>
                <a:ea typeface="Cambria Math" panose="02040503050406030204" pitchFamily="18" charset="0"/>
              </a:rPr>
              <a:t>Terms of trade for commodity producers had a slight upward trend</a:t>
            </a:r>
          </a:p>
          <a:p>
            <a:pPr lvl="0"/>
            <a:r>
              <a:rPr lang="en-US" sz="1400" dirty="0">
                <a:solidFill>
                  <a:schemeClr val="bg1"/>
                </a:solidFill>
                <a:latin typeface="Cambria Math" panose="02040503050406030204" pitchFamily="18" charset="0"/>
                <a:ea typeface="Cambria Math" panose="02040503050406030204" pitchFamily="18" charset="0"/>
              </a:rPr>
              <a:t>from 1870 to World War I, a downward trend in the inter-war period, upward in </a:t>
            </a:r>
            <a:r>
              <a:rPr lang="en-US" sz="1400" dirty="0" smtClean="0">
                <a:solidFill>
                  <a:schemeClr val="bg1"/>
                </a:solidFill>
                <a:latin typeface="Cambria Math" panose="02040503050406030204" pitchFamily="18" charset="0"/>
                <a:ea typeface="Cambria Math" panose="02040503050406030204" pitchFamily="18" charset="0"/>
              </a:rPr>
              <a:t>the1970s</a:t>
            </a:r>
            <a:r>
              <a:rPr lang="en-US" sz="1400" dirty="0">
                <a:solidFill>
                  <a:schemeClr val="bg1"/>
                </a:solidFill>
                <a:latin typeface="Cambria Math" panose="02040503050406030204" pitchFamily="18" charset="0"/>
                <a:ea typeface="Cambria Math" panose="02040503050406030204" pitchFamily="18" charset="0"/>
              </a:rPr>
              <a:t>, downward in the 1980s and 1990s, and upward in the first decade of the </a:t>
            </a:r>
            <a:r>
              <a:rPr lang="en-US" sz="1400" dirty="0" smtClean="0">
                <a:solidFill>
                  <a:schemeClr val="bg1"/>
                </a:solidFill>
                <a:latin typeface="Cambria Math" panose="02040503050406030204" pitchFamily="18" charset="0"/>
                <a:ea typeface="Cambria Math" panose="02040503050406030204" pitchFamily="18" charset="0"/>
              </a:rPr>
              <a:t>21</a:t>
            </a:r>
            <a:r>
              <a:rPr lang="en-US" sz="1400" baseline="30000" dirty="0" smtClean="0">
                <a:solidFill>
                  <a:schemeClr val="bg1"/>
                </a:solidFill>
                <a:latin typeface="Cambria Math" panose="02040503050406030204" pitchFamily="18" charset="0"/>
                <a:ea typeface="Cambria Math" panose="02040503050406030204" pitchFamily="18" charset="0"/>
              </a:rPr>
              <a:t>st</a:t>
            </a:r>
            <a:r>
              <a:rPr lang="en-US" sz="1400" dirty="0" smtClean="0">
                <a:solidFill>
                  <a:schemeClr val="bg1"/>
                </a:solidFill>
                <a:latin typeface="Cambria Math" panose="02040503050406030204" pitchFamily="18" charset="0"/>
                <a:ea typeface="Cambria Math" panose="02040503050406030204" pitchFamily="18" charset="0"/>
              </a:rPr>
              <a:t> century</a:t>
            </a:r>
          </a:p>
          <a:p>
            <a:pPr lvl="0"/>
            <a:endParaRPr lang="en-US" sz="1400" dirty="0">
              <a:solidFill>
                <a:schemeClr val="bg1"/>
              </a:solidFill>
              <a:latin typeface="Cambria Math" panose="02040503050406030204" pitchFamily="18" charset="0"/>
              <a:ea typeface="Cambria Math" panose="02040503050406030204" pitchFamily="18" charset="0"/>
            </a:endParaRPr>
          </a:p>
          <a:p>
            <a:pPr lvl="0"/>
            <a:r>
              <a:rPr lang="en-US" sz="1400" dirty="0">
                <a:solidFill>
                  <a:schemeClr val="bg1"/>
                </a:solidFill>
                <a:latin typeface="Cambria Math" panose="02040503050406030204" pitchFamily="18" charset="0"/>
                <a:ea typeface="Cambria Math" panose="02040503050406030204" pitchFamily="18" charset="0"/>
              </a:rPr>
              <a:t>What is the overall statistical trend in the long run? </a:t>
            </a:r>
            <a:endParaRPr lang="en-US" sz="1400" dirty="0" smtClean="0">
              <a:solidFill>
                <a:schemeClr val="bg1"/>
              </a:solidFill>
              <a:latin typeface="Cambria Math" panose="02040503050406030204" pitchFamily="18" charset="0"/>
              <a:ea typeface="Cambria Math" panose="02040503050406030204" pitchFamily="18" charset="0"/>
            </a:endParaRPr>
          </a:p>
          <a:p>
            <a:pPr lvl="0"/>
            <a:r>
              <a:rPr lang="en-US" sz="1400" dirty="0" smtClean="0">
                <a:solidFill>
                  <a:schemeClr val="bg1"/>
                </a:solidFill>
                <a:latin typeface="Cambria Math" panose="02040503050406030204" pitchFamily="18" charset="0"/>
                <a:ea typeface="Cambria Math" panose="02040503050406030204" pitchFamily="18" charset="0"/>
              </a:rPr>
              <a:t>Some </a:t>
            </a:r>
            <a:r>
              <a:rPr lang="en-US" sz="1400" dirty="0">
                <a:solidFill>
                  <a:schemeClr val="bg1"/>
                </a:solidFill>
                <a:latin typeface="Cambria Math" panose="02040503050406030204" pitchFamily="18" charset="0"/>
                <a:ea typeface="Cambria Math" panose="02040503050406030204" pitchFamily="18" charset="0"/>
              </a:rPr>
              <a:t>authors find a </a:t>
            </a:r>
            <a:r>
              <a:rPr lang="en-US" sz="1400" dirty="0" smtClean="0">
                <a:solidFill>
                  <a:schemeClr val="bg1"/>
                </a:solidFill>
                <a:latin typeface="Cambria Math" panose="02040503050406030204" pitchFamily="18" charset="0"/>
                <a:ea typeface="Cambria Math" panose="02040503050406030204" pitchFamily="18" charset="0"/>
              </a:rPr>
              <a:t>slight upward </a:t>
            </a:r>
            <a:r>
              <a:rPr lang="en-US" sz="1400" dirty="0">
                <a:solidFill>
                  <a:schemeClr val="bg1"/>
                </a:solidFill>
                <a:latin typeface="Cambria Math" panose="02040503050406030204" pitchFamily="18" charset="0"/>
                <a:ea typeface="Cambria Math" panose="02040503050406030204" pitchFamily="18" charset="0"/>
              </a:rPr>
              <a:t>trend, some a slight downward </a:t>
            </a:r>
            <a:r>
              <a:rPr lang="en-US" sz="1400" dirty="0" smtClean="0">
                <a:solidFill>
                  <a:schemeClr val="bg1"/>
                </a:solidFill>
                <a:latin typeface="Cambria Math" panose="02040503050406030204" pitchFamily="18" charset="0"/>
                <a:ea typeface="Cambria Math" panose="02040503050406030204" pitchFamily="18" charset="0"/>
              </a:rPr>
              <a:t>trend</a:t>
            </a:r>
          </a:p>
          <a:p>
            <a:pPr lvl="0"/>
            <a:r>
              <a:rPr lang="en-US" sz="1400" dirty="0">
                <a:solidFill>
                  <a:schemeClr val="bg1"/>
                </a:solidFill>
                <a:latin typeface="Cambria Math" panose="02040503050406030204" pitchFamily="18" charset="0"/>
                <a:ea typeface="Cambria Math" panose="02040503050406030204" pitchFamily="18" charset="0"/>
              </a:rPr>
              <a:t>The answer seems to depend, more </a:t>
            </a:r>
            <a:r>
              <a:rPr lang="en-US" sz="1400" dirty="0" smtClean="0">
                <a:solidFill>
                  <a:schemeClr val="bg1"/>
                </a:solidFill>
                <a:latin typeface="Cambria Math" panose="02040503050406030204" pitchFamily="18" charset="0"/>
                <a:ea typeface="Cambria Math" panose="02040503050406030204" pitchFamily="18" charset="0"/>
              </a:rPr>
              <a:t>than anything </a:t>
            </a:r>
            <a:r>
              <a:rPr lang="en-US" sz="1400" dirty="0">
                <a:solidFill>
                  <a:schemeClr val="bg1"/>
                </a:solidFill>
                <a:latin typeface="Cambria Math" panose="02040503050406030204" pitchFamily="18" charset="0"/>
                <a:ea typeface="Cambria Math" panose="02040503050406030204" pitchFamily="18" charset="0"/>
              </a:rPr>
              <a:t>else, on the date of the end of the sample. When a real price undergoes large ten-year cycles around a trend, estimates of the </a:t>
            </a:r>
            <a:r>
              <a:rPr lang="en-US" sz="1400" dirty="0" smtClean="0">
                <a:solidFill>
                  <a:schemeClr val="bg1"/>
                </a:solidFill>
                <a:latin typeface="Cambria Math" panose="02040503050406030204" pitchFamily="18" charset="0"/>
                <a:ea typeface="Cambria Math" panose="02040503050406030204" pitchFamily="18" charset="0"/>
              </a:rPr>
              <a:t>trend are </a:t>
            </a:r>
            <a:r>
              <a:rPr lang="en-US" sz="1400" dirty="0">
                <a:solidFill>
                  <a:schemeClr val="bg1"/>
                </a:solidFill>
                <a:latin typeface="Cambria Math" panose="02040503050406030204" pitchFamily="18" charset="0"/>
                <a:ea typeface="Cambria Math" panose="02040503050406030204" pitchFamily="18" charset="0"/>
              </a:rPr>
              <a:t>very sensitive to the precise time period studied</a:t>
            </a:r>
            <a:endParaRPr lang="en-US" sz="1400" dirty="0" smtClean="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851176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314657" y="269622"/>
            <a:ext cx="6538426" cy="697500"/>
          </a:xfrm>
          <a:prstGeom prst="rect">
            <a:avLst/>
          </a:prstGeom>
        </p:spPr>
        <p:txBody>
          <a:bodyPr lIns="91425" tIns="91425" rIns="91425" bIns="91425" anchor="b" anchorCtr="0">
            <a:noAutofit/>
          </a:bodyPr>
          <a:lstStyle/>
          <a:p>
            <a:pPr lvl="0"/>
            <a:r>
              <a:rPr lang="en-US" dirty="0">
                <a:latin typeface="Cambria Math" panose="02040503050406030204" pitchFamily="18" charset="0"/>
                <a:ea typeface="Cambria Math" panose="02040503050406030204" pitchFamily="18" charset="0"/>
              </a:rPr>
              <a:t>II. Medium-term Volatility of Commodity Prices </a:t>
            </a:r>
            <a:endParaRPr lang="en" dirty="0">
              <a:latin typeface="Cambria Math" panose="02040503050406030204" pitchFamily="18" charset="0"/>
              <a:ea typeface="Cambria Math" panose="02040503050406030204" pitchFamily="18" charset="0"/>
            </a:endParaRPr>
          </a:p>
        </p:txBody>
      </p:sp>
      <p:sp>
        <p:nvSpPr>
          <p:cNvPr id="4" name="Shape 270"/>
          <p:cNvSpPr txBox="1">
            <a:spLocks/>
          </p:cNvSpPr>
          <p:nvPr/>
        </p:nvSpPr>
        <p:spPr>
          <a:xfrm>
            <a:off x="498987" y="878632"/>
            <a:ext cx="5970640" cy="383102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1pPr>
            <a:lvl2pPr marR="0" lvl="1"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2pPr>
            <a:lvl3pPr marR="0" lvl="2"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3pPr>
            <a:lvl4pPr marR="0" lvl="3"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4pPr>
            <a:lvl5pPr marR="0" lvl="4"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5pPr>
            <a:lvl6pPr marR="0" lvl="5"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6pPr>
            <a:lvl7pPr marR="0" lvl="6"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7pPr>
            <a:lvl8pPr marR="0" lvl="7"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8pPr>
            <a:lvl9pPr marR="0" lvl="8"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9pPr>
          </a:lstStyle>
          <a:p>
            <a:pPr>
              <a:buNone/>
            </a:pPr>
            <a:endParaRPr lang="en-US" dirty="0" smtClean="0">
              <a:solidFill>
                <a:schemeClr val="bg1"/>
              </a:solidFill>
              <a:latin typeface="Cambria Math" panose="02040503050406030204" pitchFamily="18" charset="0"/>
              <a:ea typeface="Cambria Math" panose="02040503050406030204" pitchFamily="18" charset="0"/>
            </a:endParaRPr>
          </a:p>
          <a:p>
            <a:pPr>
              <a:buNone/>
            </a:pPr>
            <a:r>
              <a:rPr lang="en-US" altLang="zh-CN" dirty="0" smtClean="0">
                <a:solidFill>
                  <a:srgbClr val="92D050"/>
                </a:solidFill>
                <a:latin typeface="Cambria Math" panose="02040503050406030204" pitchFamily="18" charset="0"/>
                <a:ea typeface="Cambria Math" panose="02040503050406030204" pitchFamily="18" charset="0"/>
              </a:rPr>
              <a:t>a.   </a:t>
            </a:r>
            <a:r>
              <a:rPr lang="en-US" altLang="zh-CN" sz="1800" dirty="0" smtClean="0">
                <a:latin typeface="Cambria Math" panose="02040503050406030204" pitchFamily="18" charset="0"/>
                <a:ea typeface="Cambria Math" panose="02040503050406030204" pitchFamily="18" charset="0"/>
              </a:rPr>
              <a:t>Low </a:t>
            </a:r>
            <a:r>
              <a:rPr lang="en-US" altLang="zh-CN" sz="1800" dirty="0">
                <a:latin typeface="Cambria Math" panose="02040503050406030204" pitchFamily="18" charset="0"/>
                <a:ea typeface="Cambria Math" panose="02040503050406030204" pitchFamily="18" charset="0"/>
              </a:rPr>
              <a:t>short-run elasticities</a:t>
            </a:r>
            <a:endParaRPr lang="en-US" altLang="zh-CN" sz="1800" dirty="0" smtClean="0">
              <a:solidFill>
                <a:schemeClr val="bg1"/>
              </a:solidFill>
              <a:latin typeface="Cambria Math" panose="02040503050406030204" pitchFamily="18" charset="0"/>
              <a:ea typeface="Cambria Math" panose="02040503050406030204" pitchFamily="18" charset="0"/>
            </a:endParaRPr>
          </a:p>
          <a:p>
            <a:pPr>
              <a:buNone/>
            </a:pPr>
            <a:endParaRPr lang="en-US" sz="1400" dirty="0" smtClean="0">
              <a:solidFill>
                <a:schemeClr val="bg1"/>
              </a:solidFill>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l"/>
            </a:pPr>
            <a:r>
              <a:rPr lang="en-US" sz="1400" dirty="0">
                <a:solidFill>
                  <a:schemeClr val="bg1"/>
                </a:solidFill>
                <a:latin typeface="Cambria Math" panose="02040503050406030204" pitchFamily="18" charset="0"/>
                <a:ea typeface="Cambria Math" panose="02040503050406030204" pitchFamily="18" charset="0"/>
              </a:rPr>
              <a:t>Demand elasticities are low in the short run largely because </a:t>
            </a:r>
            <a:r>
              <a:rPr lang="en-US" sz="1400" dirty="0" smtClean="0">
                <a:solidFill>
                  <a:schemeClr val="bg1"/>
                </a:solidFill>
                <a:latin typeface="Cambria Math" panose="02040503050406030204" pitchFamily="18" charset="0"/>
                <a:ea typeface="Cambria Math" panose="02040503050406030204" pitchFamily="18" charset="0"/>
              </a:rPr>
              <a:t>the capital </a:t>
            </a:r>
            <a:r>
              <a:rPr lang="en-US" sz="1400" dirty="0">
                <a:solidFill>
                  <a:schemeClr val="bg1"/>
                </a:solidFill>
                <a:latin typeface="Cambria Math" panose="02040503050406030204" pitchFamily="18" charset="0"/>
                <a:ea typeface="Cambria Math" panose="02040503050406030204" pitchFamily="18" charset="0"/>
              </a:rPr>
              <a:t>stock at any point in time is designed physically to operate with a particular </a:t>
            </a:r>
            <a:r>
              <a:rPr lang="en-US" sz="1400" dirty="0" smtClean="0">
                <a:solidFill>
                  <a:schemeClr val="bg1"/>
                </a:solidFill>
                <a:latin typeface="Cambria Math" panose="02040503050406030204" pitchFamily="18" charset="0"/>
                <a:ea typeface="Cambria Math" panose="02040503050406030204" pitchFamily="18" charset="0"/>
              </a:rPr>
              <a:t>ratio of </a:t>
            </a:r>
            <a:r>
              <a:rPr lang="en-US" sz="1400" dirty="0">
                <a:solidFill>
                  <a:schemeClr val="bg1"/>
                </a:solidFill>
                <a:latin typeface="Cambria Math" panose="02040503050406030204" pitchFamily="18" charset="0"/>
                <a:ea typeface="Cambria Math" panose="02040503050406030204" pitchFamily="18" charset="0"/>
              </a:rPr>
              <a:t>energy to </a:t>
            </a:r>
            <a:r>
              <a:rPr lang="en-US" sz="1400" dirty="0" smtClean="0">
                <a:solidFill>
                  <a:schemeClr val="bg1"/>
                </a:solidFill>
                <a:latin typeface="Cambria Math" panose="02040503050406030204" pitchFamily="18" charset="0"/>
                <a:ea typeface="Cambria Math" panose="02040503050406030204" pitchFamily="18" charset="0"/>
              </a:rPr>
              <a:t>output</a:t>
            </a:r>
          </a:p>
          <a:p>
            <a:pPr marL="285750" indent="-285750">
              <a:buFont typeface="Wingdings" panose="05000000000000000000" pitchFamily="2" charset="2"/>
              <a:buChar char="l"/>
            </a:pPr>
            <a:r>
              <a:rPr lang="en-US" sz="1400" dirty="0" smtClean="0">
                <a:solidFill>
                  <a:schemeClr val="bg1"/>
                </a:solidFill>
                <a:latin typeface="Cambria Math" panose="02040503050406030204" pitchFamily="18" charset="0"/>
                <a:ea typeface="Cambria Math" panose="02040503050406030204" pitchFamily="18" charset="0"/>
              </a:rPr>
              <a:t>Supply </a:t>
            </a:r>
            <a:r>
              <a:rPr lang="en-US" sz="1400" dirty="0">
                <a:solidFill>
                  <a:schemeClr val="bg1"/>
                </a:solidFill>
                <a:latin typeface="Cambria Math" panose="02040503050406030204" pitchFamily="18" charset="0"/>
                <a:ea typeface="Cambria Math" panose="02040503050406030204" pitchFamily="18" charset="0"/>
              </a:rPr>
              <a:t>elasticities are also often low in the short run because it </a:t>
            </a:r>
            <a:r>
              <a:rPr lang="en-US" sz="1400" dirty="0" smtClean="0">
                <a:solidFill>
                  <a:schemeClr val="bg1"/>
                </a:solidFill>
                <a:latin typeface="Cambria Math" panose="02040503050406030204" pitchFamily="18" charset="0"/>
                <a:ea typeface="Cambria Math" panose="02040503050406030204" pitchFamily="18" charset="0"/>
              </a:rPr>
              <a:t>takes time </a:t>
            </a:r>
            <a:r>
              <a:rPr lang="en-US" sz="1400" dirty="0">
                <a:solidFill>
                  <a:schemeClr val="bg1"/>
                </a:solidFill>
                <a:latin typeface="Cambria Math" panose="02040503050406030204" pitchFamily="18" charset="0"/>
                <a:ea typeface="Cambria Math" panose="02040503050406030204" pitchFamily="18" charset="0"/>
              </a:rPr>
              <a:t>to adjust output, especially if production is already at capacity so that </a:t>
            </a:r>
            <a:r>
              <a:rPr lang="en-US" sz="1400" dirty="0" smtClean="0">
                <a:solidFill>
                  <a:schemeClr val="bg1"/>
                </a:solidFill>
                <a:latin typeface="Cambria Math" panose="02040503050406030204" pitchFamily="18" charset="0"/>
                <a:ea typeface="Cambria Math" panose="02040503050406030204" pitchFamily="18" charset="0"/>
              </a:rPr>
              <a:t>expansion requires </a:t>
            </a:r>
            <a:r>
              <a:rPr lang="en-US" sz="1400" dirty="0">
                <a:solidFill>
                  <a:schemeClr val="bg1"/>
                </a:solidFill>
                <a:latin typeface="Cambria Math" panose="02040503050406030204" pitchFamily="18" charset="0"/>
                <a:ea typeface="Cambria Math" panose="02040503050406030204" pitchFamily="18" charset="0"/>
              </a:rPr>
              <a:t>new drilling and new </a:t>
            </a:r>
            <a:r>
              <a:rPr lang="en-US" sz="1400" dirty="0" smtClean="0">
                <a:solidFill>
                  <a:schemeClr val="bg1"/>
                </a:solidFill>
                <a:latin typeface="Cambria Math" panose="02040503050406030204" pitchFamily="18" charset="0"/>
                <a:ea typeface="Cambria Math" panose="02040503050406030204" pitchFamily="18" charset="0"/>
              </a:rPr>
              <a:t>pipelines</a:t>
            </a:r>
          </a:p>
          <a:p>
            <a:pPr marL="285750" indent="-285750">
              <a:buFont typeface="Wingdings" panose="05000000000000000000" pitchFamily="2" charset="2"/>
              <a:buChar char="l"/>
            </a:pPr>
            <a:r>
              <a:rPr lang="en-US" sz="1400" dirty="0" smtClean="0">
                <a:solidFill>
                  <a:schemeClr val="bg1"/>
                </a:solidFill>
                <a:latin typeface="Cambria Math" panose="02040503050406030204" pitchFamily="18" charset="0"/>
                <a:ea typeface="Cambria Math" panose="02040503050406030204" pitchFamily="18" charset="0"/>
              </a:rPr>
              <a:t>Inventories </a:t>
            </a:r>
            <a:r>
              <a:rPr lang="en-US" sz="1400" dirty="0">
                <a:solidFill>
                  <a:schemeClr val="bg1"/>
                </a:solidFill>
                <a:latin typeface="Cambria Math" panose="02040503050406030204" pitchFamily="18" charset="0"/>
                <a:ea typeface="Cambria Math" panose="02040503050406030204" pitchFamily="18" charset="0"/>
              </a:rPr>
              <a:t>can cushion the short run impact </a:t>
            </a:r>
            <a:r>
              <a:rPr lang="en-US" sz="1400" dirty="0" smtClean="0">
                <a:solidFill>
                  <a:schemeClr val="bg1"/>
                </a:solidFill>
                <a:latin typeface="Cambria Math" panose="02040503050406030204" pitchFamily="18" charset="0"/>
                <a:ea typeface="Cambria Math" panose="02040503050406030204" pitchFamily="18" charset="0"/>
              </a:rPr>
              <a:t>of fluctuations</a:t>
            </a:r>
            <a:r>
              <a:rPr lang="en-US" sz="1400" dirty="0">
                <a:solidFill>
                  <a:schemeClr val="bg1"/>
                </a:solidFill>
                <a:latin typeface="Cambria Math" panose="02040503050406030204" pitchFamily="18" charset="0"/>
                <a:ea typeface="Cambria Math" panose="02040503050406030204" pitchFamily="18" charset="0"/>
              </a:rPr>
              <a:t>, but they are limited in </a:t>
            </a:r>
            <a:r>
              <a:rPr lang="en-US" sz="1400" dirty="0" smtClean="0">
                <a:solidFill>
                  <a:schemeClr val="bg1"/>
                </a:solidFill>
                <a:latin typeface="Cambria Math" panose="02040503050406030204" pitchFamily="18" charset="0"/>
                <a:ea typeface="Cambria Math" panose="02040503050406030204" pitchFamily="18" charset="0"/>
              </a:rPr>
              <a:t>size</a:t>
            </a:r>
          </a:p>
          <a:p>
            <a:pPr>
              <a:buNone/>
            </a:pPr>
            <a:endParaRPr lang="en-US" sz="1400" dirty="0">
              <a:solidFill>
                <a:schemeClr val="bg1"/>
              </a:solidFill>
              <a:latin typeface="Cambria Math" panose="02040503050406030204" pitchFamily="18" charset="0"/>
              <a:ea typeface="Cambria Math" panose="02040503050406030204" pitchFamily="18" charset="0"/>
            </a:endParaRPr>
          </a:p>
          <a:p>
            <a:pPr>
              <a:buNone/>
            </a:pPr>
            <a:r>
              <a:rPr lang="en-US" sz="1400" dirty="0">
                <a:solidFill>
                  <a:schemeClr val="bg1"/>
                </a:solidFill>
                <a:latin typeface="Cambria Math" panose="02040503050406030204" pitchFamily="18" charset="0"/>
                <a:ea typeface="Cambria Math" panose="02040503050406030204" pitchFamily="18" charset="0"/>
              </a:rPr>
              <a:t>In the longer run, elasticities are far higher, both on the demand side and </a:t>
            </a:r>
            <a:r>
              <a:rPr lang="en-US" sz="1400" dirty="0" smtClean="0">
                <a:solidFill>
                  <a:schemeClr val="bg1"/>
                </a:solidFill>
                <a:latin typeface="Cambria Math" panose="02040503050406030204" pitchFamily="18" charset="0"/>
                <a:ea typeface="Cambria Math" panose="02040503050406030204" pitchFamily="18" charset="0"/>
              </a:rPr>
              <a:t>the supply side</a:t>
            </a:r>
          </a:p>
          <a:p>
            <a:pPr>
              <a:buNone/>
            </a:pPr>
            <a:endParaRPr lang="en-US" sz="1400" dirty="0" smtClean="0">
              <a:solidFill>
                <a:schemeClr val="bg1"/>
              </a:solidFill>
              <a:latin typeface="Cambria Math" panose="02040503050406030204" pitchFamily="18" charset="0"/>
              <a:ea typeface="Cambria Math" panose="02040503050406030204" pitchFamily="18" charset="0"/>
            </a:endParaRPr>
          </a:p>
          <a:p>
            <a:pPr>
              <a:buNone/>
            </a:pPr>
            <a:r>
              <a:rPr lang="en-US" sz="1400" dirty="0">
                <a:solidFill>
                  <a:schemeClr val="bg1"/>
                </a:solidFill>
                <a:latin typeface="Cambria Math" panose="02040503050406030204" pitchFamily="18" charset="0"/>
                <a:ea typeface="Cambria Math" panose="02040503050406030204" pitchFamily="18" charset="0"/>
              </a:rPr>
              <a:t>In the medium term, oil may be subject to a </a:t>
            </a:r>
            <a:r>
              <a:rPr lang="en-US" sz="1400" dirty="0" smtClean="0">
                <a:solidFill>
                  <a:schemeClr val="bg1"/>
                </a:solidFill>
                <a:latin typeface="Cambria Math" panose="02040503050406030204" pitchFamily="18" charset="0"/>
                <a:ea typeface="Cambria Math" panose="02040503050406030204" pitchFamily="18" charset="0"/>
              </a:rPr>
              <a:t>cobweb </a:t>
            </a:r>
            <a:r>
              <a:rPr lang="en-US" sz="1400" dirty="0">
                <a:solidFill>
                  <a:schemeClr val="bg1"/>
                </a:solidFill>
                <a:latin typeface="Cambria Math" panose="02040503050406030204" pitchFamily="18" charset="0"/>
                <a:ea typeface="Cambria Math" panose="02040503050406030204" pitchFamily="18" charset="0"/>
              </a:rPr>
              <a:t>cycle, due to the lags in</a:t>
            </a:r>
          </a:p>
          <a:p>
            <a:pPr>
              <a:buNone/>
            </a:pPr>
            <a:r>
              <a:rPr lang="en-US" sz="1400" dirty="0">
                <a:solidFill>
                  <a:schemeClr val="bg1"/>
                </a:solidFill>
                <a:latin typeface="Cambria Math" panose="02040503050406030204" pitchFamily="18" charset="0"/>
                <a:ea typeface="Cambria Math" panose="02040503050406030204" pitchFamily="18" charset="0"/>
              </a:rPr>
              <a:t>response</a:t>
            </a:r>
            <a:endParaRPr lang="en-US" sz="1400" dirty="0" smtClean="0">
              <a:solidFill>
                <a:schemeClr val="bg1"/>
              </a:solidFill>
              <a:latin typeface="Cambria Math" panose="02040503050406030204" pitchFamily="18" charset="0"/>
              <a:ea typeface="Cambria Math" panose="020405030504060302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314657" y="181131"/>
            <a:ext cx="6538426" cy="697500"/>
          </a:xfrm>
          <a:prstGeom prst="rect">
            <a:avLst/>
          </a:prstGeom>
        </p:spPr>
        <p:txBody>
          <a:bodyPr lIns="91425" tIns="91425" rIns="91425" bIns="91425" anchor="b" anchorCtr="0">
            <a:noAutofit/>
          </a:bodyPr>
          <a:lstStyle/>
          <a:p>
            <a:pPr lvl="0"/>
            <a:r>
              <a:rPr lang="en-US" dirty="0">
                <a:latin typeface="Cambria Math" panose="02040503050406030204" pitchFamily="18" charset="0"/>
                <a:ea typeface="Cambria Math" panose="02040503050406030204" pitchFamily="18" charset="0"/>
              </a:rPr>
              <a:t>II. Medium-term Volatility of Commodity Prices </a:t>
            </a:r>
            <a:endParaRPr lang="en" dirty="0">
              <a:latin typeface="Cambria Math" panose="02040503050406030204" pitchFamily="18" charset="0"/>
              <a:ea typeface="Cambria Math" panose="02040503050406030204" pitchFamily="18" charset="0"/>
            </a:endParaRPr>
          </a:p>
        </p:txBody>
      </p:sp>
      <p:sp>
        <p:nvSpPr>
          <p:cNvPr id="4" name="Shape 270"/>
          <p:cNvSpPr txBox="1">
            <a:spLocks/>
          </p:cNvSpPr>
          <p:nvPr/>
        </p:nvSpPr>
        <p:spPr>
          <a:xfrm>
            <a:off x="449826" y="529881"/>
            <a:ext cx="5970640" cy="4386247"/>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1pPr>
            <a:lvl2pPr marR="0" lvl="1"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2pPr>
            <a:lvl3pPr marR="0" lvl="2"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3pPr>
            <a:lvl4pPr marR="0" lvl="3"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4pPr>
            <a:lvl5pPr marR="0" lvl="4"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5pPr>
            <a:lvl6pPr marR="0" lvl="5"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6pPr>
            <a:lvl7pPr marR="0" lvl="6"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7pPr>
            <a:lvl8pPr marR="0" lvl="7"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8pPr>
            <a:lvl9pPr marR="0" lvl="8"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9pPr>
          </a:lstStyle>
          <a:p>
            <a:pPr>
              <a:buNone/>
            </a:pPr>
            <a:endParaRPr lang="en-US" dirty="0" smtClean="0">
              <a:solidFill>
                <a:schemeClr val="bg1"/>
              </a:solidFill>
              <a:latin typeface="Cambria Math" panose="02040503050406030204" pitchFamily="18" charset="0"/>
              <a:ea typeface="Cambria Math" panose="02040503050406030204" pitchFamily="18" charset="0"/>
            </a:endParaRPr>
          </a:p>
          <a:p>
            <a:pPr>
              <a:buNone/>
            </a:pPr>
            <a:r>
              <a:rPr lang="en-US" altLang="zh-CN" sz="1800" dirty="0" smtClean="0">
                <a:solidFill>
                  <a:srgbClr val="92D050"/>
                </a:solidFill>
              </a:rPr>
              <a:t>b</a:t>
            </a:r>
            <a:r>
              <a:rPr lang="en-US" altLang="zh-CN" sz="1800" dirty="0">
                <a:solidFill>
                  <a:srgbClr val="92D050"/>
                </a:solidFill>
              </a:rPr>
              <a:t>. </a:t>
            </a:r>
            <a:r>
              <a:rPr lang="en-US" altLang="zh-CN" sz="1800" dirty="0" smtClean="0">
                <a:solidFill>
                  <a:srgbClr val="92D050"/>
                </a:solidFill>
              </a:rPr>
              <a:t>  </a:t>
            </a:r>
            <a:r>
              <a:rPr lang="en-US" altLang="zh-CN" sz="1800" dirty="0" smtClean="0">
                <a:solidFill>
                  <a:schemeClr val="bg1"/>
                </a:solidFill>
                <a:latin typeface="Cambria Math" panose="02040503050406030204" pitchFamily="18" charset="0"/>
                <a:ea typeface="Cambria Math" panose="02040503050406030204" pitchFamily="18" charset="0"/>
              </a:rPr>
              <a:t>Is </a:t>
            </a:r>
            <a:r>
              <a:rPr lang="en-US" altLang="zh-CN" sz="1800" dirty="0">
                <a:solidFill>
                  <a:schemeClr val="bg1"/>
                </a:solidFill>
                <a:latin typeface="Cambria Math" panose="02040503050406030204" pitchFamily="18" charset="0"/>
                <a:ea typeface="Cambria Math" panose="02040503050406030204" pitchFamily="18" charset="0"/>
              </a:rPr>
              <a:t>volatility per se detrimental to </a:t>
            </a:r>
            <a:r>
              <a:rPr lang="en-US" altLang="zh-CN" sz="1800" dirty="0" smtClean="0">
                <a:solidFill>
                  <a:schemeClr val="bg1"/>
                </a:solidFill>
                <a:latin typeface="Cambria Math" panose="02040503050406030204" pitchFamily="18" charset="0"/>
                <a:ea typeface="Cambria Math" panose="02040503050406030204" pitchFamily="18" charset="0"/>
              </a:rPr>
              <a:t>economic </a:t>
            </a:r>
            <a:r>
              <a:rPr lang="en-US" altLang="zh-CN" sz="1800" dirty="0">
                <a:solidFill>
                  <a:schemeClr val="bg1"/>
                </a:solidFill>
                <a:latin typeface="Cambria Math" panose="02040503050406030204" pitchFamily="18" charset="0"/>
                <a:ea typeface="Cambria Math" panose="02040503050406030204" pitchFamily="18" charset="0"/>
              </a:rPr>
              <a:t>performance</a:t>
            </a:r>
            <a:endParaRPr lang="en-US" sz="1800" dirty="0" smtClean="0">
              <a:solidFill>
                <a:schemeClr val="bg1"/>
              </a:solidFill>
              <a:latin typeface="Cambria Math" panose="02040503050406030204" pitchFamily="18" charset="0"/>
              <a:ea typeface="Cambria Math" panose="02040503050406030204" pitchFamily="18" charset="0"/>
            </a:endParaRPr>
          </a:p>
          <a:p>
            <a:pPr>
              <a:buNone/>
            </a:pPr>
            <a:endParaRPr lang="en-US" sz="1400" dirty="0" smtClean="0">
              <a:solidFill>
                <a:schemeClr val="bg1"/>
              </a:solidFill>
              <a:latin typeface="Cambria Math" panose="02040503050406030204" pitchFamily="18" charset="0"/>
              <a:ea typeface="Cambria Math" panose="02040503050406030204" pitchFamily="18" charset="0"/>
            </a:endParaRPr>
          </a:p>
          <a:p>
            <a:pPr>
              <a:buNone/>
            </a:pPr>
            <a:r>
              <a:rPr lang="en-US" sz="1400" dirty="0">
                <a:solidFill>
                  <a:schemeClr val="bg1"/>
                </a:solidFill>
                <a:latin typeface="Cambria Math" panose="02040503050406030204" pitchFamily="18" charset="0"/>
                <a:ea typeface="Cambria Math" panose="02040503050406030204" pitchFamily="18" charset="0"/>
              </a:rPr>
              <a:t>Some have suggested that it is precisely the volatility of natural resource prices, </a:t>
            </a:r>
            <a:r>
              <a:rPr lang="en-US" sz="1400" dirty="0" smtClean="0">
                <a:solidFill>
                  <a:schemeClr val="bg1"/>
                </a:solidFill>
                <a:latin typeface="Cambria Math" panose="02040503050406030204" pitchFamily="18" charset="0"/>
                <a:ea typeface="Cambria Math" panose="02040503050406030204" pitchFamily="18" charset="0"/>
              </a:rPr>
              <a:t>rather than </a:t>
            </a:r>
            <a:r>
              <a:rPr lang="en-US" sz="1400" dirty="0">
                <a:solidFill>
                  <a:schemeClr val="bg1"/>
                </a:solidFill>
                <a:latin typeface="Cambria Math" panose="02040503050406030204" pitchFamily="18" charset="0"/>
                <a:ea typeface="Cambria Math" panose="02040503050406030204" pitchFamily="18" charset="0"/>
              </a:rPr>
              <a:t>the trend, that is bad for economic </a:t>
            </a:r>
            <a:r>
              <a:rPr lang="en-US" sz="1400" dirty="0" smtClean="0">
                <a:solidFill>
                  <a:schemeClr val="bg1"/>
                </a:solidFill>
                <a:latin typeface="Cambria Math" panose="02040503050406030204" pitchFamily="18" charset="0"/>
                <a:ea typeface="Cambria Math" panose="02040503050406030204" pitchFamily="18" charset="0"/>
              </a:rPr>
              <a:t>growth</a:t>
            </a:r>
            <a:endParaRPr lang="en-US" sz="1400" dirty="0">
              <a:solidFill>
                <a:schemeClr val="bg1"/>
              </a:solidFill>
              <a:latin typeface="Cambria Math" panose="02040503050406030204" pitchFamily="18" charset="0"/>
              <a:ea typeface="Cambria Math" panose="02040503050406030204" pitchFamily="18" charset="0"/>
            </a:endParaRPr>
          </a:p>
          <a:p>
            <a:pPr>
              <a:buNone/>
            </a:pPr>
            <a:r>
              <a:rPr lang="en-US" sz="1400" dirty="0" smtClean="0">
                <a:solidFill>
                  <a:schemeClr val="bg1"/>
                </a:solidFill>
                <a:latin typeface="Cambria Math" panose="02040503050406030204" pitchFamily="18" charset="0"/>
                <a:ea typeface="Cambria Math" panose="02040503050406030204" pitchFamily="18" charset="0"/>
              </a:rPr>
              <a:t>Some </a:t>
            </a:r>
            <a:r>
              <a:rPr lang="en-US" sz="1400" dirty="0">
                <a:solidFill>
                  <a:schemeClr val="bg1"/>
                </a:solidFill>
                <a:latin typeface="Cambria Math" panose="02040503050406030204" pitchFamily="18" charset="0"/>
                <a:ea typeface="Cambria Math" panose="02040503050406030204" pitchFamily="18" charset="0"/>
              </a:rPr>
              <a:t>studies </a:t>
            </a:r>
            <a:r>
              <a:rPr lang="en-US" sz="1400" dirty="0" smtClean="0">
                <a:solidFill>
                  <a:schemeClr val="bg1"/>
                </a:solidFill>
                <a:latin typeface="Cambria Math" panose="02040503050406030204" pitchFamily="18" charset="0"/>
                <a:ea typeface="Cambria Math" panose="02040503050406030204" pitchFamily="18" charset="0"/>
              </a:rPr>
              <a:t>and historical </a:t>
            </a:r>
            <a:r>
              <a:rPr lang="en-US" sz="1400" dirty="0">
                <a:solidFill>
                  <a:schemeClr val="bg1"/>
                </a:solidFill>
                <a:latin typeface="Cambria Math" panose="02040503050406030204" pitchFamily="18" charset="0"/>
                <a:ea typeface="Cambria Math" panose="02040503050406030204" pitchFamily="18" charset="0"/>
              </a:rPr>
              <a:t>examples suggest that high volatility can accompany the rapid growth phase </a:t>
            </a:r>
            <a:r>
              <a:rPr lang="en-US" sz="1400" dirty="0" smtClean="0">
                <a:solidFill>
                  <a:schemeClr val="bg1"/>
                </a:solidFill>
                <a:latin typeface="Cambria Math" panose="02040503050406030204" pitchFamily="18" charset="0"/>
                <a:ea typeface="Cambria Math" panose="02040503050406030204" pitchFamily="18" charset="0"/>
              </a:rPr>
              <a:t>of a </a:t>
            </a:r>
            <a:r>
              <a:rPr lang="en-US" sz="1400" dirty="0">
                <a:solidFill>
                  <a:schemeClr val="bg1"/>
                </a:solidFill>
                <a:latin typeface="Cambria Math" panose="02040503050406030204" pitchFamily="18" charset="0"/>
                <a:ea typeface="Cambria Math" panose="02040503050406030204" pitchFamily="18" charset="0"/>
              </a:rPr>
              <a:t>country’s </a:t>
            </a:r>
            <a:r>
              <a:rPr lang="en-US" sz="1400" dirty="0" smtClean="0">
                <a:solidFill>
                  <a:schemeClr val="bg1"/>
                </a:solidFill>
                <a:latin typeface="Cambria Math" panose="02040503050406030204" pitchFamily="18" charset="0"/>
                <a:ea typeface="Cambria Math" panose="02040503050406030204" pitchFamily="18" charset="0"/>
              </a:rPr>
              <a:t>development</a:t>
            </a:r>
          </a:p>
          <a:p>
            <a:pPr>
              <a:buNone/>
            </a:pPr>
            <a:endParaRPr lang="en-US" sz="1400" dirty="0">
              <a:solidFill>
                <a:schemeClr val="bg1"/>
              </a:solidFill>
              <a:latin typeface="Cambria Math" panose="02040503050406030204" pitchFamily="18" charset="0"/>
              <a:ea typeface="Cambria Math" panose="02040503050406030204" pitchFamily="18" charset="0"/>
            </a:endParaRPr>
          </a:p>
          <a:p>
            <a:pPr marL="342900" indent="-342900">
              <a:buFont typeface="+mj-lt"/>
              <a:buAutoNum type="arabicPeriod"/>
            </a:pPr>
            <a:r>
              <a:rPr lang="en-US" sz="1400" dirty="0">
                <a:solidFill>
                  <a:schemeClr val="bg1"/>
                </a:solidFill>
                <a:latin typeface="Cambria Math" panose="02040503050406030204" pitchFamily="18" charset="0"/>
                <a:ea typeface="Cambria Math" panose="02040503050406030204" pitchFamily="18" charset="0"/>
              </a:rPr>
              <a:t>Cyclical shifts of movable resources </a:t>
            </a:r>
            <a:r>
              <a:rPr lang="en-US" sz="1400" dirty="0" smtClean="0">
                <a:solidFill>
                  <a:schemeClr val="bg1"/>
                </a:solidFill>
                <a:latin typeface="Cambria Math" panose="02040503050406030204" pitchFamily="18" charset="0"/>
                <a:ea typeface="Cambria Math" panose="02040503050406030204" pitchFamily="18" charset="0"/>
              </a:rPr>
              <a:t>back </a:t>
            </a:r>
            <a:r>
              <a:rPr lang="en-US" sz="1400" dirty="0">
                <a:solidFill>
                  <a:schemeClr val="bg1"/>
                </a:solidFill>
                <a:latin typeface="Cambria Math" panose="02040503050406030204" pitchFamily="18" charset="0"/>
                <a:ea typeface="Cambria Math" panose="02040503050406030204" pitchFamily="18" charset="0"/>
              </a:rPr>
              <a:t>and forth across </a:t>
            </a:r>
            <a:r>
              <a:rPr lang="en-US" sz="1400" dirty="0" smtClean="0">
                <a:solidFill>
                  <a:schemeClr val="bg1"/>
                </a:solidFill>
                <a:latin typeface="Cambria Math" panose="02040503050406030204" pitchFamily="18" charset="0"/>
                <a:ea typeface="Cambria Math" panose="02040503050406030204" pitchFamily="18" charset="0"/>
              </a:rPr>
              <a:t>sectors may </a:t>
            </a:r>
            <a:r>
              <a:rPr lang="en-US" sz="1400" dirty="0">
                <a:solidFill>
                  <a:schemeClr val="bg1"/>
                </a:solidFill>
                <a:latin typeface="Cambria Math" panose="02040503050406030204" pitchFamily="18" charset="0"/>
                <a:ea typeface="Cambria Math" panose="02040503050406030204" pitchFamily="18" charset="0"/>
              </a:rPr>
              <a:t>incur needless transaction </a:t>
            </a:r>
            <a:r>
              <a:rPr lang="en-US" sz="1400" dirty="0" smtClean="0">
                <a:solidFill>
                  <a:schemeClr val="bg1"/>
                </a:solidFill>
                <a:latin typeface="Cambria Math" panose="02040503050406030204" pitchFamily="18" charset="0"/>
                <a:ea typeface="Cambria Math" panose="02040503050406030204" pitchFamily="18" charset="0"/>
              </a:rPr>
              <a:t>costs</a:t>
            </a:r>
            <a:endParaRPr lang="en-US" sz="1400" dirty="0">
              <a:solidFill>
                <a:schemeClr val="bg1"/>
              </a:solidFill>
              <a:latin typeface="Cambria Math" panose="02040503050406030204" pitchFamily="18" charset="0"/>
              <a:ea typeface="Cambria Math" panose="02040503050406030204" pitchFamily="18" charset="0"/>
            </a:endParaRPr>
          </a:p>
          <a:p>
            <a:pPr marL="342900" indent="-342900">
              <a:buFont typeface="+mj-lt"/>
              <a:buAutoNum type="arabicPeriod"/>
            </a:pPr>
            <a:r>
              <a:rPr lang="en-US" sz="1400" dirty="0">
                <a:solidFill>
                  <a:schemeClr val="bg1"/>
                </a:solidFill>
                <a:latin typeface="Cambria Math" panose="02040503050406030204" pitchFamily="18" charset="0"/>
                <a:ea typeface="Cambria Math" panose="02040503050406030204" pitchFamily="18" charset="0"/>
              </a:rPr>
              <a:t>Frictional unemployment of labor, incomplete utilization of the capital stock, </a:t>
            </a:r>
            <a:r>
              <a:rPr lang="en-US" sz="1400" dirty="0" smtClean="0">
                <a:solidFill>
                  <a:schemeClr val="bg1"/>
                </a:solidFill>
                <a:latin typeface="Cambria Math" panose="02040503050406030204" pitchFamily="18" charset="0"/>
                <a:ea typeface="Cambria Math" panose="02040503050406030204" pitchFamily="18" charset="0"/>
              </a:rPr>
              <a:t>and incomplete </a:t>
            </a:r>
            <a:r>
              <a:rPr lang="en-US" sz="1400" dirty="0">
                <a:solidFill>
                  <a:schemeClr val="bg1"/>
                </a:solidFill>
                <a:latin typeface="Cambria Math" panose="02040503050406030204" pitchFamily="18" charset="0"/>
                <a:ea typeface="Cambria Math" panose="02040503050406030204" pitchFamily="18" charset="0"/>
              </a:rPr>
              <a:t>occupancy of housing are true deadweight costs, even if they are </a:t>
            </a:r>
            <a:r>
              <a:rPr lang="en-US" sz="1400" dirty="0" smtClean="0">
                <a:solidFill>
                  <a:schemeClr val="bg1"/>
                </a:solidFill>
                <a:latin typeface="Cambria Math" panose="02040503050406030204" pitchFamily="18" charset="0"/>
                <a:ea typeface="Cambria Math" panose="02040503050406030204" pitchFamily="18" charset="0"/>
              </a:rPr>
              <a:t>temporary</a:t>
            </a:r>
          </a:p>
          <a:p>
            <a:pPr marL="342900" indent="-342900">
              <a:buFont typeface="+mj-lt"/>
              <a:buAutoNum type="arabicPeriod"/>
            </a:pPr>
            <a:r>
              <a:rPr lang="en-US" sz="1400" dirty="0">
                <a:solidFill>
                  <a:schemeClr val="bg1"/>
                </a:solidFill>
                <a:latin typeface="Cambria Math" panose="02040503050406030204" pitchFamily="18" charset="0"/>
                <a:ea typeface="Cambria Math" panose="02040503050406030204" pitchFamily="18" charset="0"/>
              </a:rPr>
              <a:t>Government </a:t>
            </a:r>
            <a:r>
              <a:rPr lang="en-US" sz="1400" dirty="0" smtClean="0">
                <a:solidFill>
                  <a:schemeClr val="bg1"/>
                </a:solidFill>
                <a:latin typeface="Cambria Math" panose="02040503050406030204" pitchFamily="18" charset="0"/>
                <a:ea typeface="Cambria Math" panose="02040503050406030204" pitchFamily="18" charset="0"/>
              </a:rPr>
              <a:t>may </a:t>
            </a:r>
            <a:r>
              <a:rPr lang="en-US" sz="1400" dirty="0">
                <a:solidFill>
                  <a:schemeClr val="bg1"/>
                </a:solidFill>
                <a:latin typeface="Cambria Math" panose="02040503050406030204" pitchFamily="18" charset="0"/>
                <a:ea typeface="Cambria Math" panose="02040503050406030204" pitchFamily="18" charset="0"/>
              </a:rPr>
              <a:t>not be better than individual </a:t>
            </a:r>
            <a:r>
              <a:rPr lang="en-US" sz="1400" dirty="0" smtClean="0">
                <a:solidFill>
                  <a:schemeClr val="bg1"/>
                </a:solidFill>
                <a:latin typeface="Cambria Math" panose="02040503050406030204" pitchFamily="18" charset="0"/>
                <a:ea typeface="Cambria Math" panose="02040503050406030204" pitchFamily="18" charset="0"/>
              </a:rPr>
              <a:t>at discerning </a:t>
            </a:r>
            <a:r>
              <a:rPr lang="en-US" sz="1400" dirty="0">
                <a:solidFill>
                  <a:schemeClr val="bg1"/>
                </a:solidFill>
                <a:latin typeface="Cambria Math" panose="02040503050406030204" pitchFamily="18" charset="0"/>
                <a:ea typeface="Cambria Math" panose="02040503050406030204" pitchFamily="18" charset="0"/>
              </a:rPr>
              <a:t>whether a boom in the price for the export commodity is temporary </a:t>
            </a:r>
            <a:r>
              <a:rPr lang="en-US" sz="1400" dirty="0" smtClean="0">
                <a:solidFill>
                  <a:schemeClr val="bg1"/>
                </a:solidFill>
                <a:latin typeface="Cambria Math" panose="02040503050406030204" pitchFamily="18" charset="0"/>
                <a:ea typeface="Cambria Math" panose="02040503050406030204" pitchFamily="18" charset="0"/>
              </a:rPr>
              <a:t>or permanent</a:t>
            </a:r>
          </a:p>
          <a:p>
            <a:pPr marL="342900" indent="-342900">
              <a:buFont typeface="+mj-lt"/>
              <a:buAutoNum type="arabicPeriod"/>
            </a:pPr>
            <a:r>
              <a:rPr lang="en-US" sz="1400" dirty="0" smtClean="0">
                <a:solidFill>
                  <a:schemeClr val="bg1"/>
                </a:solidFill>
                <a:latin typeface="Cambria Math" panose="02040503050406030204" pitchFamily="18" charset="0"/>
                <a:ea typeface="Cambria Math" panose="02040503050406030204" pitchFamily="18" charset="0"/>
              </a:rPr>
              <a:t>A diversified country </a:t>
            </a:r>
            <a:r>
              <a:rPr lang="en-US" sz="1400" dirty="0">
                <a:solidFill>
                  <a:schemeClr val="bg1"/>
                </a:solidFill>
                <a:latin typeface="Cambria Math" panose="02040503050406030204" pitchFamily="18" charset="0"/>
                <a:ea typeface="Cambria Math" panose="02040503050406030204" pitchFamily="18" charset="0"/>
              </a:rPr>
              <a:t>may indeed be better off than one specialized in oil or a few other </a:t>
            </a:r>
            <a:r>
              <a:rPr lang="en-US" sz="1400" dirty="0" smtClean="0">
                <a:solidFill>
                  <a:schemeClr val="bg1"/>
                </a:solidFill>
                <a:latin typeface="Cambria Math" panose="02040503050406030204" pitchFamily="18" charset="0"/>
                <a:ea typeface="Cambria Math" panose="02040503050406030204" pitchFamily="18" charset="0"/>
              </a:rPr>
              <a:t>commodities, other </a:t>
            </a:r>
            <a:r>
              <a:rPr lang="en-US" sz="1400" dirty="0">
                <a:solidFill>
                  <a:schemeClr val="bg1"/>
                </a:solidFill>
                <a:latin typeface="Cambria Math" panose="02040503050406030204" pitchFamily="18" charset="0"/>
                <a:ea typeface="Cambria Math" panose="02040503050406030204" pitchFamily="18" charset="0"/>
              </a:rPr>
              <a:t>things equal</a:t>
            </a:r>
            <a:endParaRPr lang="en-US" sz="1400" dirty="0" smtClean="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308011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74"/>
        </a:solidFill>
        <a:effectLst/>
      </p:bgPr>
    </p:bg>
    <p:spTree>
      <p:nvGrpSpPr>
        <p:cNvPr id="1" name="Shape 437"/>
        <p:cNvGrpSpPr/>
        <p:nvPr/>
      </p:nvGrpSpPr>
      <p:grpSpPr>
        <a:xfrm>
          <a:off x="0" y="0"/>
          <a:ext cx="0" cy="0"/>
          <a:chOff x="0" y="0"/>
          <a:chExt cx="0" cy="0"/>
        </a:xfrm>
      </p:grpSpPr>
      <p:sp>
        <p:nvSpPr>
          <p:cNvPr id="286" name="Shape 269"/>
          <p:cNvSpPr txBox="1">
            <a:spLocks/>
          </p:cNvSpPr>
          <p:nvPr/>
        </p:nvSpPr>
        <p:spPr>
          <a:xfrm>
            <a:off x="489154" y="-30913"/>
            <a:ext cx="7199672" cy="779155"/>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buClr>
                <a:srgbClr val="6AA84F"/>
              </a:buClr>
            </a:pPr>
            <a:r>
              <a:rPr lang="en-US" sz="2400" b="1" dirty="0">
                <a:solidFill>
                  <a:srgbClr val="6AA84F"/>
                </a:solidFill>
                <a:latin typeface="Cambria Math" panose="02040503050406030204" pitchFamily="18" charset="0"/>
                <a:ea typeface="Cambria Math" panose="02040503050406030204" pitchFamily="18" charset="0"/>
                <a:cs typeface="PT Serif"/>
                <a:sym typeface="PT Serif"/>
              </a:rPr>
              <a:t>III. Possible Channels of the Natural Resource Curse</a:t>
            </a:r>
          </a:p>
        </p:txBody>
      </p:sp>
      <p:sp>
        <p:nvSpPr>
          <p:cNvPr id="287" name="Shape 270"/>
          <p:cNvSpPr txBox="1">
            <a:spLocks/>
          </p:cNvSpPr>
          <p:nvPr/>
        </p:nvSpPr>
        <p:spPr>
          <a:xfrm>
            <a:off x="489154" y="472939"/>
            <a:ext cx="6816214" cy="4521848"/>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US" dirty="0" smtClean="0">
              <a:solidFill>
                <a:schemeClr val="bg1"/>
              </a:solidFill>
              <a:latin typeface="Cambria Math" panose="02040503050406030204" pitchFamily="18" charset="0"/>
              <a:ea typeface="Cambria Math" panose="02040503050406030204" pitchFamily="18" charset="0"/>
            </a:endParaRPr>
          </a:p>
          <a:p>
            <a:r>
              <a:rPr lang="en-US" sz="1800" b="1" dirty="0" smtClean="0">
                <a:solidFill>
                  <a:srgbClr val="6AA84F"/>
                </a:solidFill>
                <a:latin typeface="Cambria Math" panose="02040503050406030204" pitchFamily="18" charset="0"/>
                <a:ea typeface="Cambria Math" panose="02040503050406030204" pitchFamily="18" charset="0"/>
              </a:rPr>
              <a:t>a.    </a:t>
            </a:r>
            <a:r>
              <a:rPr lang="en-US" sz="1800" dirty="0" smtClean="0">
                <a:solidFill>
                  <a:schemeClr val="bg1"/>
                </a:solidFill>
                <a:latin typeface="Cambria Math" panose="02040503050406030204" pitchFamily="18" charset="0"/>
                <a:ea typeface="Cambria Math" panose="02040503050406030204" pitchFamily="18" charset="0"/>
              </a:rPr>
              <a:t>Is </a:t>
            </a:r>
            <a:r>
              <a:rPr lang="en-US" sz="1800" dirty="0">
                <a:solidFill>
                  <a:schemeClr val="bg1"/>
                </a:solidFill>
                <a:latin typeface="Cambria Math" panose="02040503050406030204" pitchFamily="18" charset="0"/>
                <a:ea typeface="Cambria Math" panose="02040503050406030204" pitchFamily="18" charset="0"/>
              </a:rPr>
              <a:t>commodity specialization per se detrimental to growth? </a:t>
            </a:r>
            <a:endParaRPr lang="en-US" sz="1800" dirty="0" smtClean="0">
              <a:solidFill>
                <a:schemeClr val="bg1"/>
              </a:solidFill>
              <a:latin typeface="Cambria Math" panose="02040503050406030204" pitchFamily="18" charset="0"/>
              <a:ea typeface="Cambria Math" panose="02040503050406030204" pitchFamily="18" charset="0"/>
            </a:endParaRPr>
          </a:p>
          <a:p>
            <a:endParaRPr lang="en-US" dirty="0" smtClean="0">
              <a:solidFill>
                <a:schemeClr val="bg1"/>
              </a:solidFill>
              <a:latin typeface="Cambria Math" panose="02040503050406030204" pitchFamily="18" charset="0"/>
              <a:ea typeface="Cambria Math" panose="02040503050406030204" pitchFamily="18" charset="0"/>
            </a:endParaRPr>
          </a:p>
          <a:p>
            <a:pPr marL="342900" indent="-342900">
              <a:buFont typeface="+mj-lt"/>
              <a:buAutoNum type="arabicPeriod"/>
            </a:pPr>
            <a:r>
              <a:rPr lang="en-US" dirty="0">
                <a:solidFill>
                  <a:schemeClr val="bg1"/>
                </a:solidFill>
                <a:latin typeface="Cambria Math" panose="02040503050406030204" pitchFamily="18" charset="0"/>
                <a:ea typeface="Cambria Math" panose="02040503050406030204" pitchFamily="18" charset="0"/>
              </a:rPr>
              <a:t>Outside of classical economics, diversification out of primary commodities </a:t>
            </a:r>
            <a:r>
              <a:rPr lang="en-US" dirty="0" smtClean="0">
                <a:solidFill>
                  <a:schemeClr val="bg1"/>
                </a:solidFill>
                <a:latin typeface="Cambria Math" panose="02040503050406030204" pitchFamily="18" charset="0"/>
                <a:ea typeface="Cambria Math" panose="02040503050406030204" pitchFamily="18" charset="0"/>
              </a:rPr>
              <a:t>into manufacturing </a:t>
            </a:r>
            <a:r>
              <a:rPr lang="en-US" dirty="0">
                <a:solidFill>
                  <a:schemeClr val="bg1"/>
                </a:solidFill>
                <a:latin typeface="Cambria Math" panose="02040503050406030204" pitchFamily="18" charset="0"/>
                <a:ea typeface="Cambria Math" panose="02040503050406030204" pitchFamily="18" charset="0"/>
              </a:rPr>
              <a:t>in most circles is considered self-evidently </a:t>
            </a:r>
            <a:r>
              <a:rPr lang="en-US" dirty="0" smtClean="0">
                <a:solidFill>
                  <a:schemeClr val="bg1"/>
                </a:solidFill>
                <a:latin typeface="Cambria Math" panose="02040503050406030204" pitchFamily="18" charset="0"/>
                <a:ea typeface="Cambria Math" panose="02040503050406030204" pitchFamily="18" charset="0"/>
              </a:rPr>
              <a:t>desirable</a:t>
            </a:r>
          </a:p>
          <a:p>
            <a:pPr marL="342900" indent="-342900">
              <a:buFont typeface="+mj-lt"/>
              <a:buAutoNum type="arabicPeriod"/>
            </a:pPr>
            <a:endParaRPr lang="en-US" dirty="0" smtClean="0">
              <a:solidFill>
                <a:schemeClr val="bg1"/>
              </a:solidFill>
              <a:latin typeface="Cambria Math" panose="02040503050406030204" pitchFamily="18" charset="0"/>
              <a:ea typeface="Cambria Math" panose="02040503050406030204" pitchFamily="18" charset="0"/>
            </a:endParaRPr>
          </a:p>
          <a:p>
            <a:pPr marL="342900" indent="-342900">
              <a:buFont typeface="+mj-lt"/>
              <a:buAutoNum type="arabicPeriod"/>
            </a:pPr>
            <a:r>
              <a:rPr lang="en-US" dirty="0">
                <a:solidFill>
                  <a:schemeClr val="bg1"/>
                </a:solidFill>
                <a:latin typeface="Cambria Math" panose="02040503050406030204" pitchFamily="18" charset="0"/>
                <a:ea typeface="Cambria Math" panose="02040503050406030204" pitchFamily="18" charset="0"/>
              </a:rPr>
              <a:t>Is industrialization the sine qua non of economic development? Is e</a:t>
            </a:r>
            <a:r>
              <a:rPr lang="en-US" dirty="0" smtClean="0">
                <a:solidFill>
                  <a:schemeClr val="bg1"/>
                </a:solidFill>
                <a:latin typeface="Cambria Math" panose="02040503050406030204" pitchFamily="18" charset="0"/>
                <a:ea typeface="Cambria Math" panose="02040503050406030204" pitchFamily="18" charset="0"/>
              </a:rPr>
              <a:t>ncouragement of </a:t>
            </a:r>
            <a:r>
              <a:rPr lang="en-US" dirty="0">
                <a:solidFill>
                  <a:schemeClr val="bg1"/>
                </a:solidFill>
                <a:latin typeface="Cambria Math" panose="02040503050406030204" pitchFamily="18" charset="0"/>
                <a:ea typeface="Cambria Math" panose="02040503050406030204" pitchFamily="18" charset="0"/>
              </a:rPr>
              <a:t>manufacturing necessary to achieve high income? Classical economic theory </a:t>
            </a:r>
            <a:r>
              <a:rPr lang="en-US" dirty="0" smtClean="0">
                <a:solidFill>
                  <a:schemeClr val="bg1"/>
                </a:solidFill>
                <a:latin typeface="Cambria Math" panose="02040503050406030204" pitchFamily="18" charset="0"/>
                <a:ea typeface="Cambria Math" panose="02040503050406030204" pitchFamily="18" charset="0"/>
              </a:rPr>
              <a:t>says “no</a:t>
            </a:r>
            <a:r>
              <a:rPr lang="en-US" dirty="0">
                <a:solidFill>
                  <a:schemeClr val="bg1"/>
                </a:solidFill>
                <a:latin typeface="Cambria Math" panose="02040503050406030204" pitchFamily="18" charset="0"/>
                <a:ea typeface="Cambria Math" panose="02040503050406030204" pitchFamily="18" charset="0"/>
              </a:rPr>
              <a:t>:” countries are best off producing whatever is their comparative advantage, </a:t>
            </a:r>
            <a:r>
              <a:rPr lang="en-US" dirty="0" smtClean="0">
                <a:solidFill>
                  <a:schemeClr val="bg1"/>
                </a:solidFill>
                <a:latin typeface="Cambria Math" panose="02040503050406030204" pitchFamily="18" charset="0"/>
                <a:ea typeface="Cambria Math" panose="02040503050406030204" pitchFamily="18" charset="0"/>
              </a:rPr>
              <a:t>whether that </a:t>
            </a:r>
            <a:r>
              <a:rPr lang="en-US" dirty="0">
                <a:solidFill>
                  <a:schemeClr val="bg1"/>
                </a:solidFill>
                <a:latin typeface="Cambria Math" panose="02040503050406030204" pitchFamily="18" charset="0"/>
                <a:ea typeface="Cambria Math" panose="02040503050406030204" pitchFamily="18" charset="0"/>
              </a:rPr>
              <a:t>is natural resources or </a:t>
            </a:r>
            <a:r>
              <a:rPr lang="en-US" dirty="0" smtClean="0">
                <a:solidFill>
                  <a:schemeClr val="bg1"/>
                </a:solidFill>
                <a:latin typeface="Cambria Math" panose="02040503050406030204" pitchFamily="18" charset="0"/>
                <a:ea typeface="Cambria Math" panose="02040503050406030204" pitchFamily="18" charset="0"/>
              </a:rPr>
              <a:t>manufacturing</a:t>
            </a:r>
          </a:p>
          <a:p>
            <a:pPr marL="342900" indent="-342900">
              <a:buFont typeface="+mj-lt"/>
              <a:buAutoNum type="arabicPeriod"/>
            </a:pPr>
            <a:endParaRPr lang="en-US" dirty="0" smtClean="0">
              <a:solidFill>
                <a:schemeClr val="bg1"/>
              </a:solidFill>
              <a:latin typeface="Cambria Math" panose="02040503050406030204" pitchFamily="18" charset="0"/>
              <a:ea typeface="Cambria Math" panose="02040503050406030204" pitchFamily="18" charset="0"/>
            </a:endParaRPr>
          </a:p>
          <a:p>
            <a:pPr marL="342900" indent="-342900">
              <a:buFont typeface="+mj-lt"/>
              <a:buAutoNum type="arabicPeriod"/>
            </a:pPr>
            <a:r>
              <a:rPr lang="en-US" dirty="0">
                <a:solidFill>
                  <a:schemeClr val="bg1"/>
                </a:solidFill>
                <a:latin typeface="Cambria Math" panose="02040503050406030204" pitchFamily="18" charset="0"/>
                <a:ea typeface="Cambria Math" panose="02040503050406030204" pitchFamily="18" charset="0"/>
              </a:rPr>
              <a:t>But the </a:t>
            </a:r>
            <a:r>
              <a:rPr lang="en-US" dirty="0" err="1" smtClean="0">
                <a:solidFill>
                  <a:schemeClr val="bg1"/>
                </a:solidFill>
                <a:latin typeface="Cambria Math" panose="02040503050406030204" pitchFamily="18" charset="0"/>
                <a:ea typeface="Cambria Math" panose="02040503050406030204" pitchFamily="18" charset="0"/>
              </a:rPr>
              <a:t>structuralists</a:t>
            </a:r>
            <a:r>
              <a:rPr lang="en-US" dirty="0" smtClean="0">
                <a:solidFill>
                  <a:schemeClr val="bg1"/>
                </a:solidFill>
                <a:latin typeface="Cambria Math" panose="02040503050406030204" pitchFamily="18" charset="0"/>
                <a:ea typeface="Cambria Math" panose="02040503050406030204" pitchFamily="18" charset="0"/>
              </a:rPr>
              <a:t> were feeling </a:t>
            </a:r>
            <a:r>
              <a:rPr lang="en-US" dirty="0">
                <a:solidFill>
                  <a:schemeClr val="bg1"/>
                </a:solidFill>
                <a:latin typeface="Cambria Math" panose="02040503050406030204" pitchFamily="18" charset="0"/>
                <a:ea typeface="Cambria Math" panose="02040503050406030204" pitchFamily="18" charset="0"/>
              </a:rPr>
              <a:t>that countries only get sustainably rich if </a:t>
            </a:r>
            <a:r>
              <a:rPr lang="en-US" dirty="0" smtClean="0">
                <a:solidFill>
                  <a:schemeClr val="bg1"/>
                </a:solidFill>
                <a:latin typeface="Cambria Math" panose="02040503050406030204" pitchFamily="18" charset="0"/>
                <a:ea typeface="Cambria Math" panose="02040503050406030204" pitchFamily="18" charset="0"/>
              </a:rPr>
              <a:t>they industrialize</a:t>
            </a:r>
            <a:r>
              <a:rPr lang="en-US" dirty="0">
                <a:solidFill>
                  <a:schemeClr val="bg1"/>
                </a:solidFill>
                <a:latin typeface="Cambria Math" panose="02040503050406030204" pitchFamily="18" charset="0"/>
                <a:ea typeface="Cambria Math" panose="02040503050406030204" pitchFamily="18" charset="0"/>
              </a:rPr>
              <a:t>, oil-rich sheikdoms </a:t>
            </a:r>
            <a:r>
              <a:rPr lang="en-US" dirty="0" smtClean="0">
                <a:solidFill>
                  <a:schemeClr val="bg1"/>
                </a:solidFill>
                <a:latin typeface="Cambria Math" panose="02040503050406030204" pitchFamily="18" charset="0"/>
                <a:ea typeface="Cambria Math" panose="02040503050406030204" pitchFamily="18" charset="0"/>
              </a:rPr>
              <a:t>notwithstanding, and </a:t>
            </a:r>
            <a:r>
              <a:rPr lang="en-US" dirty="0">
                <a:solidFill>
                  <a:schemeClr val="bg1"/>
                </a:solidFill>
                <a:latin typeface="Cambria Math" panose="02040503050406030204" pitchFamily="18" charset="0"/>
                <a:ea typeface="Cambria Math" panose="02040503050406030204" pitchFamily="18" charset="0"/>
              </a:rPr>
              <a:t>industrialization in turn requires an extra push from the </a:t>
            </a:r>
            <a:r>
              <a:rPr lang="en-US" dirty="0" smtClean="0">
                <a:solidFill>
                  <a:schemeClr val="bg1"/>
                </a:solidFill>
                <a:latin typeface="Cambria Math" panose="02040503050406030204" pitchFamily="18" charset="0"/>
                <a:ea typeface="Cambria Math" panose="02040503050406030204" pitchFamily="18" charset="0"/>
              </a:rPr>
              <a:t>government. Matsuyama </a:t>
            </a:r>
            <a:r>
              <a:rPr lang="en-US" dirty="0">
                <a:solidFill>
                  <a:schemeClr val="bg1"/>
                </a:solidFill>
                <a:latin typeface="Cambria Math" panose="02040503050406030204" pitchFamily="18" charset="0"/>
                <a:ea typeface="Cambria Math" panose="02040503050406030204" pitchFamily="18" charset="0"/>
              </a:rPr>
              <a:t>(1992) provided an </a:t>
            </a:r>
            <a:r>
              <a:rPr lang="en-US" dirty="0" smtClean="0">
                <a:solidFill>
                  <a:schemeClr val="bg1"/>
                </a:solidFill>
                <a:latin typeface="Cambria Math" panose="02040503050406030204" pitchFamily="18" charset="0"/>
                <a:ea typeface="Cambria Math" panose="02040503050406030204" pitchFamily="18" charset="0"/>
              </a:rPr>
              <a:t>influential model </a:t>
            </a:r>
            <a:r>
              <a:rPr lang="en-US" dirty="0">
                <a:solidFill>
                  <a:schemeClr val="bg1"/>
                </a:solidFill>
                <a:latin typeface="Cambria Math" panose="02040503050406030204" pitchFamily="18" charset="0"/>
                <a:ea typeface="Cambria Math" panose="02040503050406030204" pitchFamily="18" charset="0"/>
              </a:rPr>
              <a:t>formalizing this intuition: the manufacturing sector is characterized by </a:t>
            </a:r>
            <a:r>
              <a:rPr lang="en-US" dirty="0" smtClean="0">
                <a:solidFill>
                  <a:schemeClr val="bg1"/>
                </a:solidFill>
                <a:latin typeface="Cambria Math" panose="02040503050406030204" pitchFamily="18" charset="0"/>
                <a:ea typeface="Cambria Math" panose="02040503050406030204" pitchFamily="18" charset="0"/>
              </a:rPr>
              <a:t>learning by </a:t>
            </a:r>
            <a:r>
              <a:rPr lang="en-US" dirty="0">
                <a:solidFill>
                  <a:schemeClr val="bg1"/>
                </a:solidFill>
                <a:latin typeface="Cambria Math" panose="02040503050406030204" pitchFamily="18" charset="0"/>
                <a:ea typeface="Cambria Math" panose="02040503050406030204" pitchFamily="18" charset="0"/>
              </a:rPr>
              <a:t>doing, while the primary </a:t>
            </a:r>
            <a:r>
              <a:rPr lang="en-US" dirty="0" smtClean="0">
                <a:solidFill>
                  <a:schemeClr val="bg1"/>
                </a:solidFill>
                <a:latin typeface="Cambria Math" panose="02040503050406030204" pitchFamily="18" charset="0"/>
                <a:ea typeface="Cambria Math" panose="02040503050406030204" pitchFamily="18" charset="0"/>
              </a:rPr>
              <a:t>sector </a:t>
            </a:r>
            <a:r>
              <a:rPr lang="en-US" dirty="0">
                <a:solidFill>
                  <a:schemeClr val="bg1"/>
                </a:solidFill>
                <a:latin typeface="Cambria Math" panose="02040503050406030204" pitchFamily="18" charset="0"/>
                <a:ea typeface="Cambria Math" panose="02040503050406030204" pitchFamily="18" charset="0"/>
              </a:rPr>
              <a:t>is not. The </a:t>
            </a:r>
            <a:r>
              <a:rPr lang="en-US" dirty="0" smtClean="0">
                <a:solidFill>
                  <a:schemeClr val="bg1"/>
                </a:solidFill>
                <a:latin typeface="Cambria Math" panose="02040503050406030204" pitchFamily="18" charset="0"/>
                <a:ea typeface="Cambria Math" panose="02040503050406030204" pitchFamily="18" charset="0"/>
              </a:rPr>
              <a:t>implication would </a:t>
            </a:r>
            <a:r>
              <a:rPr lang="en-US" dirty="0">
                <a:solidFill>
                  <a:schemeClr val="bg1"/>
                </a:solidFill>
                <a:latin typeface="Cambria Math" panose="02040503050406030204" pitchFamily="18" charset="0"/>
                <a:ea typeface="Cambria Math" panose="02040503050406030204" pitchFamily="18" charset="0"/>
              </a:rPr>
              <a:t>be that deliberate policy-induced diversification out of primary products </a:t>
            </a:r>
            <a:r>
              <a:rPr lang="en-US" dirty="0" smtClean="0">
                <a:solidFill>
                  <a:schemeClr val="bg1"/>
                </a:solidFill>
                <a:latin typeface="Cambria Math" panose="02040503050406030204" pitchFamily="18" charset="0"/>
                <a:ea typeface="Cambria Math" panose="02040503050406030204" pitchFamily="18" charset="0"/>
              </a:rPr>
              <a:t>into manufacturing </a:t>
            </a:r>
            <a:r>
              <a:rPr lang="en-US" dirty="0">
                <a:solidFill>
                  <a:schemeClr val="bg1"/>
                </a:solidFill>
                <a:latin typeface="Cambria Math" panose="02040503050406030204" pitchFamily="18" charset="0"/>
                <a:ea typeface="Cambria Math" panose="02040503050406030204" pitchFamily="18" charset="0"/>
              </a:rPr>
              <a:t>could help bring about economic development, and that a </a:t>
            </a:r>
            <a:r>
              <a:rPr lang="en-US" dirty="0" smtClean="0">
                <a:solidFill>
                  <a:schemeClr val="bg1"/>
                </a:solidFill>
                <a:latin typeface="Cambria Math" panose="02040503050406030204" pitchFamily="18" charset="0"/>
                <a:ea typeface="Cambria Math" panose="02040503050406030204" pitchFamily="18" charset="0"/>
              </a:rPr>
              <a:t>permanent commodity </a:t>
            </a:r>
            <a:r>
              <a:rPr lang="en-US" dirty="0">
                <a:solidFill>
                  <a:schemeClr val="bg1"/>
                </a:solidFill>
                <a:latin typeface="Cambria Math" panose="02040503050406030204" pitchFamily="18" charset="0"/>
                <a:ea typeface="Cambria Math" panose="02040503050406030204" pitchFamily="18" charset="0"/>
              </a:rPr>
              <a:t>boom that crowds out manufacturing could indeed retard it. </a:t>
            </a:r>
          </a:p>
          <a:p>
            <a:pPr marL="342900" indent="-342900">
              <a:buFont typeface="+mj-lt"/>
              <a:buAutoNum type="arabicPeriod"/>
            </a:pPr>
            <a:endParaRPr lang="en-US" dirty="0">
              <a:solidFill>
                <a:schemeClr val="bg1"/>
              </a:solidFill>
              <a:latin typeface="Cambria Math" panose="02040503050406030204" pitchFamily="18" charset="0"/>
              <a:ea typeface="Cambria Math" panose="020405030504060302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74"/>
        </a:solidFill>
        <a:effectLst/>
      </p:bgPr>
    </p:bg>
    <p:spTree>
      <p:nvGrpSpPr>
        <p:cNvPr id="1" name="Shape 437"/>
        <p:cNvGrpSpPr/>
        <p:nvPr/>
      </p:nvGrpSpPr>
      <p:grpSpPr>
        <a:xfrm>
          <a:off x="0" y="0"/>
          <a:ext cx="0" cy="0"/>
          <a:chOff x="0" y="0"/>
          <a:chExt cx="0" cy="0"/>
        </a:xfrm>
      </p:grpSpPr>
      <p:sp>
        <p:nvSpPr>
          <p:cNvPr id="286" name="Shape 269"/>
          <p:cNvSpPr txBox="1">
            <a:spLocks/>
          </p:cNvSpPr>
          <p:nvPr/>
        </p:nvSpPr>
        <p:spPr>
          <a:xfrm>
            <a:off x="489154" y="-30913"/>
            <a:ext cx="7199672" cy="779155"/>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buClr>
                <a:srgbClr val="6AA84F"/>
              </a:buClr>
            </a:pPr>
            <a:r>
              <a:rPr lang="en-US" sz="2400" b="1" dirty="0">
                <a:solidFill>
                  <a:srgbClr val="6AA84F"/>
                </a:solidFill>
                <a:latin typeface="Cambria Math" panose="02040503050406030204" pitchFamily="18" charset="0"/>
                <a:ea typeface="Cambria Math" panose="02040503050406030204" pitchFamily="18" charset="0"/>
                <a:cs typeface="PT Serif"/>
                <a:sym typeface="PT Serif"/>
              </a:rPr>
              <a:t>III. Possible Channels of the Natural Resource Curse</a:t>
            </a:r>
          </a:p>
        </p:txBody>
      </p:sp>
      <p:sp>
        <p:nvSpPr>
          <p:cNvPr id="287" name="Shape 270"/>
          <p:cNvSpPr txBox="1">
            <a:spLocks/>
          </p:cNvSpPr>
          <p:nvPr/>
        </p:nvSpPr>
        <p:spPr>
          <a:xfrm>
            <a:off x="489154" y="472939"/>
            <a:ext cx="6816214" cy="4521848"/>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US" dirty="0" smtClean="0">
              <a:solidFill>
                <a:schemeClr val="bg1"/>
              </a:solidFill>
              <a:latin typeface="Cambria Math" panose="02040503050406030204" pitchFamily="18" charset="0"/>
              <a:ea typeface="Cambria Math" panose="02040503050406030204" pitchFamily="18" charset="0"/>
            </a:endParaRPr>
          </a:p>
          <a:p>
            <a:r>
              <a:rPr lang="en-US" sz="1800" b="1" dirty="0" smtClean="0">
                <a:solidFill>
                  <a:srgbClr val="6AA84F"/>
                </a:solidFill>
                <a:latin typeface="Cambria Math" panose="02040503050406030204" pitchFamily="18" charset="0"/>
                <a:ea typeface="Cambria Math" panose="02040503050406030204" pitchFamily="18" charset="0"/>
              </a:rPr>
              <a:t>a.    </a:t>
            </a:r>
            <a:r>
              <a:rPr lang="en-US" sz="1800" dirty="0" smtClean="0">
                <a:solidFill>
                  <a:schemeClr val="bg1"/>
                </a:solidFill>
                <a:latin typeface="Cambria Math" panose="02040503050406030204" pitchFamily="18" charset="0"/>
                <a:ea typeface="Cambria Math" panose="02040503050406030204" pitchFamily="18" charset="0"/>
              </a:rPr>
              <a:t>Is </a:t>
            </a:r>
            <a:r>
              <a:rPr lang="en-US" sz="1800" dirty="0">
                <a:solidFill>
                  <a:schemeClr val="bg1"/>
                </a:solidFill>
                <a:latin typeface="Cambria Math" panose="02040503050406030204" pitchFamily="18" charset="0"/>
                <a:ea typeface="Cambria Math" panose="02040503050406030204" pitchFamily="18" charset="0"/>
              </a:rPr>
              <a:t>commodity specialization per se detrimental to growth? </a:t>
            </a:r>
            <a:endParaRPr lang="en-US" sz="1800" dirty="0" smtClean="0">
              <a:solidFill>
                <a:schemeClr val="bg1"/>
              </a:solidFill>
              <a:latin typeface="Cambria Math" panose="02040503050406030204" pitchFamily="18" charset="0"/>
              <a:ea typeface="Cambria Math" panose="02040503050406030204" pitchFamily="18" charset="0"/>
            </a:endParaRPr>
          </a:p>
          <a:p>
            <a:endParaRPr lang="en-US" dirty="0" smtClean="0">
              <a:solidFill>
                <a:schemeClr val="bg1"/>
              </a:solidFill>
              <a:latin typeface="Cambria Math" panose="02040503050406030204" pitchFamily="18" charset="0"/>
              <a:ea typeface="Cambria Math" panose="02040503050406030204" pitchFamily="18" charset="0"/>
            </a:endParaRPr>
          </a:p>
          <a:p>
            <a:pPr marL="342900" indent="-342900">
              <a:buFont typeface="+mj-lt"/>
              <a:buAutoNum type="arabicPeriod" startAt="4"/>
            </a:pPr>
            <a:r>
              <a:rPr lang="en-US" dirty="0" smtClean="0">
                <a:solidFill>
                  <a:schemeClr val="bg1"/>
                </a:solidFill>
                <a:latin typeface="Cambria Math" panose="02040503050406030204" pitchFamily="18" charset="0"/>
                <a:ea typeface="Cambria Math" panose="02040503050406030204" pitchFamily="18" charset="0"/>
              </a:rPr>
              <a:t>On </a:t>
            </a:r>
            <a:r>
              <a:rPr lang="en-US" dirty="0">
                <a:solidFill>
                  <a:schemeClr val="bg1"/>
                </a:solidFill>
                <a:latin typeface="Cambria Math" panose="02040503050406030204" pitchFamily="18" charset="0"/>
                <a:ea typeface="Cambria Math" panose="02040503050406030204" pitchFamily="18" charset="0"/>
              </a:rPr>
              <a:t>the other side, </a:t>
            </a:r>
            <a:r>
              <a:rPr lang="en-US" dirty="0" smtClean="0">
                <a:solidFill>
                  <a:schemeClr val="bg1"/>
                </a:solidFill>
                <a:latin typeface="Cambria Math" panose="02040503050406030204" pitchFamily="18" charset="0"/>
                <a:ea typeface="Cambria Math" panose="02040503050406030204" pitchFamily="18" charset="0"/>
              </a:rPr>
              <a:t>there </a:t>
            </a:r>
            <a:r>
              <a:rPr lang="en-US" dirty="0">
                <a:solidFill>
                  <a:schemeClr val="bg1"/>
                </a:solidFill>
                <a:latin typeface="Cambria Math" panose="02040503050406030204" pitchFamily="18" charset="0"/>
                <a:ea typeface="Cambria Math" panose="02040503050406030204" pitchFamily="18" charset="0"/>
              </a:rPr>
              <a:t>is no reason why learning </a:t>
            </a:r>
            <a:r>
              <a:rPr lang="en-US" dirty="0" smtClean="0">
                <a:solidFill>
                  <a:schemeClr val="bg1"/>
                </a:solidFill>
                <a:latin typeface="Cambria Math" panose="02040503050406030204" pitchFamily="18" charset="0"/>
                <a:ea typeface="Cambria Math" panose="02040503050406030204" pitchFamily="18" charset="0"/>
              </a:rPr>
              <a:t>by doing </a:t>
            </a:r>
            <a:r>
              <a:rPr lang="en-US" dirty="0">
                <a:solidFill>
                  <a:schemeClr val="bg1"/>
                </a:solidFill>
                <a:latin typeface="Cambria Math" panose="02040503050406030204" pitchFamily="18" charset="0"/>
                <a:ea typeface="Cambria Math" panose="02040503050406030204" pitchFamily="18" charset="0"/>
              </a:rPr>
              <a:t>should be the exclusive preserve of manufacturing </a:t>
            </a:r>
            <a:r>
              <a:rPr lang="en-US" dirty="0" err="1">
                <a:solidFill>
                  <a:schemeClr val="bg1"/>
                </a:solidFill>
                <a:latin typeface="Cambria Math" panose="02040503050406030204" pitchFamily="18" charset="0"/>
                <a:ea typeface="Cambria Math" panose="02040503050406030204" pitchFamily="18" charset="0"/>
              </a:rPr>
              <a:t>tradables</a:t>
            </a:r>
            <a:r>
              <a:rPr lang="en-US" dirty="0">
                <a:solidFill>
                  <a:schemeClr val="bg1"/>
                </a:solidFill>
                <a:latin typeface="Cambria Math" panose="02040503050406030204" pitchFamily="18" charset="0"/>
                <a:ea typeface="Cambria Math" panose="02040503050406030204" pitchFamily="18" charset="0"/>
              </a:rPr>
              <a:t>. </a:t>
            </a:r>
            <a:r>
              <a:rPr lang="en-US" dirty="0" err="1">
                <a:solidFill>
                  <a:schemeClr val="bg1"/>
                </a:solidFill>
                <a:latin typeface="Cambria Math" panose="02040503050406030204" pitchFamily="18" charset="0"/>
                <a:ea typeface="Cambria Math" panose="02040503050406030204" pitchFamily="18" charset="0"/>
              </a:rPr>
              <a:t>Nontradables</a:t>
            </a:r>
            <a:r>
              <a:rPr lang="en-US" dirty="0">
                <a:solidFill>
                  <a:schemeClr val="bg1"/>
                </a:solidFill>
                <a:latin typeface="Cambria Math" panose="02040503050406030204" pitchFamily="18" charset="0"/>
                <a:ea typeface="Cambria Math" panose="02040503050406030204" pitchFamily="18" charset="0"/>
              </a:rPr>
              <a:t> </a:t>
            </a:r>
            <a:r>
              <a:rPr lang="en-US" dirty="0" smtClean="0">
                <a:solidFill>
                  <a:schemeClr val="bg1"/>
                </a:solidFill>
                <a:latin typeface="Cambria Math" panose="02040503050406030204" pitchFamily="18" charset="0"/>
                <a:ea typeface="Cambria Math" panose="02040503050406030204" pitchFamily="18" charset="0"/>
              </a:rPr>
              <a:t>can enjoy </a:t>
            </a:r>
            <a:r>
              <a:rPr lang="en-US" dirty="0">
                <a:solidFill>
                  <a:schemeClr val="bg1"/>
                </a:solidFill>
                <a:latin typeface="Cambria Math" panose="02040503050406030204" pitchFamily="18" charset="0"/>
                <a:ea typeface="Cambria Math" panose="02040503050406030204" pitchFamily="18" charset="0"/>
              </a:rPr>
              <a:t>learning by doing</a:t>
            </a:r>
            <a:r>
              <a:rPr lang="en-US" dirty="0" smtClean="0">
                <a:solidFill>
                  <a:schemeClr val="bg1"/>
                </a:solidFill>
                <a:latin typeface="Cambria Math" panose="02040503050406030204" pitchFamily="18" charset="0"/>
                <a:ea typeface="Cambria Math" panose="02040503050406030204" pitchFamily="18" charset="0"/>
              </a:rPr>
              <a:t>. </a:t>
            </a:r>
            <a:r>
              <a:rPr lang="en-US" dirty="0">
                <a:solidFill>
                  <a:schemeClr val="bg1"/>
                </a:solidFill>
                <a:latin typeface="Cambria Math" panose="02040503050406030204" pitchFamily="18" charset="0"/>
                <a:ea typeface="Cambria Math" panose="02040503050406030204" pitchFamily="18" charset="0"/>
              </a:rPr>
              <a:t>Mineral and agricultural sectors can as well. </a:t>
            </a:r>
            <a:r>
              <a:rPr lang="en-US" dirty="0" smtClean="0">
                <a:solidFill>
                  <a:schemeClr val="bg1"/>
                </a:solidFill>
                <a:latin typeface="Cambria Math" panose="02040503050406030204" pitchFamily="18" charset="0"/>
                <a:ea typeface="Cambria Math" panose="02040503050406030204" pitchFamily="18" charset="0"/>
              </a:rPr>
              <a:t>Some countries </a:t>
            </a:r>
            <a:r>
              <a:rPr lang="en-US" dirty="0">
                <a:solidFill>
                  <a:schemeClr val="bg1"/>
                </a:solidFill>
                <a:latin typeface="Cambria Math" panose="02040503050406030204" pitchFamily="18" charset="0"/>
                <a:ea typeface="Cambria Math" panose="02040503050406030204" pitchFamily="18" charset="0"/>
              </a:rPr>
              <a:t>have experienced tremendous productivity growth in the oil, mineral, </a:t>
            </a:r>
            <a:r>
              <a:rPr lang="en-US" dirty="0" smtClean="0">
                <a:solidFill>
                  <a:schemeClr val="bg1"/>
                </a:solidFill>
                <a:latin typeface="Cambria Math" panose="02040503050406030204" pitchFamily="18" charset="0"/>
                <a:ea typeface="Cambria Math" panose="02040503050406030204" pitchFamily="18" charset="0"/>
              </a:rPr>
              <a:t>and agricultural </a:t>
            </a:r>
            <a:r>
              <a:rPr lang="en-US" dirty="0">
                <a:solidFill>
                  <a:schemeClr val="bg1"/>
                </a:solidFill>
                <a:latin typeface="Cambria Math" panose="02040503050406030204" pitchFamily="18" charset="0"/>
                <a:ea typeface="Cambria Math" panose="02040503050406030204" pitchFamily="18" charset="0"/>
              </a:rPr>
              <a:t>sectors. </a:t>
            </a:r>
            <a:r>
              <a:rPr lang="en-US" sz="1200" dirty="0" smtClean="0">
                <a:solidFill>
                  <a:schemeClr val="bg1"/>
                </a:solidFill>
                <a:latin typeface="Cambria Math" panose="02040503050406030204" pitchFamily="18" charset="0"/>
                <a:ea typeface="Cambria Math" panose="02040503050406030204" pitchFamily="18" charset="0"/>
              </a:rPr>
              <a:t>American </a:t>
            </a:r>
            <a:r>
              <a:rPr lang="en-US" sz="1200" dirty="0">
                <a:solidFill>
                  <a:schemeClr val="bg1"/>
                </a:solidFill>
                <a:latin typeface="Cambria Math" panose="02040503050406030204" pitchFamily="18" charset="0"/>
                <a:ea typeface="Cambria Math" panose="02040503050406030204" pitchFamily="18" charset="0"/>
              </a:rPr>
              <a:t>productivity gains have been aided, since the late </a:t>
            </a:r>
            <a:r>
              <a:rPr lang="en-US" sz="1200" dirty="0" smtClean="0">
                <a:solidFill>
                  <a:schemeClr val="bg1"/>
                </a:solidFill>
                <a:latin typeface="Cambria Math" panose="02040503050406030204" pitchFamily="18" charset="0"/>
                <a:ea typeface="Cambria Math" panose="02040503050406030204" pitchFamily="18" charset="0"/>
              </a:rPr>
              <a:t>19</a:t>
            </a:r>
            <a:r>
              <a:rPr lang="en-US" sz="1200" baseline="30000" dirty="0" smtClean="0">
                <a:solidFill>
                  <a:schemeClr val="bg1"/>
                </a:solidFill>
                <a:latin typeface="Cambria Math" panose="02040503050406030204" pitchFamily="18" charset="0"/>
                <a:ea typeface="Cambria Math" panose="02040503050406030204" pitchFamily="18" charset="0"/>
              </a:rPr>
              <a:t>th</a:t>
            </a:r>
            <a:r>
              <a:rPr lang="en-US" sz="1200" dirty="0" smtClean="0">
                <a:solidFill>
                  <a:schemeClr val="bg1"/>
                </a:solidFill>
                <a:latin typeface="Cambria Math" panose="02040503050406030204" pitchFamily="18" charset="0"/>
                <a:ea typeface="Cambria Math" panose="02040503050406030204" pitchFamily="18" charset="0"/>
              </a:rPr>
              <a:t> century</a:t>
            </a:r>
            <a:r>
              <a:rPr lang="en-US" sz="1200" dirty="0">
                <a:solidFill>
                  <a:schemeClr val="bg1"/>
                </a:solidFill>
                <a:latin typeface="Cambria Math" panose="02040503050406030204" pitchFamily="18" charset="0"/>
                <a:ea typeface="Cambria Math" panose="02040503050406030204" pitchFamily="18" charset="0"/>
              </a:rPr>
              <a:t>, by public investment in such knowledge infrastructure institutions as the </a:t>
            </a:r>
            <a:r>
              <a:rPr lang="en-US" sz="1200" dirty="0" smtClean="0">
                <a:solidFill>
                  <a:schemeClr val="bg1"/>
                </a:solidFill>
                <a:latin typeface="Cambria Math" panose="02040503050406030204" pitchFamily="18" charset="0"/>
                <a:ea typeface="Cambria Math" panose="02040503050406030204" pitchFamily="18" charset="0"/>
              </a:rPr>
              <a:t>U.S. Geological </a:t>
            </a:r>
            <a:r>
              <a:rPr lang="en-US" sz="1200" dirty="0">
                <a:solidFill>
                  <a:schemeClr val="bg1"/>
                </a:solidFill>
                <a:latin typeface="Cambria Math" panose="02040503050406030204" pitchFamily="18" charset="0"/>
                <a:ea typeface="Cambria Math" panose="02040503050406030204" pitchFamily="18" charset="0"/>
              </a:rPr>
              <a:t>Survey, the Columbia School of Mines, the Agricultural Extension </a:t>
            </a:r>
            <a:r>
              <a:rPr lang="en-US" sz="1200" dirty="0" smtClean="0">
                <a:solidFill>
                  <a:schemeClr val="bg1"/>
                </a:solidFill>
                <a:latin typeface="Cambria Math" panose="02040503050406030204" pitchFamily="18" charset="0"/>
                <a:ea typeface="Cambria Math" panose="02040503050406030204" pitchFamily="18" charset="0"/>
              </a:rPr>
              <a:t>program, and </a:t>
            </a:r>
            <a:r>
              <a:rPr lang="en-US" sz="1200" dirty="0">
                <a:solidFill>
                  <a:schemeClr val="bg1"/>
                </a:solidFill>
                <a:latin typeface="Cambria Math" panose="02040503050406030204" pitchFamily="18" charset="0"/>
                <a:ea typeface="Cambria Math" panose="02040503050406030204" pitchFamily="18" charset="0"/>
              </a:rPr>
              <a:t>Land-Grant Colleges. </a:t>
            </a:r>
          </a:p>
          <a:p>
            <a:r>
              <a:rPr lang="en-US" sz="1200" dirty="0" smtClean="0">
                <a:solidFill>
                  <a:schemeClr val="bg1"/>
                </a:solidFill>
                <a:latin typeface="Cambria Math" panose="02040503050406030204" pitchFamily="18" charset="0"/>
                <a:ea typeface="Cambria Math" panose="02040503050406030204" pitchFamily="18" charset="0"/>
              </a:rPr>
              <a:t>         </a:t>
            </a:r>
          </a:p>
          <a:p>
            <a:r>
              <a:rPr lang="en-US" dirty="0" smtClean="0">
                <a:solidFill>
                  <a:schemeClr val="bg1"/>
                </a:solidFill>
                <a:latin typeface="Cambria Math" panose="02040503050406030204" pitchFamily="18" charset="0"/>
                <a:ea typeface="Cambria Math" panose="02040503050406030204" pitchFamily="18" charset="0"/>
              </a:rPr>
              <a:t>Although </a:t>
            </a:r>
            <a:r>
              <a:rPr lang="en-US" dirty="0">
                <a:solidFill>
                  <a:schemeClr val="bg1"/>
                </a:solidFill>
                <a:latin typeface="Cambria Math" panose="02040503050406030204" pitchFamily="18" charset="0"/>
                <a:ea typeface="Cambria Math" panose="02040503050406030204" pitchFamily="18" charset="0"/>
              </a:rPr>
              <a:t>well-functioning governments have played a role </a:t>
            </a:r>
            <a:r>
              <a:rPr lang="en-US" dirty="0" smtClean="0">
                <a:solidFill>
                  <a:schemeClr val="bg1"/>
                </a:solidFill>
                <a:latin typeface="Cambria Math" panose="02040503050406030204" pitchFamily="18" charset="0"/>
                <a:ea typeface="Cambria Math" panose="02040503050406030204" pitchFamily="18" charset="0"/>
              </a:rPr>
              <a:t>in supplying </a:t>
            </a:r>
            <a:r>
              <a:rPr lang="en-US" dirty="0">
                <a:solidFill>
                  <a:schemeClr val="bg1"/>
                </a:solidFill>
                <a:latin typeface="Cambria Math" panose="02040503050406030204" pitchFamily="18" charset="0"/>
                <a:ea typeface="Cambria Math" panose="02040503050406030204" pitchFamily="18" charset="0"/>
              </a:rPr>
              <a:t>these public goods for the natural resource sector, this is different </a:t>
            </a:r>
            <a:r>
              <a:rPr lang="en-US" dirty="0" smtClean="0">
                <a:solidFill>
                  <a:schemeClr val="bg1"/>
                </a:solidFill>
                <a:latin typeface="Cambria Math" panose="02040503050406030204" pitchFamily="18" charset="0"/>
                <a:ea typeface="Cambria Math" panose="02040503050406030204" pitchFamily="18" charset="0"/>
              </a:rPr>
              <a:t>than mandating </a:t>
            </a:r>
            <a:r>
              <a:rPr lang="en-US" dirty="0">
                <a:solidFill>
                  <a:schemeClr val="bg1"/>
                </a:solidFill>
                <a:latin typeface="Cambria Math" panose="02040503050406030204" pitchFamily="18" charset="0"/>
                <a:ea typeface="Cambria Math" panose="02040503050406030204" pitchFamily="18" charset="0"/>
              </a:rPr>
              <a:t>government ownership of the resources themselves</a:t>
            </a:r>
            <a:r>
              <a:rPr lang="en-US" dirty="0" smtClean="0">
                <a:solidFill>
                  <a:schemeClr val="bg1"/>
                </a:solidFill>
                <a:latin typeface="Cambria Math" panose="02040503050406030204" pitchFamily="18" charset="0"/>
                <a:ea typeface="Cambria Math" panose="02040503050406030204" pitchFamily="18" charset="0"/>
              </a:rPr>
              <a:t>.</a:t>
            </a:r>
          </a:p>
          <a:p>
            <a:endParaRPr lang="en-US" dirty="0" smtClean="0">
              <a:solidFill>
                <a:schemeClr val="bg1"/>
              </a:solidFill>
              <a:latin typeface="Cambria Math" panose="02040503050406030204" pitchFamily="18" charset="0"/>
              <a:ea typeface="Cambria Math" panose="02040503050406030204" pitchFamily="18" charset="0"/>
            </a:endParaRPr>
          </a:p>
          <a:p>
            <a:r>
              <a:rPr lang="en-US" sz="1200" dirty="0" smtClean="0">
                <a:solidFill>
                  <a:schemeClr val="bg1"/>
                </a:solidFill>
                <a:latin typeface="Cambria Math" panose="02040503050406030204" pitchFamily="18" charset="0"/>
                <a:ea typeface="Cambria Math" panose="02040503050406030204" pitchFamily="18" charset="0"/>
              </a:rPr>
              <a:t>In </a:t>
            </a:r>
            <a:r>
              <a:rPr lang="en-US" sz="1200" dirty="0">
                <a:solidFill>
                  <a:schemeClr val="bg1"/>
                </a:solidFill>
                <a:latin typeface="Cambria Math" panose="02040503050406030204" pitchFamily="18" charset="0"/>
                <a:ea typeface="Cambria Math" panose="02040503050406030204" pitchFamily="18" charset="0"/>
              </a:rPr>
              <a:t>Latin America, </a:t>
            </a:r>
            <a:r>
              <a:rPr lang="en-US" sz="1200" dirty="0" smtClean="0">
                <a:solidFill>
                  <a:schemeClr val="bg1"/>
                </a:solidFill>
                <a:latin typeface="Cambria Math" panose="02040503050406030204" pitchFamily="18" charset="0"/>
                <a:ea typeface="Cambria Math" panose="02040503050406030204" pitchFamily="18" charset="0"/>
              </a:rPr>
              <a:t>for example</a:t>
            </a:r>
            <a:r>
              <a:rPr lang="en-US" sz="1200" dirty="0">
                <a:solidFill>
                  <a:schemeClr val="bg1"/>
                </a:solidFill>
                <a:latin typeface="Cambria Math" panose="02040503050406030204" pitchFamily="18" charset="0"/>
                <a:ea typeface="Cambria Math" panose="02040503050406030204" pitchFamily="18" charset="0"/>
              </a:rPr>
              <a:t>, public monopoly ownership and prohibition on </a:t>
            </a:r>
            <a:r>
              <a:rPr lang="en-US" sz="1200" dirty="0" smtClean="0">
                <a:solidFill>
                  <a:schemeClr val="bg1"/>
                </a:solidFill>
                <a:latin typeface="Cambria Math" panose="02040503050406030204" pitchFamily="18" charset="0"/>
                <a:ea typeface="Cambria Math" panose="02040503050406030204" pitchFamily="18" charset="0"/>
              </a:rPr>
              <a:t>importing </a:t>
            </a:r>
            <a:r>
              <a:rPr lang="en-US" sz="1200" dirty="0">
                <a:solidFill>
                  <a:schemeClr val="bg1"/>
                </a:solidFill>
                <a:latin typeface="Cambria Math" panose="02040503050406030204" pitchFamily="18" charset="0"/>
                <a:ea typeface="Cambria Math" panose="02040503050406030204" pitchFamily="18" charset="0"/>
              </a:rPr>
              <a:t>foreign expertise </a:t>
            </a:r>
            <a:r>
              <a:rPr lang="en-US" sz="1200" dirty="0" smtClean="0">
                <a:solidFill>
                  <a:schemeClr val="bg1"/>
                </a:solidFill>
                <a:latin typeface="Cambria Math" panose="02040503050406030204" pitchFamily="18" charset="0"/>
                <a:ea typeface="Cambria Math" panose="02040503050406030204" pitchFamily="18" charset="0"/>
              </a:rPr>
              <a:t>or capital </a:t>
            </a:r>
            <a:r>
              <a:rPr lang="en-US" sz="1200" dirty="0">
                <a:solidFill>
                  <a:schemeClr val="bg1"/>
                </a:solidFill>
                <a:latin typeface="Cambria Math" panose="02040503050406030204" pitchFamily="18" charset="0"/>
                <a:ea typeface="Cambria Math" panose="02040503050406030204" pitchFamily="18" charset="0"/>
              </a:rPr>
              <a:t>has often stunted development of the mineral sector, whereas privatization has </a:t>
            </a:r>
            <a:r>
              <a:rPr lang="en-US" sz="1200" dirty="0" smtClean="0">
                <a:solidFill>
                  <a:schemeClr val="bg1"/>
                </a:solidFill>
                <a:latin typeface="Cambria Math" panose="02040503050406030204" pitchFamily="18" charset="0"/>
                <a:ea typeface="Cambria Math" panose="02040503050406030204" pitchFamily="18" charset="0"/>
              </a:rPr>
              <a:t>set it </a:t>
            </a:r>
            <a:r>
              <a:rPr lang="en-US" sz="1200" dirty="0">
                <a:solidFill>
                  <a:schemeClr val="bg1"/>
                </a:solidFill>
                <a:latin typeface="Cambria Math" panose="02040503050406030204" pitchFamily="18" charset="0"/>
                <a:ea typeface="Cambria Math" panose="02040503050406030204" pitchFamily="18" charset="0"/>
              </a:rPr>
              <a:t>free</a:t>
            </a:r>
            <a:r>
              <a:rPr lang="en-US" sz="1200" dirty="0" smtClean="0">
                <a:solidFill>
                  <a:schemeClr val="bg1"/>
                </a:solidFill>
                <a:latin typeface="Cambria Math" panose="02040503050406030204" pitchFamily="18" charset="0"/>
                <a:ea typeface="Cambria Math" panose="02040503050406030204" pitchFamily="18" charset="0"/>
              </a:rPr>
              <a:t>. </a:t>
            </a:r>
            <a:r>
              <a:rPr lang="en-US" sz="1200" dirty="0">
                <a:solidFill>
                  <a:schemeClr val="bg1"/>
                </a:solidFill>
                <a:latin typeface="Cambria Math" panose="02040503050406030204" pitchFamily="18" charset="0"/>
                <a:ea typeface="Cambria Math" panose="02040503050406030204" pitchFamily="18" charset="0"/>
              </a:rPr>
              <a:t>Moreover, attempts by governments to force linkages between the </a:t>
            </a:r>
            <a:r>
              <a:rPr lang="en-US" sz="1200" dirty="0" smtClean="0">
                <a:solidFill>
                  <a:schemeClr val="bg1"/>
                </a:solidFill>
                <a:latin typeface="Cambria Math" panose="02040503050406030204" pitchFamily="18" charset="0"/>
                <a:ea typeface="Cambria Math" panose="02040503050406030204" pitchFamily="18" charset="0"/>
              </a:rPr>
              <a:t>mineral sector </a:t>
            </a:r>
            <a:r>
              <a:rPr lang="en-US" sz="1200" dirty="0">
                <a:solidFill>
                  <a:schemeClr val="bg1"/>
                </a:solidFill>
                <a:latin typeface="Cambria Math" panose="02040503050406030204" pitchFamily="18" charset="0"/>
                <a:ea typeface="Cambria Math" panose="02040503050406030204" pitchFamily="18" charset="0"/>
              </a:rPr>
              <a:t>and processing industries have not always </a:t>
            </a:r>
            <a:r>
              <a:rPr lang="en-US" sz="1200" dirty="0" smtClean="0">
                <a:solidFill>
                  <a:schemeClr val="bg1"/>
                </a:solidFill>
                <a:latin typeface="Cambria Math" panose="02040503050406030204" pitchFamily="18" charset="0"/>
                <a:ea typeface="Cambria Math" panose="02040503050406030204" pitchFamily="18" charset="0"/>
              </a:rPr>
              <a:t>worked</a:t>
            </a:r>
            <a:r>
              <a:rPr lang="en-US" dirty="0" smtClean="0">
                <a:solidFill>
                  <a:schemeClr val="bg1"/>
                </a:solidFill>
                <a:latin typeface="Cambria Math" panose="02040503050406030204" pitchFamily="18" charset="0"/>
                <a:ea typeface="Cambria Math" panose="02040503050406030204" pitchFamily="18" charset="0"/>
              </a:rPr>
              <a:t>.</a:t>
            </a:r>
            <a:endParaRPr lang="en-US" dirty="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76915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074"/>
        </a:solidFill>
        <a:effectLst/>
      </p:bgPr>
    </p:bg>
    <p:spTree>
      <p:nvGrpSpPr>
        <p:cNvPr id="1" name="Shape 437"/>
        <p:cNvGrpSpPr/>
        <p:nvPr/>
      </p:nvGrpSpPr>
      <p:grpSpPr>
        <a:xfrm>
          <a:off x="0" y="0"/>
          <a:ext cx="0" cy="0"/>
          <a:chOff x="0" y="0"/>
          <a:chExt cx="0" cy="0"/>
        </a:xfrm>
      </p:grpSpPr>
      <p:sp>
        <p:nvSpPr>
          <p:cNvPr id="286" name="Shape 269"/>
          <p:cNvSpPr txBox="1">
            <a:spLocks/>
          </p:cNvSpPr>
          <p:nvPr/>
        </p:nvSpPr>
        <p:spPr>
          <a:xfrm>
            <a:off x="489154" y="-30913"/>
            <a:ext cx="7199672" cy="779155"/>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buClr>
                <a:srgbClr val="6AA84F"/>
              </a:buClr>
            </a:pPr>
            <a:r>
              <a:rPr lang="en-US" sz="2400" b="1" dirty="0">
                <a:solidFill>
                  <a:srgbClr val="6AA84F"/>
                </a:solidFill>
                <a:latin typeface="Cambria Math" panose="02040503050406030204" pitchFamily="18" charset="0"/>
                <a:ea typeface="Cambria Math" panose="02040503050406030204" pitchFamily="18" charset="0"/>
                <a:cs typeface="PT Serif"/>
                <a:sym typeface="PT Serif"/>
              </a:rPr>
              <a:t>III. Possible Channels of the Natural Resource Curse</a:t>
            </a:r>
          </a:p>
        </p:txBody>
      </p:sp>
      <p:sp>
        <p:nvSpPr>
          <p:cNvPr id="287" name="Shape 270"/>
          <p:cNvSpPr txBox="1">
            <a:spLocks/>
          </p:cNvSpPr>
          <p:nvPr/>
        </p:nvSpPr>
        <p:spPr>
          <a:xfrm>
            <a:off x="489154" y="472939"/>
            <a:ext cx="6059130" cy="4521848"/>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US" dirty="0" smtClean="0">
              <a:solidFill>
                <a:schemeClr val="bg1"/>
              </a:solidFill>
              <a:latin typeface="Cambria Math" panose="02040503050406030204" pitchFamily="18" charset="0"/>
              <a:ea typeface="Cambria Math" panose="02040503050406030204" pitchFamily="18" charset="0"/>
            </a:endParaRPr>
          </a:p>
          <a:p>
            <a:r>
              <a:rPr lang="en-US" sz="1800" b="1" dirty="0" smtClean="0">
                <a:solidFill>
                  <a:srgbClr val="6AA84F"/>
                </a:solidFill>
                <a:latin typeface="Cambria Math" panose="02040503050406030204" pitchFamily="18" charset="0"/>
                <a:ea typeface="Cambria Math" panose="02040503050406030204" pitchFamily="18" charset="0"/>
              </a:rPr>
              <a:t>b</a:t>
            </a:r>
            <a:r>
              <a:rPr lang="en-US" sz="1800" b="1" dirty="0">
                <a:solidFill>
                  <a:srgbClr val="6AA84F"/>
                </a:solidFill>
                <a:latin typeface="Cambria Math" panose="02040503050406030204" pitchFamily="18" charset="0"/>
                <a:ea typeface="Cambria Math" panose="02040503050406030204" pitchFamily="18" charset="0"/>
              </a:rPr>
              <a:t>. </a:t>
            </a:r>
            <a:r>
              <a:rPr lang="en-US" sz="1800" b="1" dirty="0" smtClean="0">
                <a:solidFill>
                  <a:srgbClr val="6AA84F"/>
                </a:solidFill>
                <a:latin typeface="Cambria Math" panose="02040503050406030204" pitchFamily="18" charset="0"/>
                <a:ea typeface="Cambria Math" panose="02040503050406030204" pitchFamily="18" charset="0"/>
              </a:rPr>
              <a:t>   </a:t>
            </a:r>
            <a:r>
              <a:rPr lang="en-US" sz="1800" b="1" dirty="0" smtClean="0">
                <a:solidFill>
                  <a:schemeClr val="bg1"/>
                </a:solidFill>
                <a:latin typeface="Cambria Math" panose="02040503050406030204" pitchFamily="18" charset="0"/>
                <a:ea typeface="Cambria Math" panose="02040503050406030204" pitchFamily="18" charset="0"/>
              </a:rPr>
              <a:t>Do </a:t>
            </a:r>
            <a:r>
              <a:rPr lang="en-US" sz="1800" b="1" dirty="0">
                <a:solidFill>
                  <a:schemeClr val="bg1"/>
                </a:solidFill>
                <a:latin typeface="Cambria Math" panose="02040503050406030204" pitchFamily="18" charset="0"/>
                <a:ea typeface="Cambria Math" panose="02040503050406030204" pitchFamily="18" charset="0"/>
              </a:rPr>
              <a:t>mineral riches lead to wars?</a:t>
            </a:r>
            <a:endParaRPr lang="en-US" sz="1800" dirty="0" smtClean="0">
              <a:solidFill>
                <a:schemeClr val="bg1"/>
              </a:solidFill>
              <a:latin typeface="Cambria Math" panose="02040503050406030204" pitchFamily="18" charset="0"/>
              <a:ea typeface="Cambria Math" panose="02040503050406030204" pitchFamily="18" charset="0"/>
            </a:endParaRPr>
          </a:p>
          <a:p>
            <a:endParaRPr lang="en-US" dirty="0" smtClean="0">
              <a:solidFill>
                <a:schemeClr val="bg1"/>
              </a:solidFill>
              <a:latin typeface="Cambria Math" panose="02040503050406030204" pitchFamily="18" charset="0"/>
              <a:ea typeface="Cambria Math" panose="02040503050406030204" pitchFamily="18" charset="0"/>
            </a:endParaRPr>
          </a:p>
          <a:p>
            <a:r>
              <a:rPr lang="en-US" dirty="0">
                <a:solidFill>
                  <a:schemeClr val="bg1"/>
                </a:solidFill>
                <a:latin typeface="Cambria Math" panose="02040503050406030204" pitchFamily="18" charset="0"/>
                <a:ea typeface="Cambria Math" panose="02040503050406030204" pitchFamily="18" charset="0"/>
              </a:rPr>
              <a:t>Where a valuable resource such as oil or diamonds is there for the taking, </a:t>
            </a:r>
            <a:r>
              <a:rPr lang="en-US" dirty="0" smtClean="0">
                <a:solidFill>
                  <a:schemeClr val="bg1"/>
                </a:solidFill>
                <a:latin typeface="Cambria Math" panose="02040503050406030204" pitchFamily="18" charset="0"/>
                <a:ea typeface="Cambria Math" panose="02040503050406030204" pitchFamily="18" charset="0"/>
              </a:rPr>
              <a:t>rather than </a:t>
            </a:r>
            <a:r>
              <a:rPr lang="en-US" dirty="0">
                <a:solidFill>
                  <a:schemeClr val="bg1"/>
                </a:solidFill>
                <a:latin typeface="Cambria Math" panose="02040503050406030204" pitchFamily="18" charset="0"/>
                <a:ea typeface="Cambria Math" panose="02040503050406030204" pitchFamily="18" charset="0"/>
              </a:rPr>
              <a:t>requiring substantial inputs of labor and capital investment, factions are more </a:t>
            </a:r>
            <a:r>
              <a:rPr lang="en-US" dirty="0" smtClean="0">
                <a:solidFill>
                  <a:schemeClr val="bg1"/>
                </a:solidFill>
                <a:latin typeface="Cambria Math" panose="02040503050406030204" pitchFamily="18" charset="0"/>
                <a:ea typeface="Cambria Math" panose="02040503050406030204" pitchFamily="18" charset="0"/>
              </a:rPr>
              <a:t>likely to </a:t>
            </a:r>
            <a:r>
              <a:rPr lang="en-US" dirty="0">
                <a:solidFill>
                  <a:schemeClr val="bg1"/>
                </a:solidFill>
                <a:latin typeface="Cambria Math" panose="02040503050406030204" pitchFamily="18" charset="0"/>
                <a:ea typeface="Cambria Math" panose="02040503050406030204" pitchFamily="18" charset="0"/>
              </a:rPr>
              <a:t>fight over </a:t>
            </a:r>
            <a:r>
              <a:rPr lang="en-US" dirty="0" smtClean="0">
                <a:solidFill>
                  <a:schemeClr val="bg1"/>
                </a:solidFill>
                <a:latin typeface="Cambria Math" panose="02040503050406030204" pitchFamily="18" charset="0"/>
                <a:ea typeface="Cambria Math" panose="02040503050406030204" pitchFamily="18" charset="0"/>
              </a:rPr>
              <a:t>it</a:t>
            </a:r>
          </a:p>
          <a:p>
            <a:endParaRPr lang="en-US" dirty="0" smtClean="0">
              <a:solidFill>
                <a:schemeClr val="bg1"/>
              </a:solidFill>
              <a:latin typeface="Cambria Math" panose="02040503050406030204" pitchFamily="18" charset="0"/>
              <a:ea typeface="Cambria Math" panose="02040503050406030204" pitchFamily="18" charset="0"/>
            </a:endParaRPr>
          </a:p>
          <a:p>
            <a:r>
              <a:rPr lang="en-US" dirty="0" err="1" smtClean="0">
                <a:solidFill>
                  <a:schemeClr val="bg1"/>
                </a:solidFill>
                <a:latin typeface="Cambria Math" panose="02040503050406030204" pitchFamily="18" charset="0"/>
                <a:ea typeface="Cambria Math" panose="02040503050406030204" pitchFamily="18" charset="0"/>
              </a:rPr>
              <a:t>Fearon</a:t>
            </a:r>
            <a:r>
              <a:rPr lang="en-US" dirty="0" smtClean="0">
                <a:solidFill>
                  <a:schemeClr val="bg1"/>
                </a:solidFill>
                <a:latin typeface="Cambria Math" panose="02040503050406030204" pitchFamily="18" charset="0"/>
                <a:ea typeface="Cambria Math" panose="02040503050406030204" pitchFamily="18" charset="0"/>
              </a:rPr>
              <a:t> </a:t>
            </a:r>
            <a:r>
              <a:rPr lang="en-US" dirty="0">
                <a:solidFill>
                  <a:schemeClr val="bg1"/>
                </a:solidFill>
                <a:latin typeface="Cambria Math" panose="02040503050406030204" pitchFamily="18" charset="0"/>
                <a:ea typeface="Cambria Math" panose="02040503050406030204" pitchFamily="18" charset="0"/>
              </a:rPr>
              <a:t>and </a:t>
            </a:r>
            <a:r>
              <a:rPr lang="en-US" dirty="0" err="1">
                <a:solidFill>
                  <a:schemeClr val="bg1"/>
                </a:solidFill>
                <a:latin typeface="Cambria Math" panose="02040503050406030204" pitchFamily="18" charset="0"/>
                <a:ea typeface="Cambria Math" panose="02040503050406030204" pitchFamily="18" charset="0"/>
              </a:rPr>
              <a:t>Laitin</a:t>
            </a:r>
            <a:r>
              <a:rPr lang="en-US" dirty="0">
                <a:solidFill>
                  <a:schemeClr val="bg1"/>
                </a:solidFill>
                <a:latin typeface="Cambria Math" panose="02040503050406030204" pitchFamily="18" charset="0"/>
                <a:ea typeface="Cambria Math" panose="02040503050406030204" pitchFamily="18" charset="0"/>
              </a:rPr>
              <a:t> (2003), Collier and </a:t>
            </a:r>
            <a:r>
              <a:rPr lang="en-US" dirty="0" err="1">
                <a:solidFill>
                  <a:schemeClr val="bg1"/>
                </a:solidFill>
                <a:latin typeface="Cambria Math" panose="02040503050406030204" pitchFamily="18" charset="0"/>
                <a:ea typeface="Cambria Math" panose="02040503050406030204" pitchFamily="18" charset="0"/>
              </a:rPr>
              <a:t>Hoeffler</a:t>
            </a:r>
            <a:r>
              <a:rPr lang="en-US" dirty="0">
                <a:solidFill>
                  <a:schemeClr val="bg1"/>
                </a:solidFill>
                <a:latin typeface="Cambria Math" panose="02040503050406030204" pitchFamily="18" charset="0"/>
                <a:ea typeface="Cambria Math" panose="02040503050406030204" pitchFamily="18" charset="0"/>
              </a:rPr>
              <a:t> (2004), Humphreys</a:t>
            </a:r>
          </a:p>
          <a:p>
            <a:r>
              <a:rPr lang="en-US" dirty="0">
                <a:solidFill>
                  <a:schemeClr val="bg1"/>
                </a:solidFill>
                <a:latin typeface="Cambria Math" panose="02040503050406030204" pitchFamily="18" charset="0"/>
                <a:ea typeface="Cambria Math" panose="02040503050406030204" pitchFamily="18" charset="0"/>
              </a:rPr>
              <a:t>(2005) and Collier (2007, Chapter 2) </a:t>
            </a:r>
            <a:r>
              <a:rPr lang="en-US" dirty="0" smtClean="0">
                <a:solidFill>
                  <a:schemeClr val="bg1"/>
                </a:solidFill>
                <a:latin typeface="Cambria Math" panose="02040503050406030204" pitchFamily="18" charset="0"/>
                <a:ea typeface="Cambria Math" panose="02040503050406030204" pitchFamily="18" charset="0"/>
              </a:rPr>
              <a:t>all </a:t>
            </a:r>
            <a:r>
              <a:rPr lang="en-US" dirty="0">
                <a:solidFill>
                  <a:schemeClr val="bg1"/>
                </a:solidFill>
                <a:latin typeface="Cambria Math" panose="02040503050406030204" pitchFamily="18" charset="0"/>
                <a:ea typeface="Cambria Math" panose="02040503050406030204" pitchFamily="18" charset="0"/>
              </a:rPr>
              <a:t>find that economic dependence on oil and mineral wealth is correlated with civil </a:t>
            </a:r>
            <a:r>
              <a:rPr lang="en-US" dirty="0" smtClean="0">
                <a:solidFill>
                  <a:schemeClr val="bg1"/>
                </a:solidFill>
                <a:latin typeface="Cambria Math" panose="02040503050406030204" pitchFamily="18" charset="0"/>
                <a:ea typeface="Cambria Math" panose="02040503050406030204" pitchFamily="18" charset="0"/>
              </a:rPr>
              <a:t>war</a:t>
            </a:r>
          </a:p>
          <a:p>
            <a:r>
              <a:rPr lang="en-US" dirty="0" err="1" smtClean="0">
                <a:solidFill>
                  <a:schemeClr val="bg1"/>
                </a:solidFill>
                <a:latin typeface="Cambria Math" panose="02040503050406030204" pitchFamily="18" charset="0"/>
                <a:ea typeface="Cambria Math" panose="02040503050406030204" pitchFamily="18" charset="0"/>
              </a:rPr>
              <a:t>Eg</a:t>
            </a:r>
            <a:r>
              <a:rPr lang="en-US" dirty="0" smtClean="0">
                <a:solidFill>
                  <a:schemeClr val="bg1"/>
                </a:solidFill>
                <a:latin typeface="Cambria Math" panose="02040503050406030204" pitchFamily="18" charset="0"/>
                <a:ea typeface="Cambria Math" panose="02040503050406030204" pitchFamily="18" charset="0"/>
              </a:rPr>
              <a:t>: Angola </a:t>
            </a:r>
            <a:r>
              <a:rPr lang="en-US" dirty="0">
                <a:solidFill>
                  <a:schemeClr val="bg1"/>
                </a:solidFill>
                <a:latin typeface="Cambria Math" panose="02040503050406030204" pitchFamily="18" charset="0"/>
                <a:ea typeface="Cambria Math" panose="02040503050406030204" pitchFamily="18" charset="0"/>
              </a:rPr>
              <a:t>and </a:t>
            </a:r>
            <a:r>
              <a:rPr lang="en-US" dirty="0" smtClean="0">
                <a:solidFill>
                  <a:schemeClr val="bg1"/>
                </a:solidFill>
                <a:latin typeface="Cambria Math" panose="02040503050406030204" pitchFamily="18" charset="0"/>
                <a:ea typeface="Cambria Math" panose="02040503050406030204" pitchFamily="18" charset="0"/>
              </a:rPr>
              <a:t>Sudan</a:t>
            </a:r>
          </a:p>
          <a:p>
            <a:endParaRPr lang="en-US" dirty="0">
              <a:solidFill>
                <a:schemeClr val="bg1"/>
              </a:solidFill>
              <a:latin typeface="Cambria Math" panose="02040503050406030204" pitchFamily="18" charset="0"/>
              <a:ea typeface="Cambria Math" panose="02040503050406030204" pitchFamily="18" charset="0"/>
            </a:endParaRPr>
          </a:p>
          <a:p>
            <a:r>
              <a:rPr lang="en-US" dirty="0" smtClean="0">
                <a:solidFill>
                  <a:schemeClr val="bg1"/>
                </a:solidFill>
                <a:latin typeface="Cambria Math" panose="02040503050406030204" pitchFamily="18" charset="0"/>
                <a:ea typeface="Cambria Math" panose="02040503050406030204" pitchFamily="18" charset="0"/>
              </a:rPr>
              <a:t>On </a:t>
            </a:r>
            <a:r>
              <a:rPr lang="en-US" dirty="0">
                <a:solidFill>
                  <a:schemeClr val="bg1"/>
                </a:solidFill>
                <a:latin typeface="Cambria Math" panose="02040503050406030204" pitchFamily="18" charset="0"/>
                <a:ea typeface="Cambria Math" panose="02040503050406030204" pitchFamily="18" charset="0"/>
              </a:rPr>
              <a:t>the other hand, </a:t>
            </a:r>
            <a:r>
              <a:rPr lang="en-US" dirty="0" err="1">
                <a:solidFill>
                  <a:schemeClr val="bg1"/>
                </a:solidFill>
                <a:latin typeface="Cambria Math" panose="02040503050406030204" pitchFamily="18" charset="0"/>
                <a:ea typeface="Cambria Math" panose="02040503050406030204" pitchFamily="18" charset="0"/>
              </a:rPr>
              <a:t>Brunnschweiler</a:t>
            </a:r>
            <a:r>
              <a:rPr lang="en-US" dirty="0">
                <a:solidFill>
                  <a:schemeClr val="bg1"/>
                </a:solidFill>
                <a:latin typeface="Cambria Math" panose="02040503050406030204" pitchFamily="18" charset="0"/>
                <a:ea typeface="Cambria Math" panose="02040503050406030204" pitchFamily="18" charset="0"/>
              </a:rPr>
              <a:t> and </a:t>
            </a:r>
            <a:r>
              <a:rPr lang="en-US" dirty="0" err="1">
                <a:solidFill>
                  <a:schemeClr val="bg1"/>
                </a:solidFill>
                <a:latin typeface="Cambria Math" panose="02040503050406030204" pitchFamily="18" charset="0"/>
                <a:ea typeface="Cambria Math" panose="02040503050406030204" pitchFamily="18" charset="0"/>
              </a:rPr>
              <a:t>Bulte</a:t>
            </a:r>
            <a:r>
              <a:rPr lang="en-US" dirty="0">
                <a:solidFill>
                  <a:schemeClr val="bg1"/>
                </a:solidFill>
                <a:latin typeface="Cambria Math" panose="02040503050406030204" pitchFamily="18" charset="0"/>
                <a:ea typeface="Cambria Math" panose="02040503050406030204" pitchFamily="18" charset="0"/>
              </a:rPr>
              <a:t> (2009) argue that </a:t>
            </a:r>
            <a:r>
              <a:rPr lang="en-US" dirty="0" smtClean="0">
                <a:solidFill>
                  <a:schemeClr val="bg1"/>
                </a:solidFill>
                <a:latin typeface="Cambria Math" panose="02040503050406030204" pitchFamily="18" charset="0"/>
                <a:ea typeface="Cambria Math" panose="02040503050406030204" pitchFamily="18" charset="0"/>
              </a:rPr>
              <a:t>the conventional </a:t>
            </a:r>
            <a:r>
              <a:rPr lang="en-US" dirty="0">
                <a:solidFill>
                  <a:schemeClr val="bg1"/>
                </a:solidFill>
                <a:latin typeface="Cambria Math" panose="02040503050406030204" pitchFamily="18" charset="0"/>
                <a:ea typeface="Cambria Math" panose="02040503050406030204" pitchFamily="18" charset="0"/>
              </a:rPr>
              <a:t>measure of resource dependence is endogenous with respect to conflict, </a:t>
            </a:r>
            <a:r>
              <a:rPr lang="en-US" dirty="0" smtClean="0">
                <a:solidFill>
                  <a:schemeClr val="bg1"/>
                </a:solidFill>
                <a:latin typeface="Cambria Math" panose="02040503050406030204" pitchFamily="18" charset="0"/>
                <a:ea typeface="Cambria Math" panose="02040503050406030204" pitchFamily="18" charset="0"/>
              </a:rPr>
              <a:t>and that </a:t>
            </a:r>
            <a:r>
              <a:rPr lang="en-US" dirty="0">
                <a:solidFill>
                  <a:schemeClr val="bg1"/>
                </a:solidFill>
                <a:latin typeface="Cambria Math" panose="02040503050406030204" pitchFamily="18" charset="0"/>
                <a:ea typeface="Cambria Math" panose="02040503050406030204" pitchFamily="18" charset="0"/>
              </a:rPr>
              <a:t>instrumenting for dependence eliminates its significance in conflict regressions. </a:t>
            </a:r>
            <a:r>
              <a:rPr lang="en-US" dirty="0" smtClean="0">
                <a:solidFill>
                  <a:schemeClr val="bg1"/>
                </a:solidFill>
                <a:latin typeface="Cambria Math" panose="02040503050406030204" pitchFamily="18" charset="0"/>
                <a:ea typeface="Cambria Math" panose="02040503050406030204" pitchFamily="18" charset="0"/>
              </a:rPr>
              <a:t>They find </a:t>
            </a:r>
            <a:r>
              <a:rPr lang="en-US" dirty="0">
                <a:solidFill>
                  <a:schemeClr val="bg1"/>
                </a:solidFill>
                <a:latin typeface="Cambria Math" panose="02040503050406030204" pitchFamily="18" charset="0"/>
                <a:ea typeface="Cambria Math" panose="02040503050406030204" pitchFamily="18" charset="0"/>
              </a:rPr>
              <a:t>conflict increases dependence on resource extraction, rather than the other </a:t>
            </a:r>
            <a:r>
              <a:rPr lang="en-US" dirty="0" smtClean="0">
                <a:solidFill>
                  <a:schemeClr val="bg1"/>
                </a:solidFill>
                <a:latin typeface="Cambria Math" panose="02040503050406030204" pitchFamily="18" charset="0"/>
                <a:ea typeface="Cambria Math" panose="02040503050406030204" pitchFamily="18" charset="0"/>
              </a:rPr>
              <a:t>way around</a:t>
            </a:r>
            <a:r>
              <a:rPr lang="en-US" dirty="0">
                <a:solidFill>
                  <a:schemeClr val="bg1"/>
                </a:solidFill>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205724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074"/>
        </a:solidFill>
        <a:effectLst/>
      </p:bgPr>
    </p:bg>
    <p:spTree>
      <p:nvGrpSpPr>
        <p:cNvPr id="1" name="Shape 437"/>
        <p:cNvGrpSpPr/>
        <p:nvPr/>
      </p:nvGrpSpPr>
      <p:grpSpPr>
        <a:xfrm>
          <a:off x="0" y="0"/>
          <a:ext cx="0" cy="0"/>
          <a:chOff x="0" y="0"/>
          <a:chExt cx="0" cy="0"/>
        </a:xfrm>
      </p:grpSpPr>
      <p:sp>
        <p:nvSpPr>
          <p:cNvPr id="286" name="Shape 269"/>
          <p:cNvSpPr txBox="1">
            <a:spLocks/>
          </p:cNvSpPr>
          <p:nvPr/>
        </p:nvSpPr>
        <p:spPr>
          <a:xfrm>
            <a:off x="489154" y="-30913"/>
            <a:ext cx="7199672" cy="779155"/>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buClr>
                <a:srgbClr val="6AA84F"/>
              </a:buClr>
            </a:pPr>
            <a:r>
              <a:rPr lang="en-US" sz="2400" b="1" dirty="0">
                <a:solidFill>
                  <a:srgbClr val="6AA84F"/>
                </a:solidFill>
                <a:latin typeface="Cambria Math" panose="02040503050406030204" pitchFamily="18" charset="0"/>
                <a:ea typeface="Cambria Math" panose="02040503050406030204" pitchFamily="18" charset="0"/>
                <a:cs typeface="PT Serif"/>
                <a:sym typeface="PT Serif"/>
              </a:rPr>
              <a:t>III. Possible Channels of the Natural Resource Curse</a:t>
            </a:r>
          </a:p>
        </p:txBody>
      </p:sp>
      <p:sp>
        <p:nvSpPr>
          <p:cNvPr id="287" name="Shape 270"/>
          <p:cNvSpPr txBox="1">
            <a:spLocks/>
          </p:cNvSpPr>
          <p:nvPr/>
        </p:nvSpPr>
        <p:spPr>
          <a:xfrm>
            <a:off x="489154" y="472939"/>
            <a:ext cx="6521246" cy="4521848"/>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US" dirty="0" smtClean="0">
              <a:solidFill>
                <a:schemeClr val="bg1"/>
              </a:solidFill>
              <a:latin typeface="Cambria Math" panose="02040503050406030204" pitchFamily="18" charset="0"/>
              <a:ea typeface="Cambria Math" panose="02040503050406030204" pitchFamily="18" charset="0"/>
            </a:endParaRPr>
          </a:p>
          <a:p>
            <a:r>
              <a:rPr lang="en-US" sz="1800" b="1" dirty="0" smtClean="0">
                <a:solidFill>
                  <a:srgbClr val="6AA84F"/>
                </a:solidFill>
                <a:latin typeface="Cambria Math" panose="02040503050406030204" pitchFamily="18" charset="0"/>
                <a:ea typeface="Cambria Math" panose="02040503050406030204" pitchFamily="18" charset="0"/>
              </a:rPr>
              <a:t>c.    </a:t>
            </a:r>
            <a:r>
              <a:rPr lang="en-US" sz="1800" b="1" dirty="0" smtClean="0">
                <a:solidFill>
                  <a:schemeClr val="bg1"/>
                </a:solidFill>
                <a:latin typeface="Cambria Math" panose="02040503050406030204" pitchFamily="18" charset="0"/>
                <a:ea typeface="Cambria Math" panose="02040503050406030204" pitchFamily="18" charset="0"/>
              </a:rPr>
              <a:t>Institutions</a:t>
            </a:r>
          </a:p>
          <a:p>
            <a:endParaRPr lang="en-US" sz="1800" b="1" dirty="0" smtClean="0">
              <a:solidFill>
                <a:schemeClr val="bg1"/>
              </a:solidFill>
              <a:latin typeface="Cambria Math" panose="02040503050406030204" pitchFamily="18" charset="0"/>
              <a:ea typeface="Cambria Math" panose="02040503050406030204" pitchFamily="18" charset="0"/>
            </a:endParaRPr>
          </a:p>
          <a:p>
            <a:r>
              <a:rPr lang="en-US" sz="1800" dirty="0" smtClean="0">
                <a:solidFill>
                  <a:schemeClr val="bg1"/>
                </a:solidFill>
                <a:latin typeface="Cambria Math" panose="02040503050406030204" pitchFamily="18" charset="0"/>
                <a:ea typeface="Cambria Math" panose="02040503050406030204" pitchFamily="18" charset="0"/>
              </a:rPr>
              <a:t>1. Institutions </a:t>
            </a:r>
            <a:r>
              <a:rPr lang="en-US" sz="1800" dirty="0">
                <a:solidFill>
                  <a:schemeClr val="bg1"/>
                </a:solidFill>
                <a:latin typeface="Cambria Math" panose="02040503050406030204" pitchFamily="18" charset="0"/>
                <a:ea typeface="Cambria Math" panose="02040503050406030204" pitchFamily="18" charset="0"/>
              </a:rPr>
              <a:t>and </a:t>
            </a:r>
            <a:r>
              <a:rPr lang="en-US" sz="1800" dirty="0" smtClean="0">
                <a:solidFill>
                  <a:schemeClr val="bg1"/>
                </a:solidFill>
                <a:latin typeface="Cambria Math" panose="02040503050406030204" pitchFamily="18" charset="0"/>
                <a:ea typeface="Cambria Math" panose="02040503050406030204" pitchFamily="18" charset="0"/>
              </a:rPr>
              <a:t>development</a:t>
            </a:r>
          </a:p>
          <a:p>
            <a:endParaRPr lang="en-US" dirty="0" smtClean="0">
              <a:solidFill>
                <a:schemeClr val="bg1"/>
              </a:solidFill>
              <a:latin typeface="Cambria Math" panose="02040503050406030204" pitchFamily="18" charset="0"/>
              <a:ea typeface="Cambria Math" panose="02040503050406030204" pitchFamily="18" charset="0"/>
            </a:endParaRPr>
          </a:p>
          <a:p>
            <a:r>
              <a:rPr lang="en-US" sz="1200" dirty="0" smtClean="0">
                <a:solidFill>
                  <a:schemeClr val="bg1"/>
                </a:solidFill>
                <a:latin typeface="Cambria Math" panose="02040503050406030204" pitchFamily="18" charset="0"/>
                <a:ea typeface="Cambria Math" panose="02040503050406030204" pitchFamily="18" charset="0"/>
              </a:rPr>
              <a:t>Rodrik</a:t>
            </a:r>
            <a:r>
              <a:rPr lang="en-US" sz="1200" dirty="0">
                <a:solidFill>
                  <a:schemeClr val="bg1"/>
                </a:solidFill>
                <a:latin typeface="Cambria Math" panose="02040503050406030204" pitchFamily="18" charset="0"/>
                <a:ea typeface="Cambria Math" panose="02040503050406030204" pitchFamily="18" charset="0"/>
              </a:rPr>
              <a:t>, Subramanian, and </a:t>
            </a:r>
            <a:r>
              <a:rPr lang="en-US" sz="1200" dirty="0" err="1">
                <a:solidFill>
                  <a:schemeClr val="bg1"/>
                </a:solidFill>
                <a:latin typeface="Cambria Math" panose="02040503050406030204" pitchFamily="18" charset="0"/>
                <a:ea typeface="Cambria Math" panose="02040503050406030204" pitchFamily="18" charset="0"/>
              </a:rPr>
              <a:t>Trebbi</a:t>
            </a:r>
            <a:r>
              <a:rPr lang="en-US" sz="1200" dirty="0">
                <a:solidFill>
                  <a:schemeClr val="bg1"/>
                </a:solidFill>
                <a:latin typeface="Cambria Math" panose="02040503050406030204" pitchFamily="18" charset="0"/>
                <a:ea typeface="Cambria Math" panose="02040503050406030204" pitchFamily="18" charset="0"/>
              </a:rPr>
              <a:t> (2002) use as their measure </a:t>
            </a:r>
            <a:r>
              <a:rPr lang="en-US" sz="1200" dirty="0" smtClean="0">
                <a:solidFill>
                  <a:schemeClr val="bg1"/>
                </a:solidFill>
                <a:latin typeface="Cambria Math" panose="02040503050406030204" pitchFamily="18" charset="0"/>
                <a:ea typeface="Cambria Math" panose="02040503050406030204" pitchFamily="18" charset="0"/>
              </a:rPr>
              <a:t>of institutional </a:t>
            </a:r>
            <a:r>
              <a:rPr lang="en-US" sz="1200" dirty="0">
                <a:solidFill>
                  <a:schemeClr val="bg1"/>
                </a:solidFill>
                <a:latin typeface="Cambria Math" panose="02040503050406030204" pitchFamily="18" charset="0"/>
                <a:ea typeface="Cambria Math" panose="02040503050406030204" pitchFamily="18" charset="0"/>
              </a:rPr>
              <a:t>quality an indicator of the rule of law and protection of property rights (taken</a:t>
            </a:r>
          </a:p>
          <a:p>
            <a:r>
              <a:rPr lang="en-US" sz="1200" dirty="0">
                <a:solidFill>
                  <a:schemeClr val="bg1"/>
                </a:solidFill>
                <a:latin typeface="Cambria Math" panose="02040503050406030204" pitchFamily="18" charset="0"/>
                <a:ea typeface="Cambria Math" panose="02040503050406030204" pitchFamily="18" charset="0"/>
              </a:rPr>
              <a:t>from Kaufmann, </a:t>
            </a:r>
            <a:r>
              <a:rPr lang="en-US" sz="1200" dirty="0" err="1">
                <a:solidFill>
                  <a:schemeClr val="bg1"/>
                </a:solidFill>
                <a:latin typeface="Cambria Math" panose="02040503050406030204" pitchFamily="18" charset="0"/>
                <a:ea typeface="Cambria Math" panose="02040503050406030204" pitchFamily="18" charset="0"/>
              </a:rPr>
              <a:t>Kraay</a:t>
            </a:r>
            <a:r>
              <a:rPr lang="en-US" sz="1200" dirty="0">
                <a:solidFill>
                  <a:schemeClr val="bg1"/>
                </a:solidFill>
                <a:latin typeface="Cambria Math" panose="02040503050406030204" pitchFamily="18" charset="0"/>
                <a:ea typeface="Cambria Math" panose="02040503050406030204" pitchFamily="18" charset="0"/>
              </a:rPr>
              <a:t> and </a:t>
            </a:r>
            <a:r>
              <a:rPr lang="en-US" sz="1200" dirty="0" err="1">
                <a:solidFill>
                  <a:schemeClr val="bg1"/>
                </a:solidFill>
                <a:latin typeface="Cambria Math" panose="02040503050406030204" pitchFamily="18" charset="0"/>
                <a:ea typeface="Cambria Math" panose="02040503050406030204" pitchFamily="18" charset="0"/>
              </a:rPr>
              <a:t>Zoido-Lobaton</a:t>
            </a:r>
            <a:r>
              <a:rPr lang="en-US" sz="1200" dirty="0">
                <a:solidFill>
                  <a:schemeClr val="bg1"/>
                </a:solidFill>
                <a:latin typeface="Cambria Math" panose="02040503050406030204" pitchFamily="18" charset="0"/>
                <a:ea typeface="Cambria Math" panose="02040503050406030204" pitchFamily="18" charset="0"/>
              </a:rPr>
              <a:t>, 2002). </a:t>
            </a:r>
            <a:endParaRPr lang="en-US" sz="1200" dirty="0" smtClean="0">
              <a:solidFill>
                <a:schemeClr val="bg1"/>
              </a:solidFill>
              <a:latin typeface="Cambria Math" panose="02040503050406030204" pitchFamily="18" charset="0"/>
              <a:ea typeface="Cambria Math" panose="02040503050406030204" pitchFamily="18" charset="0"/>
            </a:endParaRPr>
          </a:p>
          <a:p>
            <a:r>
              <a:rPr lang="en-US" sz="1200" dirty="0" smtClean="0">
                <a:solidFill>
                  <a:schemeClr val="bg1"/>
                </a:solidFill>
                <a:latin typeface="Cambria Math" panose="02040503050406030204" pitchFamily="18" charset="0"/>
                <a:ea typeface="Cambria Math" panose="02040503050406030204" pitchFamily="18" charset="0"/>
              </a:rPr>
              <a:t>Acemoglu</a:t>
            </a:r>
            <a:r>
              <a:rPr lang="en-US" sz="1200" dirty="0">
                <a:solidFill>
                  <a:schemeClr val="bg1"/>
                </a:solidFill>
                <a:latin typeface="Cambria Math" panose="02040503050406030204" pitchFamily="18" charset="0"/>
                <a:ea typeface="Cambria Math" panose="02040503050406030204" pitchFamily="18" charset="0"/>
              </a:rPr>
              <a:t>, Johnson, and </a:t>
            </a:r>
            <a:r>
              <a:rPr lang="en-US" sz="1200" dirty="0" smtClean="0">
                <a:solidFill>
                  <a:schemeClr val="bg1"/>
                </a:solidFill>
                <a:latin typeface="Cambria Math" panose="02040503050406030204" pitchFamily="18" charset="0"/>
                <a:ea typeface="Cambria Math" panose="02040503050406030204" pitchFamily="18" charset="0"/>
              </a:rPr>
              <a:t>Robinson (2001</a:t>
            </a:r>
            <a:r>
              <a:rPr lang="en-US" sz="1200" dirty="0">
                <a:solidFill>
                  <a:schemeClr val="bg1"/>
                </a:solidFill>
                <a:latin typeface="Cambria Math" panose="02040503050406030204" pitchFamily="18" charset="0"/>
                <a:ea typeface="Cambria Math" panose="02040503050406030204" pitchFamily="18" charset="0"/>
              </a:rPr>
              <a:t>) use a measure of expropriation risk to investors. </a:t>
            </a:r>
            <a:endParaRPr lang="en-US" sz="1200" dirty="0" smtClean="0">
              <a:solidFill>
                <a:schemeClr val="bg1"/>
              </a:solidFill>
              <a:latin typeface="Cambria Math" panose="02040503050406030204" pitchFamily="18" charset="0"/>
              <a:ea typeface="Cambria Math" panose="02040503050406030204" pitchFamily="18" charset="0"/>
            </a:endParaRPr>
          </a:p>
          <a:p>
            <a:r>
              <a:rPr lang="en-US" sz="1200" dirty="0" smtClean="0">
                <a:solidFill>
                  <a:schemeClr val="bg1"/>
                </a:solidFill>
                <a:latin typeface="Cambria Math" panose="02040503050406030204" pitchFamily="18" charset="0"/>
                <a:ea typeface="Cambria Math" panose="02040503050406030204" pitchFamily="18" charset="0"/>
              </a:rPr>
              <a:t>Acemoglu</a:t>
            </a:r>
            <a:r>
              <a:rPr lang="en-US" sz="1200" dirty="0">
                <a:solidFill>
                  <a:schemeClr val="bg1"/>
                </a:solidFill>
                <a:latin typeface="Cambria Math" panose="02040503050406030204" pitchFamily="18" charset="0"/>
                <a:ea typeface="Cambria Math" panose="02040503050406030204" pitchFamily="18" charset="0"/>
              </a:rPr>
              <a:t>, Johnson, </a:t>
            </a:r>
            <a:r>
              <a:rPr lang="en-US" sz="1200" dirty="0" smtClean="0">
                <a:solidFill>
                  <a:schemeClr val="bg1"/>
                </a:solidFill>
                <a:latin typeface="Cambria Math" panose="02040503050406030204" pitchFamily="18" charset="0"/>
                <a:ea typeface="Cambria Math" panose="02040503050406030204" pitchFamily="18" charset="0"/>
              </a:rPr>
              <a:t>Robinson, and </a:t>
            </a:r>
            <a:r>
              <a:rPr lang="en-US" sz="1200" dirty="0" err="1">
                <a:solidFill>
                  <a:schemeClr val="bg1"/>
                </a:solidFill>
                <a:latin typeface="Cambria Math" panose="02040503050406030204" pitchFamily="18" charset="0"/>
                <a:ea typeface="Cambria Math" panose="02040503050406030204" pitchFamily="18" charset="0"/>
              </a:rPr>
              <a:t>Thaicharoen</a:t>
            </a:r>
            <a:r>
              <a:rPr lang="en-US" sz="1200" dirty="0">
                <a:solidFill>
                  <a:schemeClr val="bg1"/>
                </a:solidFill>
                <a:latin typeface="Cambria Math" panose="02040503050406030204" pitchFamily="18" charset="0"/>
                <a:ea typeface="Cambria Math" panose="02040503050406030204" pitchFamily="18" charset="0"/>
              </a:rPr>
              <a:t> (2003) measure the quality of a country’s “cluster of institutions” by </a:t>
            </a:r>
            <a:r>
              <a:rPr lang="en-US" sz="1200" dirty="0" smtClean="0">
                <a:solidFill>
                  <a:schemeClr val="bg1"/>
                </a:solidFill>
                <a:latin typeface="Cambria Math" panose="02040503050406030204" pitchFamily="18" charset="0"/>
                <a:ea typeface="Cambria Math" panose="02040503050406030204" pitchFamily="18" charset="0"/>
              </a:rPr>
              <a:t>the extent </a:t>
            </a:r>
            <a:r>
              <a:rPr lang="en-US" sz="1200" dirty="0">
                <a:solidFill>
                  <a:schemeClr val="bg1"/>
                </a:solidFill>
                <a:latin typeface="Cambria Math" panose="02040503050406030204" pitchFamily="18" charset="0"/>
                <a:ea typeface="Cambria Math" panose="02040503050406030204" pitchFamily="18" charset="0"/>
              </a:rPr>
              <a:t>of constraints on the executive. </a:t>
            </a:r>
            <a:endParaRPr lang="en-US" sz="1200" dirty="0" smtClean="0">
              <a:solidFill>
                <a:schemeClr val="bg1"/>
              </a:solidFill>
              <a:latin typeface="Cambria Math" panose="02040503050406030204" pitchFamily="18" charset="0"/>
              <a:ea typeface="Cambria Math" panose="02040503050406030204" pitchFamily="18" charset="0"/>
            </a:endParaRPr>
          </a:p>
          <a:p>
            <a:endParaRPr lang="en-US" dirty="0">
              <a:solidFill>
                <a:schemeClr val="bg1"/>
              </a:solidFill>
              <a:latin typeface="Cambria Math" panose="02040503050406030204" pitchFamily="18" charset="0"/>
              <a:ea typeface="Cambria Math" panose="02040503050406030204" pitchFamily="18" charset="0"/>
            </a:endParaRPr>
          </a:p>
          <a:p>
            <a:r>
              <a:rPr lang="en-US" dirty="0" smtClean="0">
                <a:solidFill>
                  <a:schemeClr val="bg1"/>
                </a:solidFill>
                <a:latin typeface="Cambria Math" panose="02040503050406030204" pitchFamily="18" charset="0"/>
                <a:ea typeface="Cambria Math" panose="02040503050406030204" pitchFamily="18" charset="0"/>
              </a:rPr>
              <a:t>The </a:t>
            </a:r>
            <a:r>
              <a:rPr lang="en-US" dirty="0">
                <a:solidFill>
                  <a:schemeClr val="bg1"/>
                </a:solidFill>
                <a:latin typeface="Cambria Math" panose="02040503050406030204" pitchFamily="18" charset="0"/>
                <a:ea typeface="Cambria Math" panose="02040503050406030204" pitchFamily="18" charset="0"/>
              </a:rPr>
              <a:t>theory is that weak institutions lead </a:t>
            </a:r>
            <a:r>
              <a:rPr lang="en-US" dirty="0" smtClean="0">
                <a:solidFill>
                  <a:schemeClr val="bg1"/>
                </a:solidFill>
                <a:latin typeface="Cambria Math" panose="02040503050406030204" pitchFamily="18" charset="0"/>
                <a:ea typeface="Cambria Math" panose="02040503050406030204" pitchFamily="18" charset="0"/>
              </a:rPr>
              <a:t>to inequality</a:t>
            </a:r>
            <a:r>
              <a:rPr lang="en-US" dirty="0">
                <a:solidFill>
                  <a:schemeClr val="bg1"/>
                </a:solidFill>
                <a:latin typeface="Cambria Math" panose="02040503050406030204" pitchFamily="18" charset="0"/>
                <a:ea typeface="Cambria Math" panose="02040503050406030204" pitchFamily="18" charset="0"/>
              </a:rPr>
              <a:t>, intermittent dictatorship, and lack of any constraints to prevent elites </a:t>
            </a:r>
            <a:r>
              <a:rPr lang="en-US" dirty="0" smtClean="0">
                <a:solidFill>
                  <a:schemeClr val="bg1"/>
                </a:solidFill>
                <a:latin typeface="Cambria Math" panose="02040503050406030204" pitchFamily="18" charset="0"/>
                <a:ea typeface="Cambria Math" panose="02040503050406030204" pitchFamily="18" charset="0"/>
              </a:rPr>
              <a:t>and politicians </a:t>
            </a:r>
            <a:r>
              <a:rPr lang="en-US" dirty="0">
                <a:solidFill>
                  <a:schemeClr val="bg1"/>
                </a:solidFill>
                <a:latin typeface="Cambria Math" panose="02040503050406030204" pitchFamily="18" charset="0"/>
                <a:ea typeface="Cambria Math" panose="02040503050406030204" pitchFamily="18" charset="0"/>
              </a:rPr>
              <a:t>from plundering the country</a:t>
            </a:r>
            <a:r>
              <a:rPr lang="en-US" dirty="0" smtClean="0">
                <a:solidFill>
                  <a:schemeClr val="bg1"/>
                </a:solidFill>
                <a:latin typeface="Cambria Math" panose="02040503050406030204" pitchFamily="18" charset="0"/>
                <a:ea typeface="Cambria Math" panose="02040503050406030204" pitchFamily="18" charset="0"/>
              </a:rPr>
              <a:t>.</a:t>
            </a:r>
          </a:p>
          <a:p>
            <a:endParaRPr lang="en-US" dirty="0">
              <a:solidFill>
                <a:schemeClr val="bg1"/>
              </a:solidFill>
              <a:latin typeface="Cambria Math" panose="02040503050406030204" pitchFamily="18" charset="0"/>
              <a:ea typeface="Cambria Math" panose="02040503050406030204" pitchFamily="18" charset="0"/>
            </a:endParaRPr>
          </a:p>
          <a:p>
            <a:r>
              <a:rPr lang="en-US" dirty="0">
                <a:solidFill>
                  <a:schemeClr val="bg1"/>
                </a:solidFill>
                <a:latin typeface="Cambria Math" panose="02040503050406030204" pitchFamily="18" charset="0"/>
                <a:ea typeface="Cambria Math" panose="02040503050406030204" pitchFamily="18" charset="0"/>
              </a:rPr>
              <a:t>Institutions can be endogenous: the result of economic growth rather than the</a:t>
            </a:r>
          </a:p>
          <a:p>
            <a:r>
              <a:rPr lang="en-US" dirty="0">
                <a:solidFill>
                  <a:schemeClr val="bg1"/>
                </a:solidFill>
                <a:latin typeface="Cambria Math" panose="02040503050406030204" pitchFamily="18" charset="0"/>
                <a:ea typeface="Cambria Math" panose="02040503050406030204" pitchFamily="18" charset="0"/>
              </a:rPr>
              <a:t>cause. </a:t>
            </a:r>
            <a:r>
              <a:rPr lang="en-US" dirty="0" smtClean="0">
                <a:solidFill>
                  <a:schemeClr val="bg1"/>
                </a:solidFill>
                <a:latin typeface="Cambria Math" panose="02040503050406030204" pitchFamily="18" charset="0"/>
                <a:ea typeface="Cambria Math" panose="02040503050406030204" pitchFamily="18" charset="0"/>
              </a:rPr>
              <a:t>Many </a:t>
            </a:r>
            <a:r>
              <a:rPr lang="en-US" dirty="0">
                <a:solidFill>
                  <a:schemeClr val="bg1"/>
                </a:solidFill>
                <a:latin typeface="Cambria Math" panose="02040503050406030204" pitchFamily="18" charset="0"/>
                <a:ea typeface="Cambria Math" panose="02040503050406030204" pitchFamily="18" charset="0"/>
              </a:rPr>
              <a:t>institutions </a:t>
            </a:r>
            <a:r>
              <a:rPr lang="en-US" dirty="0" smtClean="0">
                <a:solidFill>
                  <a:schemeClr val="bg1"/>
                </a:solidFill>
                <a:latin typeface="Cambria Math" panose="02040503050406030204" pitchFamily="18" charset="0"/>
                <a:ea typeface="Cambria Math" panose="02040503050406030204" pitchFamily="18" charset="0"/>
              </a:rPr>
              <a:t>-- such </a:t>
            </a:r>
            <a:r>
              <a:rPr lang="en-US" dirty="0">
                <a:solidFill>
                  <a:schemeClr val="bg1"/>
                </a:solidFill>
                <a:latin typeface="Cambria Math" panose="02040503050406030204" pitchFamily="18" charset="0"/>
                <a:ea typeface="Cambria Math" panose="02040503050406030204" pitchFamily="18" charset="0"/>
              </a:rPr>
              <a:t>as the structure of financial markets, mechanisms of income redistribution </a:t>
            </a:r>
            <a:r>
              <a:rPr lang="en-US" dirty="0" smtClean="0">
                <a:solidFill>
                  <a:schemeClr val="bg1"/>
                </a:solidFill>
                <a:latin typeface="Cambria Math" panose="02040503050406030204" pitchFamily="18" charset="0"/>
                <a:ea typeface="Cambria Math" panose="02040503050406030204" pitchFamily="18" charset="0"/>
              </a:rPr>
              <a:t>and social </a:t>
            </a:r>
            <a:r>
              <a:rPr lang="en-US" dirty="0">
                <a:solidFill>
                  <a:schemeClr val="bg1"/>
                </a:solidFill>
                <a:latin typeface="Cambria Math" panose="02040503050406030204" pitchFamily="18" charset="0"/>
                <a:ea typeface="Cambria Math" panose="02040503050406030204" pitchFamily="18" charset="0"/>
              </a:rPr>
              <a:t>safety nets, tax systems, and intellectual </a:t>
            </a:r>
            <a:r>
              <a:rPr lang="en-US" dirty="0" smtClean="0">
                <a:solidFill>
                  <a:schemeClr val="bg1"/>
                </a:solidFill>
                <a:latin typeface="Cambria Math" panose="02040503050406030204" pitchFamily="18" charset="0"/>
                <a:ea typeface="Cambria Math" panose="02040503050406030204" pitchFamily="18" charset="0"/>
              </a:rPr>
              <a:t>property </a:t>
            </a:r>
            <a:r>
              <a:rPr lang="en-US" dirty="0">
                <a:solidFill>
                  <a:schemeClr val="bg1"/>
                </a:solidFill>
                <a:latin typeface="Cambria Math" panose="02040503050406030204" pitchFamily="18" charset="0"/>
                <a:ea typeface="Cambria Math" panose="02040503050406030204" pitchFamily="18" charset="0"/>
              </a:rPr>
              <a:t>rules -- tend to </a:t>
            </a:r>
            <a:r>
              <a:rPr lang="en-US" dirty="0" smtClean="0">
                <a:solidFill>
                  <a:schemeClr val="bg1"/>
                </a:solidFill>
                <a:latin typeface="Cambria Math" panose="02040503050406030204" pitchFamily="18" charset="0"/>
                <a:ea typeface="Cambria Math" panose="02040503050406030204" pitchFamily="18" charset="0"/>
              </a:rPr>
              <a:t>evolve endogenously </a:t>
            </a:r>
            <a:r>
              <a:rPr lang="en-US" dirty="0">
                <a:solidFill>
                  <a:schemeClr val="bg1"/>
                </a:solidFill>
                <a:latin typeface="Cambria Math" panose="02040503050406030204" pitchFamily="18" charset="0"/>
                <a:ea typeface="Cambria Math" panose="02040503050406030204" pitchFamily="18" charset="0"/>
              </a:rPr>
              <a:t>in response to the level of income.</a:t>
            </a:r>
          </a:p>
        </p:txBody>
      </p:sp>
    </p:spTree>
    <p:extLst>
      <p:ext uri="{BB962C8B-B14F-4D97-AF65-F5344CB8AC3E}">
        <p14:creationId xmlns:p14="http://schemas.microsoft.com/office/powerpoint/2010/main" val="4151926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074"/>
        </a:solidFill>
        <a:effectLst/>
      </p:bgPr>
    </p:bg>
    <p:spTree>
      <p:nvGrpSpPr>
        <p:cNvPr id="1" name="Shape 437"/>
        <p:cNvGrpSpPr/>
        <p:nvPr/>
      </p:nvGrpSpPr>
      <p:grpSpPr>
        <a:xfrm>
          <a:off x="0" y="0"/>
          <a:ext cx="0" cy="0"/>
          <a:chOff x="0" y="0"/>
          <a:chExt cx="0" cy="0"/>
        </a:xfrm>
      </p:grpSpPr>
      <p:sp>
        <p:nvSpPr>
          <p:cNvPr id="286" name="Shape 269"/>
          <p:cNvSpPr txBox="1">
            <a:spLocks/>
          </p:cNvSpPr>
          <p:nvPr/>
        </p:nvSpPr>
        <p:spPr>
          <a:xfrm>
            <a:off x="489154" y="-30913"/>
            <a:ext cx="7199672" cy="779155"/>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buClr>
                <a:srgbClr val="6AA84F"/>
              </a:buClr>
            </a:pPr>
            <a:r>
              <a:rPr lang="en-US" sz="2400" b="1" dirty="0">
                <a:solidFill>
                  <a:srgbClr val="6AA84F"/>
                </a:solidFill>
                <a:latin typeface="Cambria Math" panose="02040503050406030204" pitchFamily="18" charset="0"/>
                <a:ea typeface="Cambria Math" panose="02040503050406030204" pitchFamily="18" charset="0"/>
                <a:cs typeface="PT Serif"/>
                <a:sym typeface="PT Serif"/>
              </a:rPr>
              <a:t>III. Possible Channels of the Natural Resource Curse</a:t>
            </a:r>
          </a:p>
        </p:txBody>
      </p:sp>
      <p:sp>
        <p:nvSpPr>
          <p:cNvPr id="287" name="Shape 270"/>
          <p:cNvSpPr txBox="1">
            <a:spLocks/>
          </p:cNvSpPr>
          <p:nvPr/>
        </p:nvSpPr>
        <p:spPr>
          <a:xfrm>
            <a:off x="489154" y="437322"/>
            <a:ext cx="6521246" cy="4521848"/>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US" dirty="0" smtClean="0">
              <a:solidFill>
                <a:schemeClr val="bg1"/>
              </a:solidFill>
              <a:latin typeface="Cambria Math" panose="02040503050406030204" pitchFamily="18" charset="0"/>
              <a:ea typeface="Cambria Math" panose="02040503050406030204" pitchFamily="18" charset="0"/>
            </a:endParaRPr>
          </a:p>
          <a:p>
            <a:r>
              <a:rPr lang="en-US" sz="1800" b="1" dirty="0" smtClean="0">
                <a:solidFill>
                  <a:srgbClr val="6AA84F"/>
                </a:solidFill>
                <a:latin typeface="Cambria Math" panose="02040503050406030204" pitchFamily="18" charset="0"/>
                <a:ea typeface="Cambria Math" panose="02040503050406030204" pitchFamily="18" charset="0"/>
              </a:rPr>
              <a:t>c.    </a:t>
            </a:r>
            <a:r>
              <a:rPr lang="en-US" sz="1800" b="1" dirty="0" smtClean="0">
                <a:solidFill>
                  <a:schemeClr val="bg1"/>
                </a:solidFill>
                <a:latin typeface="Cambria Math" panose="02040503050406030204" pitchFamily="18" charset="0"/>
                <a:ea typeface="Cambria Math" panose="02040503050406030204" pitchFamily="18" charset="0"/>
              </a:rPr>
              <a:t>Institutions</a:t>
            </a:r>
          </a:p>
          <a:p>
            <a:endParaRPr lang="en-US" sz="1600" b="1" dirty="0" smtClean="0">
              <a:solidFill>
                <a:schemeClr val="bg1"/>
              </a:solidFill>
              <a:latin typeface="Cambria Math" panose="02040503050406030204" pitchFamily="18" charset="0"/>
              <a:ea typeface="Cambria Math" panose="02040503050406030204" pitchFamily="18" charset="0"/>
            </a:endParaRPr>
          </a:p>
          <a:p>
            <a:r>
              <a:rPr lang="en-US" dirty="0">
                <a:solidFill>
                  <a:schemeClr val="bg1"/>
                </a:solidFill>
                <a:latin typeface="Cambria Math" panose="02040503050406030204" pitchFamily="18" charset="0"/>
                <a:ea typeface="Cambria Math" panose="02040503050406030204" pitchFamily="18" charset="0"/>
              </a:rPr>
              <a:t>Econometricians address the problem of endogeneity by means of the technique</a:t>
            </a:r>
          </a:p>
          <a:p>
            <a:r>
              <a:rPr lang="en-US" dirty="0">
                <a:solidFill>
                  <a:schemeClr val="bg1"/>
                </a:solidFill>
                <a:latin typeface="Cambria Math" panose="02040503050406030204" pitchFamily="18" charset="0"/>
                <a:ea typeface="Cambria Math" panose="02040503050406030204" pitchFamily="18" charset="0"/>
              </a:rPr>
              <a:t>of instrumental variables. </a:t>
            </a:r>
            <a:endParaRPr lang="en-US" dirty="0" smtClean="0">
              <a:solidFill>
                <a:schemeClr val="bg1"/>
              </a:solidFill>
              <a:latin typeface="Cambria Math" panose="02040503050406030204" pitchFamily="18" charset="0"/>
              <a:ea typeface="Cambria Math" panose="02040503050406030204" pitchFamily="18" charset="0"/>
            </a:endParaRPr>
          </a:p>
          <a:p>
            <a:r>
              <a:rPr lang="en-US" dirty="0" smtClean="0">
                <a:solidFill>
                  <a:schemeClr val="bg1"/>
                </a:solidFill>
                <a:latin typeface="Cambria Math" panose="02040503050406030204" pitchFamily="18" charset="0"/>
                <a:ea typeface="Cambria Math" panose="02040503050406030204" pitchFamily="18" charset="0"/>
              </a:rPr>
              <a:t>What </a:t>
            </a:r>
            <a:r>
              <a:rPr lang="en-US" dirty="0">
                <a:solidFill>
                  <a:schemeClr val="bg1"/>
                </a:solidFill>
                <a:latin typeface="Cambria Math" panose="02040503050406030204" pitchFamily="18" charset="0"/>
                <a:ea typeface="Cambria Math" panose="02040503050406030204" pitchFamily="18" charset="0"/>
              </a:rPr>
              <a:t>is a good instrumental variable for institutions, </a:t>
            </a:r>
            <a:r>
              <a:rPr lang="en-US" dirty="0" smtClean="0">
                <a:solidFill>
                  <a:schemeClr val="bg1"/>
                </a:solidFill>
                <a:latin typeface="Cambria Math" panose="02040503050406030204" pitchFamily="18" charset="0"/>
                <a:ea typeface="Cambria Math" panose="02040503050406030204" pitchFamily="18" charset="0"/>
              </a:rPr>
              <a:t>an exogenous </a:t>
            </a:r>
            <a:r>
              <a:rPr lang="en-US" dirty="0">
                <a:solidFill>
                  <a:schemeClr val="bg1"/>
                </a:solidFill>
                <a:latin typeface="Cambria Math" panose="02040503050406030204" pitchFamily="18" charset="0"/>
                <a:ea typeface="Cambria Math" panose="02040503050406030204" pitchFamily="18" charset="0"/>
              </a:rPr>
              <a:t>determinant? Acemoglu, Johnson, Robinson, and </a:t>
            </a:r>
            <a:r>
              <a:rPr lang="en-US" dirty="0" err="1">
                <a:solidFill>
                  <a:schemeClr val="bg1"/>
                </a:solidFill>
                <a:latin typeface="Cambria Math" panose="02040503050406030204" pitchFamily="18" charset="0"/>
                <a:ea typeface="Cambria Math" panose="02040503050406030204" pitchFamily="18" charset="0"/>
              </a:rPr>
              <a:t>Thaicharoen</a:t>
            </a:r>
            <a:r>
              <a:rPr lang="en-US" dirty="0">
                <a:solidFill>
                  <a:schemeClr val="bg1"/>
                </a:solidFill>
                <a:latin typeface="Cambria Math" panose="02040503050406030204" pitchFamily="18" charset="0"/>
                <a:ea typeface="Cambria Math" panose="02040503050406030204" pitchFamily="18" charset="0"/>
              </a:rPr>
              <a:t> (2002) </a:t>
            </a:r>
            <a:r>
              <a:rPr lang="en-US" dirty="0" smtClean="0">
                <a:solidFill>
                  <a:schemeClr val="bg1"/>
                </a:solidFill>
                <a:latin typeface="Cambria Math" panose="02040503050406030204" pitchFamily="18" charset="0"/>
                <a:ea typeface="Cambria Math" panose="02040503050406030204" pitchFamily="18" charset="0"/>
              </a:rPr>
              <a:t>and Acemoglu</a:t>
            </a:r>
            <a:r>
              <a:rPr lang="en-US" dirty="0">
                <a:solidFill>
                  <a:schemeClr val="bg1"/>
                </a:solidFill>
                <a:latin typeface="Cambria Math" panose="02040503050406030204" pitchFamily="18" charset="0"/>
                <a:ea typeface="Cambria Math" panose="02040503050406030204" pitchFamily="18" charset="0"/>
              </a:rPr>
              <a:t>, Johnson, and Robinson (2001) introduce the mortality rates of </a:t>
            </a:r>
            <a:r>
              <a:rPr lang="en-US" dirty="0" smtClean="0">
                <a:solidFill>
                  <a:schemeClr val="bg1"/>
                </a:solidFill>
                <a:latin typeface="Cambria Math" panose="02040503050406030204" pitchFamily="18" charset="0"/>
                <a:ea typeface="Cambria Math" panose="02040503050406030204" pitchFamily="18" charset="0"/>
              </a:rPr>
              <a:t>colonial settlers</a:t>
            </a:r>
            <a:r>
              <a:rPr lang="en-US" dirty="0">
                <a:solidFill>
                  <a:schemeClr val="bg1"/>
                </a:solidFill>
                <a:latin typeface="Cambria Math" panose="02040503050406030204" pitchFamily="18" charset="0"/>
                <a:ea typeface="Cambria Math" panose="02040503050406030204" pitchFamily="18" charset="0"/>
              </a:rPr>
              <a:t>. </a:t>
            </a:r>
            <a:r>
              <a:rPr lang="en-US" dirty="0" smtClean="0">
                <a:solidFill>
                  <a:schemeClr val="bg1"/>
                </a:solidFill>
                <a:latin typeface="Cambria Math" panose="02040503050406030204" pitchFamily="18" charset="0"/>
                <a:ea typeface="Cambria Math" panose="02040503050406030204" pitchFamily="18" charset="0"/>
              </a:rPr>
              <a:t>The </a:t>
            </a:r>
            <a:r>
              <a:rPr lang="en-US" dirty="0">
                <a:solidFill>
                  <a:schemeClr val="bg1"/>
                </a:solidFill>
                <a:latin typeface="Cambria Math" panose="02040503050406030204" pitchFamily="18" charset="0"/>
                <a:ea typeface="Cambria Math" panose="02040503050406030204" pitchFamily="18" charset="0"/>
              </a:rPr>
              <a:t>theory is that, out of all the lands that Europeans colonized, only those </a:t>
            </a:r>
            <a:r>
              <a:rPr lang="en-US" dirty="0" smtClean="0">
                <a:solidFill>
                  <a:schemeClr val="bg1"/>
                </a:solidFill>
                <a:latin typeface="Cambria Math" panose="02040503050406030204" pitchFamily="18" charset="0"/>
                <a:ea typeface="Cambria Math" panose="02040503050406030204" pitchFamily="18" charset="0"/>
              </a:rPr>
              <a:t>where Europeans </a:t>
            </a:r>
            <a:r>
              <a:rPr lang="en-US" dirty="0">
                <a:solidFill>
                  <a:schemeClr val="bg1"/>
                </a:solidFill>
                <a:latin typeface="Cambria Math" panose="02040503050406030204" pitchFamily="18" charset="0"/>
                <a:ea typeface="Cambria Math" panose="02040503050406030204" pitchFamily="18" charset="0"/>
              </a:rPr>
              <a:t>actually settled were given good European institutions. </a:t>
            </a:r>
            <a:endParaRPr lang="en-US" dirty="0" smtClean="0">
              <a:solidFill>
                <a:schemeClr val="bg1"/>
              </a:solidFill>
              <a:latin typeface="Cambria Math" panose="02040503050406030204" pitchFamily="18" charset="0"/>
              <a:ea typeface="Cambria Math" panose="02040503050406030204" pitchFamily="18" charset="0"/>
            </a:endParaRPr>
          </a:p>
          <a:p>
            <a:endParaRPr lang="en-US" dirty="0">
              <a:solidFill>
                <a:schemeClr val="bg1"/>
              </a:solidFill>
              <a:latin typeface="Cambria Math" panose="02040503050406030204" pitchFamily="18" charset="0"/>
              <a:ea typeface="Cambria Math" panose="02040503050406030204" pitchFamily="18" charset="0"/>
            </a:endParaRPr>
          </a:p>
          <a:p>
            <a:r>
              <a:rPr lang="en-US" dirty="0">
                <a:solidFill>
                  <a:schemeClr val="bg1"/>
                </a:solidFill>
                <a:latin typeface="Cambria Math" panose="02040503050406030204" pitchFamily="18" charset="0"/>
                <a:ea typeface="Cambria Math" panose="02040503050406030204" pitchFamily="18" charset="0"/>
              </a:rPr>
              <a:t>The conclusion of Rodrik et al is that institutions trump everything else -- the effects </a:t>
            </a:r>
            <a:r>
              <a:rPr lang="en-US" dirty="0" smtClean="0">
                <a:solidFill>
                  <a:schemeClr val="bg1"/>
                </a:solidFill>
                <a:latin typeface="Cambria Math" panose="02040503050406030204" pitchFamily="18" charset="0"/>
                <a:ea typeface="Cambria Math" panose="02040503050406030204" pitchFamily="18" charset="0"/>
              </a:rPr>
              <a:t>of both </a:t>
            </a:r>
            <a:r>
              <a:rPr lang="en-US" dirty="0">
                <a:solidFill>
                  <a:schemeClr val="bg1"/>
                </a:solidFill>
                <a:latin typeface="Cambria Math" panose="02040503050406030204" pitchFamily="18" charset="0"/>
                <a:ea typeface="Cambria Math" panose="02040503050406030204" pitchFamily="18" charset="0"/>
              </a:rPr>
              <a:t>tropical geography and trade pale in the blinding light of institutions. </a:t>
            </a:r>
            <a:r>
              <a:rPr lang="en-US" dirty="0" smtClean="0">
                <a:solidFill>
                  <a:schemeClr val="bg1"/>
                </a:solidFill>
                <a:latin typeface="Cambria Math" panose="02040503050406030204" pitchFamily="18" charset="0"/>
                <a:ea typeface="Cambria Math" panose="02040503050406030204" pitchFamily="18" charset="0"/>
              </a:rPr>
              <a:t>The claim </a:t>
            </a:r>
            <a:r>
              <a:rPr lang="en-US" dirty="0">
                <a:solidFill>
                  <a:schemeClr val="bg1"/>
                </a:solidFill>
                <a:latin typeface="Cambria Math" panose="02040503050406030204" pitchFamily="18" charset="0"/>
                <a:ea typeface="Cambria Math" panose="02040503050406030204" pitchFamily="18" charset="0"/>
              </a:rPr>
              <a:t>is that </a:t>
            </a:r>
            <a:r>
              <a:rPr lang="en-US" dirty="0" smtClean="0">
                <a:solidFill>
                  <a:schemeClr val="bg1"/>
                </a:solidFill>
                <a:latin typeface="Cambria Math" panose="02040503050406030204" pitchFamily="18" charset="0"/>
                <a:ea typeface="Cambria Math" panose="02040503050406030204" pitchFamily="18" charset="0"/>
              </a:rPr>
              <a:t>macroeconomic policies </a:t>
            </a:r>
            <a:r>
              <a:rPr lang="en-US" dirty="0">
                <a:solidFill>
                  <a:schemeClr val="bg1"/>
                </a:solidFill>
                <a:latin typeface="Cambria Math" panose="02040503050406030204" pitchFamily="18" charset="0"/>
                <a:ea typeface="Cambria Math" panose="02040503050406030204" pitchFamily="18" charset="0"/>
              </a:rPr>
              <a:t>are merely the outcome of institutions.</a:t>
            </a:r>
          </a:p>
          <a:p>
            <a:r>
              <a:rPr lang="en-US" dirty="0" smtClean="0">
                <a:solidFill>
                  <a:schemeClr val="bg1"/>
                </a:solidFill>
                <a:latin typeface="Cambria Math" panose="02040503050406030204" pitchFamily="18" charset="0"/>
                <a:ea typeface="Cambria Math" panose="02040503050406030204" pitchFamily="18" charset="0"/>
              </a:rPr>
              <a:t>Same as </a:t>
            </a:r>
            <a:r>
              <a:rPr lang="en-US" dirty="0">
                <a:solidFill>
                  <a:schemeClr val="bg1"/>
                </a:solidFill>
                <a:latin typeface="Cambria Math" panose="02040503050406030204" pitchFamily="18" charset="0"/>
                <a:ea typeface="Cambria Math" panose="02040503050406030204" pitchFamily="18" charset="0"/>
              </a:rPr>
              <a:t>found by Acemoglu et al (2002), </a:t>
            </a:r>
            <a:r>
              <a:rPr lang="en-US" dirty="0" smtClean="0">
                <a:solidFill>
                  <a:schemeClr val="bg1"/>
                </a:solidFill>
                <a:latin typeface="Cambria Math" panose="02040503050406030204" pitchFamily="18" charset="0"/>
                <a:ea typeface="Cambria Math" panose="02040503050406030204" pitchFamily="18" charset="0"/>
              </a:rPr>
              <a:t>Easterly and </a:t>
            </a:r>
            <a:r>
              <a:rPr lang="en-US" dirty="0">
                <a:solidFill>
                  <a:schemeClr val="bg1"/>
                </a:solidFill>
                <a:latin typeface="Cambria Math" panose="02040503050406030204" pitchFamily="18" charset="0"/>
                <a:ea typeface="Cambria Math" panose="02040503050406030204" pitchFamily="18" charset="0"/>
              </a:rPr>
              <a:t>Levine (2002) and Hall and Jones (1999): institutions drives out the effect </a:t>
            </a:r>
            <a:r>
              <a:rPr lang="en-US" dirty="0" smtClean="0">
                <a:solidFill>
                  <a:schemeClr val="bg1"/>
                </a:solidFill>
                <a:latin typeface="Cambria Math" panose="02040503050406030204" pitchFamily="18" charset="0"/>
                <a:ea typeface="Cambria Math" panose="02040503050406030204" pitchFamily="18" charset="0"/>
              </a:rPr>
              <a:t>of policies</a:t>
            </a:r>
            <a:r>
              <a:rPr lang="en-US" dirty="0">
                <a:solidFill>
                  <a:schemeClr val="bg1"/>
                </a:solidFill>
                <a:latin typeface="Cambria Math" panose="02040503050406030204" pitchFamily="18" charset="0"/>
                <a:ea typeface="Cambria Math" panose="02040503050406030204" pitchFamily="18" charset="0"/>
              </a:rPr>
              <a:t>, and geography matters primarily as a determinant of institutions. But it does </a:t>
            </a:r>
            <a:r>
              <a:rPr lang="en-US" dirty="0" smtClean="0">
                <a:solidFill>
                  <a:schemeClr val="bg1"/>
                </a:solidFill>
                <a:latin typeface="Cambria Math" panose="02040503050406030204" pitchFamily="18" charset="0"/>
                <a:ea typeface="Cambria Math" panose="02040503050406030204" pitchFamily="18" charset="0"/>
              </a:rPr>
              <a:t>not matter </a:t>
            </a:r>
            <a:r>
              <a:rPr lang="en-US" dirty="0">
                <a:solidFill>
                  <a:schemeClr val="bg1"/>
                </a:solidFill>
                <a:latin typeface="Cambria Math" panose="02040503050406030204" pitchFamily="18" charset="0"/>
                <a:ea typeface="Cambria Math" panose="02040503050406030204" pitchFamily="18" charset="0"/>
              </a:rPr>
              <a:t>much whether the effect of institutions is merely one of several important </a:t>
            </a:r>
            <a:r>
              <a:rPr lang="en-US" dirty="0" smtClean="0">
                <a:solidFill>
                  <a:schemeClr val="bg1"/>
                </a:solidFill>
                <a:latin typeface="Cambria Math" panose="02040503050406030204" pitchFamily="18" charset="0"/>
                <a:ea typeface="Cambria Math" panose="02040503050406030204" pitchFamily="18" charset="0"/>
              </a:rPr>
              <a:t>deep factors </a:t>
            </a:r>
            <a:r>
              <a:rPr lang="en-US" dirty="0">
                <a:solidFill>
                  <a:schemeClr val="bg1"/>
                </a:solidFill>
                <a:latin typeface="Cambria Math" panose="02040503050406030204" pitchFamily="18" charset="0"/>
                <a:ea typeface="Cambria Math" panose="02040503050406030204" pitchFamily="18" charset="0"/>
              </a:rPr>
              <a:t>or if, as these papers seem claim, it is the only important deep factor. </a:t>
            </a:r>
            <a:r>
              <a:rPr lang="en-US" dirty="0" smtClean="0">
                <a:solidFill>
                  <a:schemeClr val="bg1"/>
                </a:solidFill>
                <a:latin typeface="Cambria Math" panose="02040503050406030204" pitchFamily="18" charset="0"/>
                <a:ea typeface="Cambria Math" panose="02040503050406030204" pitchFamily="18" charset="0"/>
              </a:rPr>
              <a:t>Clearly, institutions </a:t>
            </a:r>
            <a:r>
              <a:rPr lang="en-US" dirty="0">
                <a:solidFill>
                  <a:schemeClr val="bg1"/>
                </a:solidFill>
                <a:latin typeface="Cambria Math" panose="02040503050406030204" pitchFamily="18" charset="0"/>
                <a:ea typeface="Cambria Math" panose="02040503050406030204" pitchFamily="18" charset="0"/>
              </a:rPr>
              <a:t>are important.</a:t>
            </a:r>
            <a:endParaRPr lang="en-US" dirty="0" smtClean="0">
              <a:solidFill>
                <a:schemeClr val="bg1"/>
              </a:solidFill>
              <a:latin typeface="Cambria Math" panose="02040503050406030204" pitchFamily="18" charset="0"/>
              <a:ea typeface="Cambria Math" panose="02040503050406030204" pitchFamily="18" charset="0"/>
            </a:endParaRPr>
          </a:p>
          <a:p>
            <a:endParaRPr lang="en-US" dirty="0" smtClean="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635863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411410" y="279455"/>
            <a:ext cx="5917199" cy="697500"/>
          </a:xfrm>
          <a:prstGeom prst="rect">
            <a:avLst/>
          </a:prstGeom>
        </p:spPr>
        <p:txBody>
          <a:bodyPr lIns="91425" tIns="91425" rIns="91425" bIns="91425" anchor="b" anchorCtr="0">
            <a:noAutofit/>
          </a:bodyPr>
          <a:lstStyle/>
          <a:p>
            <a:pPr lvl="0" rtl="0">
              <a:spcBef>
                <a:spcPts val="0"/>
              </a:spcBef>
              <a:buNone/>
            </a:pPr>
            <a:r>
              <a:rPr lang="en" sz="4000" dirty="0" smtClean="0">
                <a:latin typeface="Cambria Math" panose="02040503050406030204" pitchFamily="18" charset="0"/>
                <a:ea typeface="Cambria Math" panose="02040503050406030204" pitchFamily="18" charset="0"/>
              </a:rPr>
              <a:t>Observation</a:t>
            </a:r>
            <a:endParaRPr lang="en" sz="4000" dirty="0">
              <a:latin typeface="Cambria Math" panose="02040503050406030204" pitchFamily="18" charset="0"/>
              <a:ea typeface="Cambria Math" panose="02040503050406030204" pitchFamily="18" charset="0"/>
            </a:endParaRPr>
          </a:p>
        </p:txBody>
      </p:sp>
      <p:sp>
        <p:nvSpPr>
          <p:cNvPr id="2" name="文本框 1"/>
          <p:cNvSpPr txBox="1"/>
          <p:nvPr/>
        </p:nvSpPr>
        <p:spPr>
          <a:xfrm>
            <a:off x="533402" y="1101214"/>
            <a:ext cx="5673213" cy="3293209"/>
          </a:xfrm>
          <a:prstGeom prst="rect">
            <a:avLst/>
          </a:prstGeom>
          <a:noFill/>
        </p:spPr>
        <p:txBody>
          <a:bodyPr wrap="square" rtlCol="0">
            <a:spAutoFit/>
          </a:bodyPr>
          <a:lstStyle/>
          <a:p>
            <a:r>
              <a:rPr lang="en-US" altLang="zh-CN" sz="1600" dirty="0">
                <a:solidFill>
                  <a:schemeClr val="bg1"/>
                </a:solidFill>
                <a:latin typeface="Cambria Math" panose="02040503050406030204" pitchFamily="18" charset="0"/>
                <a:ea typeface="Cambria Math" panose="02040503050406030204" pitchFamily="18" charset="0"/>
              </a:rPr>
              <a:t>It has been </a:t>
            </a:r>
            <a:r>
              <a:rPr lang="en-US" altLang="zh-CN" sz="1600" dirty="0" smtClean="0">
                <a:solidFill>
                  <a:schemeClr val="bg1"/>
                </a:solidFill>
                <a:latin typeface="Cambria Math" panose="02040503050406030204" pitchFamily="18" charset="0"/>
                <a:ea typeface="Cambria Math" panose="02040503050406030204" pitchFamily="18" charset="0"/>
              </a:rPr>
              <a:t>observed for </a:t>
            </a:r>
            <a:r>
              <a:rPr lang="en-US" altLang="zh-CN" sz="1600" dirty="0">
                <a:solidFill>
                  <a:schemeClr val="bg1"/>
                </a:solidFill>
                <a:latin typeface="Cambria Math" panose="02040503050406030204" pitchFamily="18" charset="0"/>
                <a:ea typeface="Cambria Math" panose="02040503050406030204" pitchFamily="18" charset="0"/>
              </a:rPr>
              <a:t>some decades that the possession of oil, natural gas, </a:t>
            </a:r>
            <a:r>
              <a:rPr lang="en-US" altLang="zh-CN" sz="1600" dirty="0" smtClean="0">
                <a:solidFill>
                  <a:schemeClr val="bg1"/>
                </a:solidFill>
                <a:latin typeface="Cambria Math" panose="02040503050406030204" pitchFamily="18" charset="0"/>
                <a:ea typeface="Cambria Math" panose="02040503050406030204" pitchFamily="18" charset="0"/>
              </a:rPr>
              <a:t>or other </a:t>
            </a:r>
            <a:r>
              <a:rPr lang="en-US" altLang="zh-CN" sz="1600" dirty="0">
                <a:solidFill>
                  <a:schemeClr val="bg1"/>
                </a:solidFill>
                <a:latin typeface="Cambria Math" panose="02040503050406030204" pitchFamily="18" charset="0"/>
                <a:ea typeface="Cambria Math" panose="02040503050406030204" pitchFamily="18" charset="0"/>
              </a:rPr>
              <a:t>valuable mineral deposits or natural resources does not necessarily confer </a:t>
            </a:r>
            <a:r>
              <a:rPr lang="en-US" altLang="zh-CN" sz="1600" dirty="0" smtClean="0">
                <a:solidFill>
                  <a:schemeClr val="bg1"/>
                </a:solidFill>
                <a:latin typeface="Cambria Math" panose="02040503050406030204" pitchFamily="18" charset="0"/>
                <a:ea typeface="Cambria Math" panose="02040503050406030204" pitchFamily="18" charset="0"/>
              </a:rPr>
              <a:t>economic success</a:t>
            </a:r>
            <a:r>
              <a:rPr lang="en-US" altLang="zh-CN" sz="1600" dirty="0">
                <a:solidFill>
                  <a:schemeClr val="bg1"/>
                </a:solidFill>
                <a:latin typeface="Cambria Math" panose="02040503050406030204" pitchFamily="18" charset="0"/>
                <a:ea typeface="Cambria Math" panose="02040503050406030204" pitchFamily="18" charset="0"/>
              </a:rPr>
              <a:t>. </a:t>
            </a:r>
            <a:endParaRPr lang="en-US" altLang="zh-CN" sz="1600" dirty="0" smtClean="0">
              <a:solidFill>
                <a:schemeClr val="bg1"/>
              </a:solidFill>
              <a:latin typeface="Cambria Math" panose="02040503050406030204" pitchFamily="18" charset="0"/>
              <a:ea typeface="Cambria Math" panose="02040503050406030204" pitchFamily="18" charset="0"/>
            </a:endParaRPr>
          </a:p>
          <a:p>
            <a:endParaRPr lang="en-US" altLang="zh-CN" sz="1600" dirty="0" smtClean="0">
              <a:solidFill>
                <a:schemeClr val="bg1"/>
              </a:solidFill>
              <a:latin typeface="Cambria Math" panose="02040503050406030204" pitchFamily="18" charset="0"/>
              <a:ea typeface="Cambria Math" panose="02040503050406030204" pitchFamily="18" charset="0"/>
            </a:endParaRPr>
          </a:p>
          <a:p>
            <a:r>
              <a:rPr lang="en-US" altLang="zh-CN" sz="1600" dirty="0" smtClean="0">
                <a:solidFill>
                  <a:schemeClr val="bg1"/>
                </a:solidFill>
                <a:latin typeface="Cambria Math" panose="02040503050406030204" pitchFamily="18" charset="0"/>
                <a:ea typeface="Cambria Math" panose="02040503050406030204" pitchFamily="18" charset="0"/>
              </a:rPr>
              <a:t>Many </a:t>
            </a:r>
            <a:r>
              <a:rPr lang="en-US" altLang="zh-CN" sz="1600" dirty="0">
                <a:solidFill>
                  <a:schemeClr val="bg1"/>
                </a:solidFill>
                <a:latin typeface="Cambria Math" panose="02040503050406030204" pitchFamily="18" charset="0"/>
                <a:ea typeface="Cambria Math" panose="02040503050406030204" pitchFamily="18" charset="0"/>
              </a:rPr>
              <a:t>African countries such as Angola, Nigeria, Sudan, and the Congo </a:t>
            </a:r>
            <a:r>
              <a:rPr lang="en-US" altLang="zh-CN" sz="1600" dirty="0" smtClean="0">
                <a:solidFill>
                  <a:schemeClr val="bg1"/>
                </a:solidFill>
                <a:latin typeface="Cambria Math" panose="02040503050406030204" pitchFamily="18" charset="0"/>
                <a:ea typeface="Cambria Math" panose="02040503050406030204" pitchFamily="18" charset="0"/>
              </a:rPr>
              <a:t>are rich in oil, diamonds, or other minerals, and yet people continue to experience low per </a:t>
            </a:r>
            <a:r>
              <a:rPr lang="en-US" altLang="zh-CN" sz="1600" dirty="0">
                <a:solidFill>
                  <a:schemeClr val="bg1"/>
                </a:solidFill>
                <a:latin typeface="Cambria Math" panose="02040503050406030204" pitchFamily="18" charset="0"/>
                <a:ea typeface="Cambria Math" panose="02040503050406030204" pitchFamily="18" charset="0"/>
              </a:rPr>
              <a:t>capita income and low quality of life. </a:t>
            </a:r>
            <a:endParaRPr lang="en-US" altLang="zh-CN" sz="1600" dirty="0" smtClean="0">
              <a:solidFill>
                <a:schemeClr val="bg1"/>
              </a:solidFill>
              <a:latin typeface="Cambria Math" panose="02040503050406030204" pitchFamily="18" charset="0"/>
              <a:ea typeface="Cambria Math" panose="02040503050406030204" pitchFamily="18" charset="0"/>
            </a:endParaRPr>
          </a:p>
          <a:p>
            <a:endParaRPr lang="en-US" altLang="zh-CN" sz="1600" dirty="0">
              <a:solidFill>
                <a:schemeClr val="bg1"/>
              </a:solidFill>
              <a:latin typeface="Cambria Math" panose="02040503050406030204" pitchFamily="18" charset="0"/>
              <a:ea typeface="Cambria Math" panose="02040503050406030204" pitchFamily="18" charset="0"/>
            </a:endParaRPr>
          </a:p>
          <a:p>
            <a:r>
              <a:rPr lang="en-US" altLang="zh-CN" sz="1600" dirty="0" smtClean="0">
                <a:solidFill>
                  <a:schemeClr val="bg1"/>
                </a:solidFill>
                <a:latin typeface="Cambria Math" panose="02040503050406030204" pitchFamily="18" charset="0"/>
                <a:ea typeface="Cambria Math" panose="02040503050406030204" pitchFamily="18" charset="0"/>
              </a:rPr>
              <a:t>Meanwhile</a:t>
            </a:r>
            <a:r>
              <a:rPr lang="en-US" altLang="zh-CN" sz="1600" dirty="0">
                <a:solidFill>
                  <a:schemeClr val="bg1"/>
                </a:solidFill>
                <a:latin typeface="Cambria Math" panose="02040503050406030204" pitchFamily="18" charset="0"/>
                <a:ea typeface="Cambria Math" panose="02040503050406030204" pitchFamily="18" charset="0"/>
              </a:rPr>
              <a:t>, the East Asian economies Japan</a:t>
            </a:r>
            <a:r>
              <a:rPr lang="en-US" altLang="zh-CN" sz="1600" dirty="0" smtClean="0">
                <a:solidFill>
                  <a:schemeClr val="bg1"/>
                </a:solidFill>
                <a:latin typeface="Cambria Math" panose="02040503050406030204" pitchFamily="18" charset="0"/>
                <a:ea typeface="Cambria Math" panose="02040503050406030204" pitchFamily="18" charset="0"/>
              </a:rPr>
              <a:t>, Korea</a:t>
            </a:r>
            <a:r>
              <a:rPr lang="en-US" altLang="zh-CN" sz="1600" dirty="0">
                <a:solidFill>
                  <a:schemeClr val="bg1"/>
                </a:solidFill>
                <a:latin typeface="Cambria Math" panose="02040503050406030204" pitchFamily="18" charset="0"/>
                <a:ea typeface="Cambria Math" panose="02040503050406030204" pitchFamily="18" charset="0"/>
              </a:rPr>
              <a:t>, Taiwan, Singapore and Hong Kong have achieved western-level standards </a:t>
            </a:r>
            <a:r>
              <a:rPr lang="en-US" altLang="zh-CN" sz="1600" dirty="0" smtClean="0">
                <a:solidFill>
                  <a:schemeClr val="bg1"/>
                </a:solidFill>
                <a:latin typeface="Cambria Math" panose="02040503050406030204" pitchFamily="18" charset="0"/>
                <a:ea typeface="Cambria Math" panose="02040503050406030204" pitchFamily="18" charset="0"/>
              </a:rPr>
              <a:t>of living </a:t>
            </a:r>
            <a:r>
              <a:rPr lang="en-US" altLang="zh-CN" sz="1600" dirty="0">
                <a:solidFill>
                  <a:schemeClr val="bg1"/>
                </a:solidFill>
                <a:latin typeface="Cambria Math" panose="02040503050406030204" pitchFamily="18" charset="0"/>
                <a:ea typeface="Cambria Math" panose="02040503050406030204" pitchFamily="18" charset="0"/>
              </a:rPr>
              <a:t>despite being rocky islands </a:t>
            </a:r>
            <a:r>
              <a:rPr lang="en-US" altLang="zh-CN" sz="1600" dirty="0" smtClean="0">
                <a:solidFill>
                  <a:schemeClr val="bg1"/>
                </a:solidFill>
                <a:latin typeface="Cambria Math" panose="02040503050406030204" pitchFamily="18" charset="0"/>
                <a:ea typeface="Cambria Math" panose="02040503050406030204" pitchFamily="18" charset="0"/>
              </a:rPr>
              <a:t>with </a:t>
            </a:r>
            <a:r>
              <a:rPr lang="en-US" altLang="zh-CN" sz="1600" dirty="0">
                <a:solidFill>
                  <a:schemeClr val="bg1"/>
                </a:solidFill>
                <a:latin typeface="Cambria Math" panose="02040503050406030204" pitchFamily="18" charset="0"/>
                <a:ea typeface="Cambria Math" panose="02040503050406030204" pitchFamily="18" charset="0"/>
              </a:rPr>
              <a:t>virtually no exportable </a:t>
            </a:r>
            <a:r>
              <a:rPr lang="en-US" altLang="zh-CN" sz="1600" dirty="0" smtClean="0">
                <a:solidFill>
                  <a:schemeClr val="bg1"/>
                </a:solidFill>
                <a:latin typeface="Cambria Math" panose="02040503050406030204" pitchFamily="18" charset="0"/>
                <a:ea typeface="Cambria Math" panose="02040503050406030204" pitchFamily="18" charset="0"/>
              </a:rPr>
              <a:t>natural resources</a:t>
            </a:r>
            <a:r>
              <a:rPr lang="en-US" altLang="zh-CN" sz="1600" dirty="0">
                <a:solidFill>
                  <a:schemeClr val="bg1"/>
                </a:solidFill>
                <a:latin typeface="Cambria Math" panose="02040503050406030204" pitchFamily="18" charset="0"/>
                <a:ea typeface="Cambria Math" panose="02040503050406030204" pitchFamily="18" charset="0"/>
              </a:rPr>
              <a:t>.</a:t>
            </a:r>
            <a:endParaRPr lang="zh-CN" altLang="en-US" sz="1600" dirty="0">
              <a:solidFill>
                <a:schemeClr val="bg1"/>
              </a:solidFill>
              <a:latin typeface="Cambria Math" panose="020405030504060302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074"/>
        </a:solidFill>
        <a:effectLst/>
      </p:bgPr>
    </p:bg>
    <p:spTree>
      <p:nvGrpSpPr>
        <p:cNvPr id="1" name="Shape 437"/>
        <p:cNvGrpSpPr/>
        <p:nvPr/>
      </p:nvGrpSpPr>
      <p:grpSpPr>
        <a:xfrm>
          <a:off x="0" y="0"/>
          <a:ext cx="0" cy="0"/>
          <a:chOff x="0" y="0"/>
          <a:chExt cx="0" cy="0"/>
        </a:xfrm>
      </p:grpSpPr>
      <p:sp>
        <p:nvSpPr>
          <p:cNvPr id="286" name="Shape 269"/>
          <p:cNvSpPr txBox="1">
            <a:spLocks/>
          </p:cNvSpPr>
          <p:nvPr/>
        </p:nvSpPr>
        <p:spPr>
          <a:xfrm>
            <a:off x="489154" y="-30913"/>
            <a:ext cx="7199672" cy="779155"/>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buClr>
                <a:srgbClr val="6AA84F"/>
              </a:buClr>
            </a:pPr>
            <a:r>
              <a:rPr lang="en-US" sz="2400" b="1" dirty="0">
                <a:solidFill>
                  <a:srgbClr val="6AA84F"/>
                </a:solidFill>
                <a:latin typeface="Cambria Math" panose="02040503050406030204" pitchFamily="18" charset="0"/>
                <a:ea typeface="Cambria Math" panose="02040503050406030204" pitchFamily="18" charset="0"/>
                <a:cs typeface="PT Serif"/>
                <a:sym typeface="PT Serif"/>
              </a:rPr>
              <a:t>III. Possible Channels of the Natural Resource Curse</a:t>
            </a:r>
          </a:p>
        </p:txBody>
      </p:sp>
      <p:sp>
        <p:nvSpPr>
          <p:cNvPr id="287" name="Shape 270"/>
          <p:cNvSpPr txBox="1">
            <a:spLocks/>
          </p:cNvSpPr>
          <p:nvPr/>
        </p:nvSpPr>
        <p:spPr>
          <a:xfrm>
            <a:off x="489154" y="472939"/>
            <a:ext cx="6521246" cy="4521848"/>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US" dirty="0" smtClean="0">
              <a:solidFill>
                <a:schemeClr val="bg1"/>
              </a:solidFill>
              <a:latin typeface="Cambria Math" panose="02040503050406030204" pitchFamily="18" charset="0"/>
              <a:ea typeface="Cambria Math" panose="02040503050406030204" pitchFamily="18" charset="0"/>
            </a:endParaRPr>
          </a:p>
          <a:p>
            <a:r>
              <a:rPr lang="en-US" sz="1800" b="1" dirty="0" smtClean="0">
                <a:solidFill>
                  <a:srgbClr val="6AA84F"/>
                </a:solidFill>
                <a:latin typeface="Cambria Math" panose="02040503050406030204" pitchFamily="18" charset="0"/>
                <a:ea typeface="Cambria Math" panose="02040503050406030204" pitchFamily="18" charset="0"/>
              </a:rPr>
              <a:t>c.    </a:t>
            </a:r>
            <a:r>
              <a:rPr lang="en-US" sz="1800" b="1" dirty="0" smtClean="0">
                <a:solidFill>
                  <a:schemeClr val="bg1"/>
                </a:solidFill>
                <a:latin typeface="Cambria Math" panose="02040503050406030204" pitchFamily="18" charset="0"/>
                <a:ea typeface="Cambria Math" panose="02040503050406030204" pitchFamily="18" charset="0"/>
              </a:rPr>
              <a:t>Institutions</a:t>
            </a:r>
          </a:p>
          <a:p>
            <a:endParaRPr lang="en-US" sz="1800" b="1" dirty="0" smtClean="0">
              <a:solidFill>
                <a:schemeClr val="bg1"/>
              </a:solidFill>
              <a:latin typeface="Cambria Math" panose="02040503050406030204" pitchFamily="18" charset="0"/>
              <a:ea typeface="Cambria Math" panose="02040503050406030204" pitchFamily="18" charset="0"/>
            </a:endParaRPr>
          </a:p>
          <a:p>
            <a:r>
              <a:rPr lang="en-US" sz="1800" dirty="0" smtClean="0">
                <a:solidFill>
                  <a:schemeClr val="bg1"/>
                </a:solidFill>
                <a:latin typeface="Cambria Math" panose="02040503050406030204" pitchFamily="18" charset="0"/>
                <a:ea typeface="Cambria Math" panose="02040503050406030204" pitchFamily="18" charset="0"/>
              </a:rPr>
              <a:t>2. Oil</a:t>
            </a:r>
            <a:r>
              <a:rPr lang="en-US" sz="1800" dirty="0">
                <a:solidFill>
                  <a:schemeClr val="bg1"/>
                </a:solidFill>
                <a:latin typeface="Cambria Math" panose="02040503050406030204" pitchFamily="18" charset="0"/>
                <a:ea typeface="Cambria Math" panose="02040503050406030204" pitchFamily="18" charset="0"/>
              </a:rPr>
              <a:t>, Institutions and </a:t>
            </a:r>
            <a:r>
              <a:rPr lang="en-US" sz="1800" dirty="0" smtClean="0">
                <a:solidFill>
                  <a:schemeClr val="bg1"/>
                </a:solidFill>
                <a:latin typeface="Cambria Math" panose="02040503050406030204" pitchFamily="18" charset="0"/>
                <a:ea typeface="Cambria Math" panose="02040503050406030204" pitchFamily="18" charset="0"/>
              </a:rPr>
              <a:t>Governance</a:t>
            </a:r>
          </a:p>
          <a:p>
            <a:endParaRPr lang="en-US" dirty="0" smtClean="0">
              <a:solidFill>
                <a:schemeClr val="bg1"/>
              </a:solidFill>
              <a:latin typeface="Cambria Math" panose="02040503050406030204" pitchFamily="18" charset="0"/>
              <a:ea typeface="Cambria Math" panose="02040503050406030204" pitchFamily="18" charset="0"/>
            </a:endParaRPr>
          </a:p>
          <a:p>
            <a:r>
              <a:rPr lang="en-US" dirty="0">
                <a:solidFill>
                  <a:schemeClr val="bg1"/>
                </a:solidFill>
                <a:latin typeface="Cambria Math" panose="02040503050406030204" pitchFamily="18" charset="0"/>
                <a:ea typeface="Cambria Math" panose="02040503050406030204" pitchFamily="18" charset="0"/>
              </a:rPr>
              <a:t>It is not necessarily </a:t>
            </a:r>
            <a:r>
              <a:rPr lang="en-US" dirty="0" smtClean="0">
                <a:solidFill>
                  <a:schemeClr val="bg1"/>
                </a:solidFill>
                <a:latin typeface="Cambria Math" panose="02040503050406030204" pitchFamily="18" charset="0"/>
                <a:ea typeface="Cambria Math" panose="02040503050406030204" pitchFamily="18" charset="0"/>
              </a:rPr>
              <a:t>obvious that </a:t>
            </a:r>
            <a:r>
              <a:rPr lang="en-US" dirty="0">
                <a:solidFill>
                  <a:schemeClr val="bg1"/>
                </a:solidFill>
                <a:latin typeface="Cambria Math" panose="02040503050406030204" pitchFamily="18" charset="0"/>
                <a:ea typeface="Cambria Math" panose="02040503050406030204" pitchFamily="18" charset="0"/>
              </a:rPr>
              <a:t>endowments of oil should lead </a:t>
            </a:r>
            <a:r>
              <a:rPr lang="en-US" dirty="0" smtClean="0">
                <a:solidFill>
                  <a:schemeClr val="bg1"/>
                </a:solidFill>
                <a:latin typeface="Cambria Math" panose="02040503050406030204" pitchFamily="18" charset="0"/>
                <a:ea typeface="Cambria Math" panose="02040503050406030204" pitchFamily="18" charset="0"/>
              </a:rPr>
              <a:t>to inequality </a:t>
            </a:r>
            <a:r>
              <a:rPr lang="en-US" dirty="0">
                <a:solidFill>
                  <a:schemeClr val="bg1"/>
                </a:solidFill>
                <a:latin typeface="Cambria Math" panose="02040503050406030204" pitchFamily="18" charset="0"/>
                <a:ea typeface="Cambria Math" panose="02040503050406030204" pitchFamily="18" charset="0"/>
              </a:rPr>
              <a:t>or authoritarianism or bad institutions generally. </a:t>
            </a:r>
            <a:endParaRPr lang="en-US" dirty="0" smtClean="0">
              <a:solidFill>
                <a:schemeClr val="bg1"/>
              </a:solidFill>
              <a:latin typeface="Cambria Math" panose="02040503050406030204" pitchFamily="18" charset="0"/>
              <a:ea typeface="Cambria Math" panose="02040503050406030204" pitchFamily="18" charset="0"/>
            </a:endParaRPr>
          </a:p>
          <a:p>
            <a:r>
              <a:rPr lang="en-US" dirty="0" smtClean="0">
                <a:solidFill>
                  <a:schemeClr val="bg1"/>
                </a:solidFill>
                <a:latin typeface="Cambria Math" panose="02040503050406030204" pitchFamily="18" charset="0"/>
                <a:ea typeface="Cambria Math" panose="02040503050406030204" pitchFamily="18" charset="0"/>
              </a:rPr>
              <a:t>Humphreys</a:t>
            </a:r>
            <a:r>
              <a:rPr lang="en-US" dirty="0">
                <a:solidFill>
                  <a:schemeClr val="bg1"/>
                </a:solidFill>
                <a:latin typeface="Cambria Math" panose="02040503050406030204" pitchFamily="18" charset="0"/>
                <a:ea typeface="Cambria Math" panose="02040503050406030204" pitchFamily="18" charset="0"/>
              </a:rPr>
              <a:t>, Sachs </a:t>
            </a:r>
            <a:r>
              <a:rPr lang="en-US" dirty="0" smtClean="0">
                <a:solidFill>
                  <a:schemeClr val="bg1"/>
                </a:solidFill>
                <a:latin typeface="Cambria Math" panose="02040503050406030204" pitchFamily="18" charset="0"/>
                <a:ea typeface="Cambria Math" panose="02040503050406030204" pitchFamily="18" charset="0"/>
              </a:rPr>
              <a:t>and Stiglitz </a:t>
            </a:r>
            <a:r>
              <a:rPr lang="en-US" dirty="0">
                <a:solidFill>
                  <a:schemeClr val="bg1"/>
                </a:solidFill>
                <a:latin typeface="Cambria Math" panose="02040503050406030204" pitchFamily="18" charset="0"/>
                <a:ea typeface="Cambria Math" panose="02040503050406030204" pitchFamily="18" charset="0"/>
              </a:rPr>
              <a:t>(</a:t>
            </a:r>
            <a:r>
              <a:rPr lang="en-US" dirty="0" smtClean="0">
                <a:solidFill>
                  <a:schemeClr val="bg1"/>
                </a:solidFill>
                <a:latin typeface="Cambria Math" panose="02040503050406030204" pitchFamily="18" charset="0"/>
                <a:ea typeface="Cambria Math" panose="02040503050406030204" pitchFamily="18" charset="0"/>
              </a:rPr>
              <a:t>2007) </a:t>
            </a:r>
            <a:r>
              <a:rPr lang="en-US" dirty="0">
                <a:solidFill>
                  <a:schemeClr val="bg1"/>
                </a:solidFill>
                <a:latin typeface="Cambria Math" panose="02040503050406030204" pitchFamily="18" charset="0"/>
                <a:ea typeface="Cambria Math" panose="02040503050406030204" pitchFamily="18" charset="0"/>
              </a:rPr>
              <a:t>point out that a government wishing to reduce inequality should </a:t>
            </a:r>
            <a:r>
              <a:rPr lang="en-US" dirty="0" smtClean="0">
                <a:solidFill>
                  <a:schemeClr val="bg1"/>
                </a:solidFill>
                <a:latin typeface="Cambria Math" panose="02040503050406030204" pitchFamily="18" charset="0"/>
                <a:ea typeface="Cambria Math" panose="02040503050406030204" pitchFamily="18" charset="0"/>
              </a:rPr>
              <a:t>in theory </a:t>
            </a:r>
            <a:r>
              <a:rPr lang="en-US" dirty="0">
                <a:solidFill>
                  <a:schemeClr val="bg1"/>
                </a:solidFill>
                <a:latin typeface="Cambria Math" panose="02040503050406030204" pitchFamily="18" charset="0"/>
                <a:ea typeface="Cambria Math" panose="02040503050406030204" pitchFamily="18" charset="0"/>
              </a:rPr>
              <a:t>have an easier time of it in a country where much wealth comes from a </a:t>
            </a:r>
            <a:r>
              <a:rPr lang="en-US" dirty="0" smtClean="0">
                <a:solidFill>
                  <a:schemeClr val="bg1"/>
                </a:solidFill>
                <a:latin typeface="Cambria Math" panose="02040503050406030204" pitchFamily="18" charset="0"/>
                <a:ea typeface="Cambria Math" panose="02040503050406030204" pitchFamily="18" charset="0"/>
              </a:rPr>
              <a:t>nonrenewable resource </a:t>
            </a:r>
            <a:r>
              <a:rPr lang="en-US" dirty="0">
                <a:solidFill>
                  <a:schemeClr val="bg1"/>
                </a:solidFill>
                <a:latin typeface="Cambria Math" panose="02040503050406030204" pitchFamily="18" charset="0"/>
                <a:ea typeface="Cambria Math" panose="02040503050406030204" pitchFamily="18" charset="0"/>
              </a:rPr>
              <a:t>in fixed supply, because taxing it runs less risk of eliciting a fall </a:t>
            </a:r>
            <a:r>
              <a:rPr lang="en-US" dirty="0" smtClean="0">
                <a:solidFill>
                  <a:schemeClr val="bg1"/>
                </a:solidFill>
                <a:latin typeface="Cambria Math" panose="02040503050406030204" pitchFamily="18" charset="0"/>
                <a:ea typeface="Cambria Math" panose="02040503050406030204" pitchFamily="18" charset="0"/>
              </a:rPr>
              <a:t>in output</a:t>
            </a:r>
            <a:r>
              <a:rPr lang="en-US" dirty="0">
                <a:solidFill>
                  <a:schemeClr val="bg1"/>
                </a:solidFill>
                <a:latin typeface="Cambria Math" panose="02040503050406030204" pitchFamily="18" charset="0"/>
                <a:ea typeface="Cambria Math" panose="02040503050406030204" pitchFamily="18" charset="0"/>
              </a:rPr>
              <a:t>. </a:t>
            </a:r>
            <a:endParaRPr lang="en-US" dirty="0" smtClean="0">
              <a:solidFill>
                <a:schemeClr val="bg1"/>
              </a:solidFill>
              <a:latin typeface="Cambria Math" panose="02040503050406030204" pitchFamily="18" charset="0"/>
              <a:ea typeface="Cambria Math" panose="02040503050406030204" pitchFamily="18" charset="0"/>
            </a:endParaRPr>
          </a:p>
          <a:p>
            <a:endParaRPr lang="en-US" dirty="0">
              <a:solidFill>
                <a:schemeClr val="bg1"/>
              </a:solidFill>
              <a:latin typeface="Cambria Math" panose="02040503050406030204" pitchFamily="18" charset="0"/>
              <a:ea typeface="Cambria Math" panose="02040503050406030204" pitchFamily="18" charset="0"/>
            </a:endParaRPr>
          </a:p>
          <a:p>
            <a:r>
              <a:rPr lang="en-US" dirty="0" smtClean="0">
                <a:solidFill>
                  <a:schemeClr val="bg1"/>
                </a:solidFill>
                <a:latin typeface="Cambria Math" panose="02040503050406030204" pitchFamily="18" charset="0"/>
                <a:ea typeface="Cambria Math" panose="02040503050406030204" pitchFamily="18" charset="0"/>
              </a:rPr>
              <a:t>This </a:t>
            </a:r>
            <a:r>
              <a:rPr lang="en-US" dirty="0">
                <a:solidFill>
                  <a:schemeClr val="bg1"/>
                </a:solidFill>
                <a:latin typeface="Cambria Math" panose="02040503050406030204" pitchFamily="18" charset="0"/>
                <a:ea typeface="Cambria Math" panose="02040503050406030204" pitchFamily="18" charset="0"/>
              </a:rPr>
              <a:t>is in comparison to the more elastic supplies of manufactures and other</a:t>
            </a:r>
          </a:p>
          <a:p>
            <a:r>
              <a:rPr lang="en-US" dirty="0">
                <a:solidFill>
                  <a:schemeClr val="bg1"/>
                </a:solidFill>
                <a:latin typeface="Cambria Math" panose="02040503050406030204" pitchFamily="18" charset="0"/>
                <a:ea typeface="Cambria Math" panose="02040503050406030204" pitchFamily="18" charset="0"/>
              </a:rPr>
              <a:t>goods or services, including agricultural goods, which are produced with a higher </a:t>
            </a:r>
            <a:r>
              <a:rPr lang="en-US" dirty="0" smtClean="0">
                <a:solidFill>
                  <a:schemeClr val="bg1"/>
                </a:solidFill>
                <a:latin typeface="Cambria Math" panose="02040503050406030204" pitchFamily="18" charset="0"/>
                <a:ea typeface="Cambria Math" panose="02040503050406030204" pitchFamily="18" charset="0"/>
              </a:rPr>
              <a:t>labor component</a:t>
            </a:r>
            <a:r>
              <a:rPr lang="en-US" dirty="0">
                <a:solidFill>
                  <a:schemeClr val="bg1"/>
                </a:solidFill>
                <a:latin typeface="Cambria Math" panose="02040503050406030204" pitchFamily="18" charset="0"/>
                <a:ea typeface="Cambria Math" panose="02040503050406030204" pitchFamily="18" charset="0"/>
              </a:rPr>
              <a:t>. </a:t>
            </a:r>
            <a:endParaRPr lang="en-US" dirty="0" smtClean="0">
              <a:solidFill>
                <a:schemeClr val="bg1"/>
              </a:solidFill>
              <a:latin typeface="Cambria Math" panose="02040503050406030204" pitchFamily="18" charset="0"/>
              <a:ea typeface="Cambria Math" panose="02040503050406030204" pitchFamily="18" charset="0"/>
            </a:endParaRPr>
          </a:p>
          <a:p>
            <a:r>
              <a:rPr lang="en-US" dirty="0" smtClean="0">
                <a:solidFill>
                  <a:schemeClr val="bg1"/>
                </a:solidFill>
                <a:latin typeface="Cambria Math" panose="02040503050406030204" pitchFamily="18" charset="0"/>
                <a:ea typeface="Cambria Math" panose="02040503050406030204" pitchFamily="18" charset="0"/>
              </a:rPr>
              <a:t>But </a:t>
            </a:r>
            <a:r>
              <a:rPr lang="en-US" dirty="0">
                <a:solidFill>
                  <a:schemeClr val="bg1"/>
                </a:solidFill>
                <a:latin typeface="Cambria Math" panose="02040503050406030204" pitchFamily="18" charset="0"/>
                <a:ea typeface="Cambria Math" panose="02040503050406030204" pitchFamily="18" charset="0"/>
              </a:rPr>
              <a:t>the usual interpretation is that most governments in </a:t>
            </a:r>
            <a:r>
              <a:rPr lang="en-US" dirty="0" smtClean="0">
                <a:solidFill>
                  <a:schemeClr val="bg1"/>
                </a:solidFill>
                <a:latin typeface="Cambria Math" panose="02040503050406030204" pitchFamily="18" charset="0"/>
                <a:ea typeface="Cambria Math" panose="02040503050406030204" pitchFamily="18" charset="0"/>
              </a:rPr>
              <a:t>resource-rich countries </a:t>
            </a:r>
            <a:r>
              <a:rPr lang="en-US" dirty="0">
                <a:solidFill>
                  <a:schemeClr val="bg1"/>
                </a:solidFill>
                <a:latin typeface="Cambria Math" panose="02040503050406030204" pitchFamily="18" charset="0"/>
                <a:ea typeface="Cambria Math" panose="02040503050406030204" pitchFamily="18" charset="0"/>
              </a:rPr>
              <a:t>have historically not been interested in promoting equality.</a:t>
            </a:r>
          </a:p>
        </p:txBody>
      </p:sp>
    </p:spTree>
    <p:extLst>
      <p:ext uri="{BB962C8B-B14F-4D97-AF65-F5344CB8AC3E}">
        <p14:creationId xmlns:p14="http://schemas.microsoft.com/office/powerpoint/2010/main" val="3419648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074"/>
        </a:solidFill>
        <a:effectLst/>
      </p:bgPr>
    </p:bg>
    <p:spTree>
      <p:nvGrpSpPr>
        <p:cNvPr id="1" name="Shape 437"/>
        <p:cNvGrpSpPr/>
        <p:nvPr/>
      </p:nvGrpSpPr>
      <p:grpSpPr>
        <a:xfrm>
          <a:off x="0" y="0"/>
          <a:ext cx="0" cy="0"/>
          <a:chOff x="0" y="0"/>
          <a:chExt cx="0" cy="0"/>
        </a:xfrm>
      </p:grpSpPr>
      <p:sp>
        <p:nvSpPr>
          <p:cNvPr id="286" name="Shape 269"/>
          <p:cNvSpPr txBox="1">
            <a:spLocks/>
          </p:cNvSpPr>
          <p:nvPr/>
        </p:nvSpPr>
        <p:spPr>
          <a:xfrm>
            <a:off x="489154" y="-30913"/>
            <a:ext cx="7199672" cy="779155"/>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buClr>
                <a:srgbClr val="6AA84F"/>
              </a:buClr>
            </a:pPr>
            <a:r>
              <a:rPr lang="en-US" sz="2400" b="1" dirty="0">
                <a:solidFill>
                  <a:srgbClr val="6AA84F"/>
                </a:solidFill>
                <a:latin typeface="Cambria Math" panose="02040503050406030204" pitchFamily="18" charset="0"/>
                <a:ea typeface="Cambria Math" panose="02040503050406030204" pitchFamily="18" charset="0"/>
                <a:cs typeface="PT Serif"/>
                <a:sym typeface="PT Serif"/>
              </a:rPr>
              <a:t>III. Possible Channels of the Natural Resource Curse</a:t>
            </a:r>
          </a:p>
        </p:txBody>
      </p:sp>
      <p:sp>
        <p:nvSpPr>
          <p:cNvPr id="287" name="Shape 270"/>
          <p:cNvSpPr txBox="1">
            <a:spLocks/>
          </p:cNvSpPr>
          <p:nvPr/>
        </p:nvSpPr>
        <p:spPr>
          <a:xfrm>
            <a:off x="489154" y="358664"/>
            <a:ext cx="6737556" cy="4521848"/>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US" dirty="0" smtClean="0">
              <a:solidFill>
                <a:schemeClr val="bg1"/>
              </a:solidFill>
              <a:latin typeface="Cambria Math" panose="02040503050406030204" pitchFamily="18" charset="0"/>
              <a:ea typeface="Cambria Math" panose="02040503050406030204" pitchFamily="18" charset="0"/>
            </a:endParaRPr>
          </a:p>
          <a:p>
            <a:r>
              <a:rPr lang="en-US" altLang="zh-CN" sz="1800" b="1" dirty="0">
                <a:solidFill>
                  <a:srgbClr val="6AA84F"/>
                </a:solidFill>
                <a:latin typeface="Cambria Math" panose="02040503050406030204" pitchFamily="18" charset="0"/>
                <a:ea typeface="Cambria Math" panose="02040503050406030204" pitchFamily="18" charset="0"/>
              </a:rPr>
              <a:t>c. </a:t>
            </a:r>
            <a:r>
              <a:rPr lang="en-US" altLang="zh-CN" sz="1800" b="1" dirty="0" smtClean="0">
                <a:solidFill>
                  <a:srgbClr val="6AA84F"/>
                </a:solidFill>
                <a:latin typeface="Cambria Math" panose="02040503050406030204" pitchFamily="18" charset="0"/>
                <a:ea typeface="Cambria Math" panose="02040503050406030204" pitchFamily="18" charset="0"/>
              </a:rPr>
              <a:t>   </a:t>
            </a:r>
            <a:r>
              <a:rPr lang="en-US" sz="1800" b="1" dirty="0" smtClean="0">
                <a:solidFill>
                  <a:schemeClr val="bg1"/>
                </a:solidFill>
                <a:latin typeface="Cambria Math" panose="02040503050406030204" pitchFamily="18" charset="0"/>
                <a:ea typeface="Cambria Math" panose="02040503050406030204" pitchFamily="18" charset="0"/>
              </a:rPr>
              <a:t>Institutions</a:t>
            </a:r>
          </a:p>
          <a:p>
            <a:endParaRPr lang="en-US" sz="1800" b="1" dirty="0" smtClean="0">
              <a:solidFill>
                <a:schemeClr val="bg1"/>
              </a:solidFill>
              <a:latin typeface="Cambria Math" panose="02040503050406030204" pitchFamily="18" charset="0"/>
              <a:ea typeface="Cambria Math" panose="02040503050406030204" pitchFamily="18" charset="0"/>
            </a:endParaRPr>
          </a:p>
          <a:p>
            <a:r>
              <a:rPr lang="en-US" dirty="0" smtClean="0">
                <a:solidFill>
                  <a:schemeClr val="bg1"/>
                </a:solidFill>
                <a:latin typeface="Cambria Math" panose="02040503050406030204" pitchFamily="18" charset="0"/>
                <a:ea typeface="Cambria Math" panose="02040503050406030204" pitchFamily="18" charset="0"/>
              </a:rPr>
              <a:t>Auty </a:t>
            </a:r>
            <a:r>
              <a:rPr lang="en-US" dirty="0">
                <a:solidFill>
                  <a:schemeClr val="bg1"/>
                </a:solidFill>
                <a:latin typeface="Cambria Math" panose="02040503050406030204" pitchFamily="18" charset="0"/>
                <a:ea typeface="Cambria Math" panose="02040503050406030204" pitchFamily="18" charset="0"/>
              </a:rPr>
              <a:t>(1990, 2001, 2007, 2009) </a:t>
            </a:r>
            <a:r>
              <a:rPr lang="en-US" dirty="0" smtClean="0">
                <a:solidFill>
                  <a:schemeClr val="bg1"/>
                </a:solidFill>
                <a:latin typeface="Cambria Math" panose="02040503050406030204" pitchFamily="18" charset="0"/>
                <a:ea typeface="Cambria Math" panose="02040503050406030204" pitchFamily="18" charset="0"/>
              </a:rPr>
              <a:t>: ”rent </a:t>
            </a:r>
            <a:r>
              <a:rPr lang="en-US" dirty="0">
                <a:solidFill>
                  <a:schemeClr val="bg1"/>
                </a:solidFill>
                <a:latin typeface="Cambria Math" panose="02040503050406030204" pitchFamily="18" charset="0"/>
                <a:ea typeface="Cambria Math" panose="02040503050406030204" pitchFamily="18" charset="0"/>
              </a:rPr>
              <a:t>cycling theory” </a:t>
            </a:r>
            <a:endParaRPr lang="en-US" dirty="0" smtClean="0">
              <a:solidFill>
                <a:schemeClr val="bg1"/>
              </a:solidFill>
              <a:latin typeface="Cambria Math" panose="02040503050406030204" pitchFamily="18" charset="0"/>
              <a:ea typeface="Cambria Math" panose="02040503050406030204" pitchFamily="18" charset="0"/>
            </a:endParaRPr>
          </a:p>
          <a:p>
            <a:r>
              <a:rPr lang="en-US" dirty="0" smtClean="0">
                <a:solidFill>
                  <a:schemeClr val="bg1"/>
                </a:solidFill>
                <a:latin typeface="Cambria Math" panose="02040503050406030204" pitchFamily="18" charset="0"/>
                <a:ea typeface="Cambria Math" panose="02040503050406030204" pitchFamily="18" charset="0"/>
              </a:rPr>
              <a:t>Economic </a:t>
            </a:r>
            <a:r>
              <a:rPr lang="en-US" dirty="0">
                <a:solidFill>
                  <a:schemeClr val="bg1"/>
                </a:solidFill>
                <a:latin typeface="Cambria Math" panose="02040503050406030204" pitchFamily="18" charset="0"/>
                <a:ea typeface="Cambria Math" panose="02040503050406030204" pitchFamily="18" charset="0"/>
              </a:rPr>
              <a:t>growth requires recycling rents via markets rather than via patronage. In</a:t>
            </a:r>
          </a:p>
          <a:p>
            <a:r>
              <a:rPr lang="en-US" dirty="0">
                <a:solidFill>
                  <a:schemeClr val="bg1"/>
                </a:solidFill>
                <a:latin typeface="Cambria Math" panose="02040503050406030204" pitchFamily="18" charset="0"/>
                <a:ea typeface="Cambria Math" panose="02040503050406030204" pitchFamily="18" charset="0"/>
              </a:rPr>
              <a:t>high-rent countries the natural resource elicits a political contest to capture </a:t>
            </a:r>
            <a:r>
              <a:rPr lang="en-US" dirty="0" smtClean="0">
                <a:solidFill>
                  <a:schemeClr val="bg1"/>
                </a:solidFill>
                <a:latin typeface="Cambria Math" panose="02040503050406030204" pitchFamily="18" charset="0"/>
                <a:ea typeface="Cambria Math" panose="02040503050406030204" pitchFamily="18" charset="0"/>
              </a:rPr>
              <a:t>ownership, whereas </a:t>
            </a:r>
            <a:r>
              <a:rPr lang="en-US" dirty="0">
                <a:solidFill>
                  <a:schemeClr val="bg1"/>
                </a:solidFill>
                <a:latin typeface="Cambria Math" panose="02040503050406030204" pitchFamily="18" charset="0"/>
                <a:ea typeface="Cambria Math" panose="02040503050406030204" pitchFamily="18" charset="0"/>
              </a:rPr>
              <a:t>in low-rent countries the government must motivate people to create wealth, </a:t>
            </a:r>
            <a:r>
              <a:rPr lang="en-US" dirty="0" smtClean="0">
                <a:solidFill>
                  <a:schemeClr val="bg1"/>
                </a:solidFill>
                <a:latin typeface="Cambria Math" panose="02040503050406030204" pitchFamily="18" charset="0"/>
                <a:ea typeface="Cambria Math" panose="02040503050406030204" pitchFamily="18" charset="0"/>
              </a:rPr>
              <a:t>for example </a:t>
            </a:r>
            <a:r>
              <a:rPr lang="en-US" dirty="0">
                <a:solidFill>
                  <a:schemeClr val="bg1"/>
                </a:solidFill>
                <a:latin typeface="Cambria Math" panose="02040503050406030204" pitchFamily="18" charset="0"/>
                <a:ea typeface="Cambria Math" panose="02040503050406030204" pitchFamily="18" charset="0"/>
              </a:rPr>
              <a:t>by pursuing comparative advantage, promoting </a:t>
            </a:r>
            <a:r>
              <a:rPr lang="en-US" dirty="0" smtClean="0">
                <a:solidFill>
                  <a:schemeClr val="bg1"/>
                </a:solidFill>
                <a:latin typeface="Cambria Math" panose="02040503050406030204" pitchFamily="18" charset="0"/>
                <a:ea typeface="Cambria Math" panose="02040503050406030204" pitchFamily="18" charset="0"/>
              </a:rPr>
              <a:t>equality</a:t>
            </a:r>
            <a:r>
              <a:rPr lang="en-US" dirty="0">
                <a:solidFill>
                  <a:schemeClr val="bg1"/>
                </a:solidFill>
                <a:latin typeface="Cambria Math" panose="02040503050406030204" pitchFamily="18" charset="0"/>
                <a:ea typeface="Cambria Math" panose="02040503050406030204" pitchFamily="18" charset="0"/>
              </a:rPr>
              <a:t>, and fostering civil </a:t>
            </a:r>
            <a:r>
              <a:rPr lang="en-US" dirty="0" smtClean="0">
                <a:solidFill>
                  <a:schemeClr val="bg1"/>
                </a:solidFill>
                <a:latin typeface="Cambria Math" panose="02040503050406030204" pitchFamily="18" charset="0"/>
                <a:ea typeface="Cambria Math" panose="02040503050406030204" pitchFamily="18" charset="0"/>
              </a:rPr>
              <a:t>society.</a:t>
            </a:r>
          </a:p>
          <a:p>
            <a:endParaRPr lang="en-US" dirty="0">
              <a:solidFill>
                <a:schemeClr val="bg1"/>
              </a:solidFill>
              <a:latin typeface="Cambria Math" panose="02040503050406030204" pitchFamily="18" charset="0"/>
              <a:ea typeface="Cambria Math" panose="02040503050406030204" pitchFamily="18" charset="0"/>
            </a:endParaRPr>
          </a:p>
          <a:p>
            <a:r>
              <a:rPr lang="en-US" dirty="0">
                <a:solidFill>
                  <a:schemeClr val="bg1"/>
                </a:solidFill>
                <a:latin typeface="Cambria Math" panose="02040503050406030204" pitchFamily="18" charset="0"/>
                <a:ea typeface="Cambria Math" panose="02040503050406030204" pitchFamily="18" charset="0"/>
              </a:rPr>
              <a:t> </a:t>
            </a:r>
            <a:r>
              <a:rPr lang="en-US" dirty="0" smtClean="0">
                <a:solidFill>
                  <a:schemeClr val="bg1"/>
                </a:solidFill>
                <a:latin typeface="Cambria Math" panose="02040503050406030204" pitchFamily="18" charset="0"/>
                <a:ea typeface="Cambria Math" panose="02040503050406030204" pitchFamily="18" charset="0"/>
              </a:rPr>
              <a:t>This relates to why </a:t>
            </a:r>
            <a:r>
              <a:rPr lang="en-US" dirty="0">
                <a:solidFill>
                  <a:schemeClr val="bg1"/>
                </a:solidFill>
                <a:latin typeface="Cambria Math" panose="02040503050406030204" pitchFamily="18" charset="0"/>
                <a:ea typeface="Cambria Math" panose="02040503050406030204" pitchFamily="18" charset="0"/>
              </a:rPr>
              <a:t>industrialization first took place in North </a:t>
            </a:r>
            <a:r>
              <a:rPr lang="en-US" dirty="0" smtClean="0">
                <a:solidFill>
                  <a:schemeClr val="bg1"/>
                </a:solidFill>
                <a:latin typeface="Cambria Math" panose="02040503050406030204" pitchFamily="18" charset="0"/>
                <a:ea typeface="Cambria Math" panose="02040503050406030204" pitchFamily="18" charset="0"/>
              </a:rPr>
              <a:t>America and </a:t>
            </a:r>
            <a:r>
              <a:rPr lang="en-US" dirty="0">
                <a:solidFill>
                  <a:schemeClr val="bg1"/>
                </a:solidFill>
                <a:latin typeface="Cambria Math" panose="02040503050406030204" pitchFamily="18" charset="0"/>
                <a:ea typeface="Cambria Math" panose="02040503050406030204" pitchFamily="18" charset="0"/>
              </a:rPr>
              <a:t>not Latin America </a:t>
            </a:r>
            <a:r>
              <a:rPr lang="en-US" dirty="0" smtClean="0">
                <a:solidFill>
                  <a:schemeClr val="bg1"/>
                </a:solidFill>
                <a:latin typeface="Cambria Math" panose="02040503050406030204" pitchFamily="18" charset="0"/>
                <a:ea typeface="Cambria Math" panose="02040503050406030204" pitchFamily="18" charset="0"/>
              </a:rPr>
              <a:t>: Lands </a:t>
            </a:r>
            <a:r>
              <a:rPr lang="en-US" dirty="0">
                <a:solidFill>
                  <a:schemeClr val="bg1"/>
                </a:solidFill>
                <a:latin typeface="Cambria Math" panose="02040503050406030204" pitchFamily="18" charset="0"/>
                <a:ea typeface="Cambria Math" panose="02040503050406030204" pitchFamily="18" charset="0"/>
              </a:rPr>
              <a:t>endowed with extractive industries and plantation crops (mining, sugar, </a:t>
            </a:r>
            <a:r>
              <a:rPr lang="en-US" dirty="0" smtClean="0">
                <a:solidFill>
                  <a:schemeClr val="bg1"/>
                </a:solidFill>
                <a:latin typeface="Cambria Math" panose="02040503050406030204" pitchFamily="18" charset="0"/>
                <a:ea typeface="Cambria Math" panose="02040503050406030204" pitchFamily="18" charset="0"/>
              </a:rPr>
              <a:t>cotton) developed </a:t>
            </a:r>
            <a:r>
              <a:rPr lang="en-US" dirty="0">
                <a:solidFill>
                  <a:schemeClr val="bg1"/>
                </a:solidFill>
                <a:latin typeface="Cambria Math" panose="02040503050406030204" pitchFamily="18" charset="0"/>
                <a:ea typeface="Cambria Math" panose="02040503050406030204" pitchFamily="18" charset="0"/>
              </a:rPr>
              <a:t>institutions of slavery, inequality, dictatorship, and state control, whereas </a:t>
            </a:r>
            <a:r>
              <a:rPr lang="en-US" dirty="0" smtClean="0">
                <a:solidFill>
                  <a:schemeClr val="bg1"/>
                </a:solidFill>
                <a:latin typeface="Cambria Math" panose="02040503050406030204" pitchFamily="18" charset="0"/>
                <a:ea typeface="Cambria Math" panose="02040503050406030204" pitchFamily="18" charset="0"/>
              </a:rPr>
              <a:t>those climates </a:t>
            </a:r>
            <a:r>
              <a:rPr lang="en-US" dirty="0">
                <a:solidFill>
                  <a:schemeClr val="bg1"/>
                </a:solidFill>
                <a:latin typeface="Cambria Math" panose="02040503050406030204" pitchFamily="18" charset="0"/>
                <a:ea typeface="Cambria Math" panose="02040503050406030204" pitchFamily="18" charset="0"/>
              </a:rPr>
              <a:t>suited to fishing and small farms </a:t>
            </a:r>
            <a:r>
              <a:rPr lang="en-US" dirty="0" smtClean="0">
                <a:solidFill>
                  <a:schemeClr val="bg1"/>
                </a:solidFill>
                <a:latin typeface="Cambria Math" panose="02040503050406030204" pitchFamily="18" charset="0"/>
                <a:ea typeface="Cambria Math" panose="02040503050406030204" pitchFamily="18" charset="0"/>
              </a:rPr>
              <a:t>developed </a:t>
            </a:r>
            <a:r>
              <a:rPr lang="en-US" dirty="0">
                <a:solidFill>
                  <a:schemeClr val="bg1"/>
                </a:solidFill>
                <a:latin typeface="Cambria Math" panose="02040503050406030204" pitchFamily="18" charset="0"/>
                <a:ea typeface="Cambria Math" panose="02040503050406030204" pitchFamily="18" charset="0"/>
              </a:rPr>
              <a:t>institutions based on individualism, democracy, </a:t>
            </a:r>
            <a:r>
              <a:rPr lang="en-US" dirty="0" smtClean="0">
                <a:solidFill>
                  <a:schemeClr val="bg1"/>
                </a:solidFill>
                <a:latin typeface="Cambria Math" panose="02040503050406030204" pitchFamily="18" charset="0"/>
                <a:ea typeface="Cambria Math" panose="02040503050406030204" pitchFamily="18" charset="0"/>
              </a:rPr>
              <a:t>egalitarianism</a:t>
            </a:r>
            <a:r>
              <a:rPr lang="en-US" dirty="0">
                <a:solidFill>
                  <a:schemeClr val="bg1"/>
                </a:solidFill>
                <a:latin typeface="Cambria Math" panose="02040503050406030204" pitchFamily="18" charset="0"/>
                <a:ea typeface="Cambria Math" panose="02040503050406030204" pitchFamily="18" charset="0"/>
              </a:rPr>
              <a:t>, and capitalism.</a:t>
            </a:r>
          </a:p>
          <a:p>
            <a:r>
              <a:rPr lang="en-US" dirty="0">
                <a:solidFill>
                  <a:schemeClr val="bg1"/>
                </a:solidFill>
                <a:latin typeface="Cambria Math" panose="02040503050406030204" pitchFamily="18" charset="0"/>
                <a:ea typeface="Cambria Math" panose="02040503050406030204" pitchFamily="18" charset="0"/>
              </a:rPr>
              <a:t>When the industrial revolution came along, the latter areas were well-suited to make </a:t>
            </a:r>
            <a:r>
              <a:rPr lang="en-US" dirty="0" smtClean="0">
                <a:solidFill>
                  <a:schemeClr val="bg1"/>
                </a:solidFill>
                <a:latin typeface="Cambria Math" panose="02040503050406030204" pitchFamily="18" charset="0"/>
                <a:ea typeface="Cambria Math" panose="02040503050406030204" pitchFamily="18" charset="0"/>
              </a:rPr>
              <a:t>the most </a:t>
            </a:r>
            <a:r>
              <a:rPr lang="en-US" dirty="0">
                <a:solidFill>
                  <a:schemeClr val="bg1"/>
                </a:solidFill>
                <a:latin typeface="Cambria Math" panose="02040503050406030204" pitchFamily="18" charset="0"/>
                <a:ea typeface="Cambria Math" panose="02040503050406030204" pitchFamily="18" charset="0"/>
              </a:rPr>
              <a:t>of it. Those that had specialized in extractive industries were not, because </a:t>
            </a:r>
            <a:r>
              <a:rPr lang="en-US" dirty="0" smtClean="0">
                <a:solidFill>
                  <a:schemeClr val="bg1"/>
                </a:solidFill>
                <a:latin typeface="Cambria Math" panose="02040503050406030204" pitchFamily="18" charset="0"/>
                <a:ea typeface="Cambria Math" panose="02040503050406030204" pitchFamily="18" charset="0"/>
              </a:rPr>
              <a:t>society had </a:t>
            </a:r>
            <a:r>
              <a:rPr lang="en-US" dirty="0">
                <a:solidFill>
                  <a:schemeClr val="bg1"/>
                </a:solidFill>
                <a:latin typeface="Cambria Math" panose="02040503050406030204" pitchFamily="18" charset="0"/>
                <a:ea typeface="Cambria Math" panose="02040503050406030204" pitchFamily="18" charset="0"/>
              </a:rPr>
              <a:t>come to depend on class structure and authoritarianism, rather than on </a:t>
            </a:r>
            <a:r>
              <a:rPr lang="en-US" dirty="0" smtClean="0">
                <a:solidFill>
                  <a:schemeClr val="bg1"/>
                </a:solidFill>
                <a:latin typeface="Cambria Math" panose="02040503050406030204" pitchFamily="18" charset="0"/>
                <a:ea typeface="Cambria Math" panose="02040503050406030204" pitchFamily="18" charset="0"/>
              </a:rPr>
              <a:t>individual incentive </a:t>
            </a:r>
            <a:r>
              <a:rPr lang="en-US" dirty="0">
                <a:solidFill>
                  <a:schemeClr val="bg1"/>
                </a:solidFill>
                <a:latin typeface="Cambria Math" panose="02040503050406030204" pitchFamily="18" charset="0"/>
                <a:ea typeface="Cambria Math" panose="02040503050406030204" pitchFamily="18" charset="0"/>
              </a:rPr>
              <a:t>and decentralized decision-making. </a:t>
            </a:r>
            <a:endParaRPr lang="en-US" dirty="0" smtClean="0">
              <a:solidFill>
                <a:schemeClr val="bg1"/>
              </a:solidFill>
              <a:latin typeface="Cambria Math" panose="02040503050406030204" pitchFamily="18" charset="0"/>
              <a:ea typeface="Cambria Math" panose="02040503050406030204" pitchFamily="18" charset="0"/>
            </a:endParaRPr>
          </a:p>
          <a:p>
            <a:endParaRPr lang="en-US" dirty="0" smtClean="0">
              <a:solidFill>
                <a:schemeClr val="bg1"/>
              </a:solidFill>
              <a:latin typeface="Cambria Math" panose="02040503050406030204" pitchFamily="18" charset="0"/>
              <a:ea typeface="Cambria Math" panose="02040503050406030204" pitchFamily="18" charset="0"/>
            </a:endParaRPr>
          </a:p>
          <a:p>
            <a:r>
              <a:rPr lang="en-US" dirty="0" smtClean="0">
                <a:solidFill>
                  <a:schemeClr val="bg1"/>
                </a:solidFill>
                <a:latin typeface="Cambria Math" panose="02040503050406030204" pitchFamily="18" charset="0"/>
                <a:ea typeface="Cambria Math" panose="02040503050406030204" pitchFamily="18" charset="0"/>
              </a:rPr>
              <a:t>The </a:t>
            </a:r>
            <a:r>
              <a:rPr lang="en-US" dirty="0">
                <a:solidFill>
                  <a:schemeClr val="bg1"/>
                </a:solidFill>
                <a:latin typeface="Cambria Math" panose="02040503050406030204" pitchFamily="18" charset="0"/>
                <a:ea typeface="Cambria Math" panose="02040503050406030204" pitchFamily="18" charset="0"/>
              </a:rPr>
              <a:t>theory is thought to fit </a:t>
            </a:r>
            <a:r>
              <a:rPr lang="en-US" dirty="0" smtClean="0">
                <a:solidFill>
                  <a:schemeClr val="bg1"/>
                </a:solidFill>
                <a:latin typeface="Cambria Math" panose="02040503050406030204" pitchFamily="18" charset="0"/>
                <a:ea typeface="Cambria Math" panose="02040503050406030204" pitchFamily="18" charset="0"/>
              </a:rPr>
              <a:t>Middle Eastern </a:t>
            </a:r>
            <a:r>
              <a:rPr lang="en-US" dirty="0">
                <a:solidFill>
                  <a:schemeClr val="bg1"/>
                </a:solidFill>
                <a:latin typeface="Cambria Math" panose="02040503050406030204" pitchFamily="18" charset="0"/>
                <a:ea typeface="Cambria Math" panose="02040503050406030204" pitchFamily="18" charset="0"/>
              </a:rPr>
              <a:t>oil exporters especially well</a:t>
            </a:r>
          </a:p>
        </p:txBody>
      </p:sp>
    </p:spTree>
    <p:extLst>
      <p:ext uri="{BB962C8B-B14F-4D97-AF65-F5344CB8AC3E}">
        <p14:creationId xmlns:p14="http://schemas.microsoft.com/office/powerpoint/2010/main" val="40932683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074"/>
        </a:solidFill>
        <a:effectLst/>
      </p:bgPr>
    </p:bg>
    <p:spTree>
      <p:nvGrpSpPr>
        <p:cNvPr id="1" name="Shape 437"/>
        <p:cNvGrpSpPr/>
        <p:nvPr/>
      </p:nvGrpSpPr>
      <p:grpSpPr>
        <a:xfrm>
          <a:off x="0" y="0"/>
          <a:ext cx="0" cy="0"/>
          <a:chOff x="0" y="0"/>
          <a:chExt cx="0" cy="0"/>
        </a:xfrm>
      </p:grpSpPr>
      <p:sp>
        <p:nvSpPr>
          <p:cNvPr id="286" name="Shape 269"/>
          <p:cNvSpPr txBox="1">
            <a:spLocks/>
          </p:cNvSpPr>
          <p:nvPr/>
        </p:nvSpPr>
        <p:spPr>
          <a:xfrm>
            <a:off x="489154" y="-30913"/>
            <a:ext cx="7199672" cy="779155"/>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buClr>
                <a:srgbClr val="6AA84F"/>
              </a:buClr>
            </a:pPr>
            <a:r>
              <a:rPr lang="en-US" sz="2400" b="1" dirty="0">
                <a:solidFill>
                  <a:srgbClr val="6AA84F"/>
                </a:solidFill>
                <a:latin typeface="Cambria Math" panose="02040503050406030204" pitchFamily="18" charset="0"/>
                <a:ea typeface="Cambria Math" panose="02040503050406030204" pitchFamily="18" charset="0"/>
                <a:cs typeface="PT Serif"/>
                <a:sym typeface="PT Serif"/>
              </a:rPr>
              <a:t>III. Possible Channels of the Natural Resource Curse</a:t>
            </a:r>
          </a:p>
        </p:txBody>
      </p:sp>
      <p:sp>
        <p:nvSpPr>
          <p:cNvPr id="287" name="Shape 270"/>
          <p:cNvSpPr txBox="1">
            <a:spLocks/>
          </p:cNvSpPr>
          <p:nvPr/>
        </p:nvSpPr>
        <p:spPr>
          <a:xfrm>
            <a:off x="489154" y="358664"/>
            <a:ext cx="6737556" cy="4521848"/>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US" dirty="0" smtClean="0">
              <a:solidFill>
                <a:schemeClr val="bg1"/>
              </a:solidFill>
              <a:latin typeface="Cambria Math" panose="02040503050406030204" pitchFamily="18" charset="0"/>
              <a:ea typeface="Cambria Math" panose="02040503050406030204" pitchFamily="18" charset="0"/>
            </a:endParaRPr>
          </a:p>
          <a:p>
            <a:pPr marL="342900" indent="-342900">
              <a:buAutoNum type="alphaLcPeriod" startAt="3"/>
            </a:pPr>
            <a:endParaRPr lang="en-US" sz="1800" b="1" dirty="0" smtClean="0">
              <a:solidFill>
                <a:schemeClr val="bg1"/>
              </a:solidFill>
              <a:latin typeface="Cambria Math" panose="02040503050406030204" pitchFamily="18" charset="0"/>
              <a:ea typeface="Cambria Math" panose="02040503050406030204" pitchFamily="18" charset="0"/>
            </a:endParaRPr>
          </a:p>
          <a:p>
            <a:r>
              <a:rPr lang="en-US" altLang="zh-CN" sz="1800" b="1" dirty="0" smtClean="0">
                <a:solidFill>
                  <a:srgbClr val="6AA84F"/>
                </a:solidFill>
                <a:latin typeface="Cambria Math" panose="02040503050406030204" pitchFamily="18" charset="0"/>
                <a:ea typeface="Cambria Math" panose="02040503050406030204" pitchFamily="18" charset="0"/>
              </a:rPr>
              <a:t>c.    </a:t>
            </a:r>
            <a:r>
              <a:rPr lang="en-US" sz="1800" b="1" dirty="0" smtClean="0">
                <a:solidFill>
                  <a:schemeClr val="bg1"/>
                </a:solidFill>
                <a:latin typeface="Cambria Math" panose="02040503050406030204" pitchFamily="18" charset="0"/>
                <a:ea typeface="Cambria Math" panose="02040503050406030204" pitchFamily="18" charset="0"/>
              </a:rPr>
              <a:t>Institutions</a:t>
            </a:r>
          </a:p>
          <a:p>
            <a:endParaRPr lang="en-US" sz="1800" b="1" dirty="0" smtClean="0">
              <a:solidFill>
                <a:schemeClr val="bg1"/>
              </a:solidFill>
              <a:latin typeface="Cambria Math" panose="02040503050406030204" pitchFamily="18" charset="0"/>
              <a:ea typeface="Cambria Math" panose="02040503050406030204" pitchFamily="18" charset="0"/>
            </a:endParaRPr>
          </a:p>
          <a:p>
            <a:r>
              <a:rPr lang="en-US" dirty="0" smtClean="0">
                <a:solidFill>
                  <a:schemeClr val="bg1"/>
                </a:solidFill>
                <a:latin typeface="Cambria Math" panose="02040503050406030204" pitchFamily="18" charset="0"/>
                <a:ea typeface="Cambria Math" panose="02040503050406030204" pitchFamily="18" charset="0"/>
              </a:rPr>
              <a:t>“Point </a:t>
            </a:r>
            <a:r>
              <a:rPr lang="en-US" dirty="0">
                <a:solidFill>
                  <a:schemeClr val="bg1"/>
                </a:solidFill>
                <a:latin typeface="Cambria Math" panose="02040503050406030204" pitchFamily="18" charset="0"/>
                <a:ea typeface="Cambria Math" panose="02040503050406030204" pitchFamily="18" charset="0"/>
              </a:rPr>
              <a:t>source” </a:t>
            </a:r>
            <a:r>
              <a:rPr lang="en-US" dirty="0" smtClean="0">
                <a:solidFill>
                  <a:schemeClr val="bg1"/>
                </a:solidFill>
                <a:latin typeface="Cambria Math" panose="02040503050406030204" pitchFamily="18" charset="0"/>
                <a:ea typeface="Cambria Math" panose="02040503050406030204" pitchFamily="18" charset="0"/>
              </a:rPr>
              <a:t>resources :</a:t>
            </a:r>
            <a:endParaRPr lang="en-US" dirty="0">
              <a:solidFill>
                <a:schemeClr val="bg1"/>
              </a:solidFill>
              <a:latin typeface="Cambria Math" panose="02040503050406030204" pitchFamily="18" charset="0"/>
              <a:ea typeface="Cambria Math" panose="02040503050406030204" pitchFamily="18" charset="0"/>
            </a:endParaRPr>
          </a:p>
          <a:p>
            <a:r>
              <a:rPr lang="en-US" dirty="0" err="1" smtClean="0">
                <a:solidFill>
                  <a:schemeClr val="bg1"/>
                </a:solidFill>
                <a:latin typeface="Cambria Math" panose="02040503050406030204" pitchFamily="18" charset="0"/>
                <a:ea typeface="Cambria Math" panose="02040503050406030204" pitchFamily="18" charset="0"/>
              </a:rPr>
              <a:t>Isham</a:t>
            </a:r>
            <a:r>
              <a:rPr lang="en-US" dirty="0">
                <a:solidFill>
                  <a:schemeClr val="bg1"/>
                </a:solidFill>
                <a:latin typeface="Cambria Math" panose="02040503050406030204" pitchFamily="18" charset="0"/>
                <a:ea typeface="Cambria Math" panose="02040503050406030204" pitchFamily="18" charset="0"/>
              </a:rPr>
              <a:t>, et al, (2005) find that the commodities that are damaging to institutional</a:t>
            </a:r>
          </a:p>
          <a:p>
            <a:r>
              <a:rPr lang="en-US" dirty="0">
                <a:solidFill>
                  <a:schemeClr val="bg1"/>
                </a:solidFill>
                <a:latin typeface="Cambria Math" panose="02040503050406030204" pitchFamily="18" charset="0"/>
                <a:ea typeface="Cambria Math" panose="02040503050406030204" pitchFamily="18" charset="0"/>
              </a:rPr>
              <a:t>d</a:t>
            </a:r>
            <a:r>
              <a:rPr lang="en-US" dirty="0" smtClean="0">
                <a:solidFill>
                  <a:schemeClr val="bg1"/>
                </a:solidFill>
                <a:latin typeface="Cambria Math" panose="02040503050406030204" pitchFamily="18" charset="0"/>
                <a:ea typeface="Cambria Math" panose="02040503050406030204" pitchFamily="18" charset="0"/>
              </a:rPr>
              <a:t>evelopment are</a:t>
            </a:r>
            <a:r>
              <a:rPr lang="en-US" dirty="0">
                <a:solidFill>
                  <a:schemeClr val="bg1"/>
                </a:solidFill>
                <a:latin typeface="Cambria Math" panose="02040503050406030204" pitchFamily="18" charset="0"/>
                <a:ea typeface="Cambria Math" panose="02040503050406030204" pitchFamily="18" charset="0"/>
              </a:rPr>
              <a:t>, in addition to oil: </a:t>
            </a:r>
            <a:r>
              <a:rPr lang="en-US" dirty="0" smtClean="0">
                <a:solidFill>
                  <a:schemeClr val="bg1"/>
                </a:solidFill>
                <a:latin typeface="Cambria Math" panose="02040503050406030204" pitchFamily="18" charset="0"/>
                <a:ea typeface="Cambria Math" panose="02040503050406030204" pitchFamily="18" charset="0"/>
              </a:rPr>
              <a:t>other minerals</a:t>
            </a:r>
            <a:r>
              <a:rPr lang="en-US" dirty="0">
                <a:solidFill>
                  <a:schemeClr val="bg1"/>
                </a:solidFill>
                <a:latin typeface="Cambria Math" panose="02040503050406030204" pitchFamily="18" charset="0"/>
                <a:ea typeface="Cambria Math" panose="02040503050406030204" pitchFamily="18" charset="0"/>
              </a:rPr>
              <a:t>, plantation crops, and coffee and </a:t>
            </a:r>
            <a:r>
              <a:rPr lang="en-US" dirty="0" smtClean="0">
                <a:solidFill>
                  <a:schemeClr val="bg1"/>
                </a:solidFill>
                <a:latin typeface="Cambria Math" panose="02040503050406030204" pitchFamily="18" charset="0"/>
                <a:ea typeface="Cambria Math" panose="02040503050406030204" pitchFamily="18" charset="0"/>
              </a:rPr>
              <a:t>cocoa. </a:t>
            </a:r>
          </a:p>
          <a:p>
            <a:r>
              <a:rPr lang="en-US" dirty="0" smtClean="0">
                <a:solidFill>
                  <a:schemeClr val="bg1"/>
                </a:solidFill>
                <a:latin typeface="Cambria Math" panose="02040503050406030204" pitchFamily="18" charset="0"/>
                <a:ea typeface="Cambria Math" panose="02040503050406030204" pitchFamily="18" charset="0"/>
              </a:rPr>
              <a:t>Sala-I-Martin </a:t>
            </a:r>
            <a:r>
              <a:rPr lang="en-US" dirty="0">
                <a:solidFill>
                  <a:schemeClr val="bg1"/>
                </a:solidFill>
                <a:latin typeface="Cambria Math" panose="02040503050406030204" pitchFamily="18" charset="0"/>
                <a:ea typeface="Cambria Math" panose="02040503050406030204" pitchFamily="18" charset="0"/>
              </a:rPr>
              <a:t>and Subramanian (</a:t>
            </a:r>
            <a:r>
              <a:rPr lang="en-US" dirty="0" smtClean="0">
                <a:solidFill>
                  <a:schemeClr val="bg1"/>
                </a:solidFill>
                <a:latin typeface="Cambria Math" panose="02040503050406030204" pitchFamily="18" charset="0"/>
                <a:ea typeface="Cambria Math" panose="02040503050406030204" pitchFamily="18" charset="0"/>
              </a:rPr>
              <a:t>2003) and </a:t>
            </a:r>
            <a:r>
              <a:rPr lang="en-US" dirty="0" err="1">
                <a:solidFill>
                  <a:schemeClr val="bg1"/>
                </a:solidFill>
                <a:latin typeface="Cambria Math" panose="02040503050406030204" pitchFamily="18" charset="0"/>
                <a:ea typeface="Cambria Math" panose="02040503050406030204" pitchFamily="18" charset="0"/>
              </a:rPr>
              <a:t>Bulte</a:t>
            </a:r>
            <a:r>
              <a:rPr lang="en-US" dirty="0">
                <a:solidFill>
                  <a:schemeClr val="bg1"/>
                </a:solidFill>
                <a:latin typeface="Cambria Math" panose="02040503050406030204" pitchFamily="18" charset="0"/>
                <a:ea typeface="Cambria Math" panose="02040503050406030204" pitchFamily="18" charset="0"/>
              </a:rPr>
              <a:t>, </a:t>
            </a:r>
            <a:r>
              <a:rPr lang="en-US" dirty="0" err="1">
                <a:solidFill>
                  <a:schemeClr val="bg1"/>
                </a:solidFill>
                <a:latin typeface="Cambria Math" panose="02040503050406030204" pitchFamily="18" charset="0"/>
                <a:ea typeface="Cambria Math" panose="02040503050406030204" pitchFamily="18" charset="0"/>
              </a:rPr>
              <a:t>Damania</a:t>
            </a:r>
            <a:r>
              <a:rPr lang="en-US" dirty="0">
                <a:solidFill>
                  <a:schemeClr val="bg1"/>
                </a:solidFill>
                <a:latin typeface="Cambria Math" panose="02040503050406030204" pitchFamily="18" charset="0"/>
                <a:ea typeface="Cambria Math" panose="02040503050406030204" pitchFamily="18" charset="0"/>
              </a:rPr>
              <a:t>, and Deacon (2005) also find that point-source resources such as </a:t>
            </a:r>
            <a:r>
              <a:rPr lang="en-US" dirty="0" smtClean="0">
                <a:solidFill>
                  <a:schemeClr val="bg1"/>
                </a:solidFill>
                <a:latin typeface="Cambria Math" panose="02040503050406030204" pitchFamily="18" charset="0"/>
                <a:ea typeface="Cambria Math" panose="02040503050406030204" pitchFamily="18" charset="0"/>
              </a:rPr>
              <a:t>oil undermine </a:t>
            </a:r>
            <a:r>
              <a:rPr lang="en-US" dirty="0">
                <a:solidFill>
                  <a:schemeClr val="bg1"/>
                </a:solidFill>
                <a:latin typeface="Cambria Math" panose="02040503050406030204" pitchFamily="18" charset="0"/>
                <a:ea typeface="Cambria Math" panose="02040503050406030204" pitchFamily="18" charset="0"/>
              </a:rPr>
              <a:t>institutional quality and thereby growth, but </a:t>
            </a:r>
            <a:r>
              <a:rPr lang="en-US" dirty="0" smtClean="0">
                <a:solidFill>
                  <a:schemeClr val="bg1"/>
                </a:solidFill>
                <a:latin typeface="Cambria Math" panose="02040503050406030204" pitchFamily="18" charset="0"/>
                <a:ea typeface="Cambria Math" panose="02040503050406030204" pitchFamily="18" charset="0"/>
              </a:rPr>
              <a:t>not agricultural </a:t>
            </a:r>
            <a:r>
              <a:rPr lang="en-US" dirty="0">
                <a:solidFill>
                  <a:schemeClr val="bg1"/>
                </a:solidFill>
                <a:latin typeface="Cambria Math" panose="02040503050406030204" pitchFamily="18" charset="0"/>
                <a:ea typeface="Cambria Math" panose="02040503050406030204" pitchFamily="18" charset="0"/>
              </a:rPr>
              <a:t>resources. </a:t>
            </a:r>
            <a:endParaRPr lang="en-US" dirty="0" smtClean="0">
              <a:solidFill>
                <a:schemeClr val="bg1"/>
              </a:solidFill>
              <a:latin typeface="Cambria Math" panose="02040503050406030204" pitchFamily="18" charset="0"/>
              <a:ea typeface="Cambria Math" panose="02040503050406030204" pitchFamily="18" charset="0"/>
            </a:endParaRPr>
          </a:p>
          <a:p>
            <a:r>
              <a:rPr lang="en-US" dirty="0" err="1" smtClean="0">
                <a:solidFill>
                  <a:schemeClr val="bg1"/>
                </a:solidFill>
                <a:latin typeface="Cambria Math" panose="02040503050406030204" pitchFamily="18" charset="0"/>
                <a:ea typeface="Cambria Math" panose="02040503050406030204" pitchFamily="18" charset="0"/>
              </a:rPr>
              <a:t>Mehlum</a:t>
            </a:r>
            <a:r>
              <a:rPr lang="en-US" dirty="0">
                <a:solidFill>
                  <a:schemeClr val="bg1"/>
                </a:solidFill>
                <a:latin typeface="Cambria Math" panose="02040503050406030204" pitchFamily="18" charset="0"/>
                <a:ea typeface="Cambria Math" panose="02040503050406030204" pitchFamily="18" charset="0"/>
              </a:rPr>
              <a:t>, </a:t>
            </a:r>
            <a:r>
              <a:rPr lang="en-US" dirty="0" err="1">
                <a:solidFill>
                  <a:schemeClr val="bg1"/>
                </a:solidFill>
                <a:latin typeface="Cambria Math" panose="02040503050406030204" pitchFamily="18" charset="0"/>
                <a:ea typeface="Cambria Math" panose="02040503050406030204" pitchFamily="18" charset="0"/>
              </a:rPr>
              <a:t>Moene</a:t>
            </a:r>
            <a:r>
              <a:rPr lang="en-US" dirty="0">
                <a:solidFill>
                  <a:schemeClr val="bg1"/>
                </a:solidFill>
                <a:latin typeface="Cambria Math" panose="02040503050406030204" pitchFamily="18" charset="0"/>
                <a:ea typeface="Cambria Math" panose="02040503050406030204" pitchFamily="18" charset="0"/>
              </a:rPr>
              <a:t>, and </a:t>
            </a:r>
            <a:r>
              <a:rPr lang="en-US" dirty="0" err="1">
                <a:solidFill>
                  <a:schemeClr val="bg1"/>
                </a:solidFill>
                <a:latin typeface="Cambria Math" panose="02040503050406030204" pitchFamily="18" charset="0"/>
                <a:ea typeface="Cambria Math" panose="02040503050406030204" pitchFamily="18" charset="0"/>
              </a:rPr>
              <a:t>Torvik</a:t>
            </a:r>
            <a:r>
              <a:rPr lang="en-US" dirty="0">
                <a:solidFill>
                  <a:schemeClr val="bg1"/>
                </a:solidFill>
                <a:latin typeface="Cambria Math" panose="02040503050406030204" pitchFamily="18" charset="0"/>
                <a:ea typeface="Cambria Math" panose="02040503050406030204" pitchFamily="18" charset="0"/>
              </a:rPr>
              <a:t> (2006) observe the distinction </a:t>
            </a:r>
            <a:r>
              <a:rPr lang="en-US" dirty="0" smtClean="0">
                <a:solidFill>
                  <a:schemeClr val="bg1"/>
                </a:solidFill>
                <a:latin typeface="Cambria Math" panose="02040503050406030204" pitchFamily="18" charset="0"/>
                <a:ea typeface="Cambria Math" panose="02040503050406030204" pitchFamily="18" charset="0"/>
              </a:rPr>
              <a:t>by designating </a:t>
            </a:r>
            <a:r>
              <a:rPr lang="en-US" dirty="0">
                <a:solidFill>
                  <a:schemeClr val="bg1"/>
                </a:solidFill>
                <a:latin typeface="Cambria Math" panose="02040503050406030204" pitchFamily="18" charset="0"/>
                <a:ea typeface="Cambria Math" panose="02040503050406030204" pitchFamily="18" charset="0"/>
              </a:rPr>
              <a:t>them “</a:t>
            </a:r>
            <a:r>
              <a:rPr lang="en-US" dirty="0" err="1">
                <a:solidFill>
                  <a:schemeClr val="bg1"/>
                </a:solidFill>
                <a:latin typeface="Cambria Math" panose="02040503050406030204" pitchFamily="18" charset="0"/>
                <a:ea typeface="Cambria Math" panose="02040503050406030204" pitchFamily="18" charset="0"/>
              </a:rPr>
              <a:t>lootable</a:t>
            </a:r>
            <a:r>
              <a:rPr lang="en-US" dirty="0">
                <a:solidFill>
                  <a:schemeClr val="bg1"/>
                </a:solidFill>
                <a:latin typeface="Cambria Math" panose="02040503050406030204" pitchFamily="18" charset="0"/>
                <a:ea typeface="Cambria Math" panose="02040503050406030204" pitchFamily="18" charset="0"/>
              </a:rPr>
              <a:t>” resources. </a:t>
            </a:r>
            <a:endParaRPr lang="en-US" dirty="0" smtClean="0">
              <a:solidFill>
                <a:schemeClr val="bg1"/>
              </a:solidFill>
              <a:latin typeface="Cambria Math" panose="02040503050406030204" pitchFamily="18" charset="0"/>
              <a:ea typeface="Cambria Math" panose="02040503050406030204" pitchFamily="18" charset="0"/>
            </a:endParaRPr>
          </a:p>
          <a:p>
            <a:r>
              <a:rPr lang="en-US" dirty="0" err="1" smtClean="0">
                <a:solidFill>
                  <a:schemeClr val="bg1"/>
                </a:solidFill>
                <a:latin typeface="Cambria Math" panose="02040503050406030204" pitchFamily="18" charset="0"/>
                <a:ea typeface="Cambria Math" panose="02040503050406030204" pitchFamily="18" charset="0"/>
              </a:rPr>
              <a:t>Arezki</a:t>
            </a:r>
            <a:r>
              <a:rPr lang="en-US" dirty="0" smtClean="0">
                <a:solidFill>
                  <a:schemeClr val="bg1"/>
                </a:solidFill>
                <a:latin typeface="Cambria Math" panose="02040503050406030204" pitchFamily="18" charset="0"/>
                <a:ea typeface="Cambria Math" panose="02040503050406030204" pitchFamily="18" charset="0"/>
              </a:rPr>
              <a:t> </a:t>
            </a:r>
            <a:r>
              <a:rPr lang="en-US" dirty="0">
                <a:solidFill>
                  <a:schemeClr val="bg1"/>
                </a:solidFill>
                <a:latin typeface="Cambria Math" panose="02040503050406030204" pitchFamily="18" charset="0"/>
                <a:ea typeface="Cambria Math" panose="02040503050406030204" pitchFamily="18" charset="0"/>
              </a:rPr>
              <a:t>and </a:t>
            </a:r>
            <a:r>
              <a:rPr lang="en-US" dirty="0" err="1">
                <a:solidFill>
                  <a:schemeClr val="bg1"/>
                </a:solidFill>
                <a:latin typeface="Cambria Math" panose="02040503050406030204" pitchFamily="18" charset="0"/>
                <a:ea typeface="Cambria Math" panose="02040503050406030204" pitchFamily="18" charset="0"/>
              </a:rPr>
              <a:t>Brückner</a:t>
            </a:r>
            <a:r>
              <a:rPr lang="en-US" dirty="0">
                <a:solidFill>
                  <a:schemeClr val="bg1"/>
                </a:solidFill>
                <a:latin typeface="Cambria Math" panose="02040503050406030204" pitchFamily="18" charset="0"/>
                <a:ea typeface="Cambria Math" panose="02040503050406030204" pitchFamily="18" charset="0"/>
              </a:rPr>
              <a:t> (2009) find that oil </a:t>
            </a:r>
            <a:r>
              <a:rPr lang="en-US" dirty="0" smtClean="0">
                <a:solidFill>
                  <a:schemeClr val="bg1"/>
                </a:solidFill>
                <a:latin typeface="Cambria Math" panose="02040503050406030204" pitchFamily="18" charset="0"/>
                <a:ea typeface="Cambria Math" panose="02040503050406030204" pitchFamily="18" charset="0"/>
              </a:rPr>
              <a:t>rents worsen </a:t>
            </a:r>
            <a:r>
              <a:rPr lang="en-US" dirty="0">
                <a:solidFill>
                  <a:schemeClr val="bg1"/>
                </a:solidFill>
                <a:latin typeface="Cambria Math" panose="02040503050406030204" pitchFamily="18" charset="0"/>
                <a:ea typeface="Cambria Math" panose="02040503050406030204" pitchFamily="18" charset="0"/>
              </a:rPr>
              <a:t>corruption (but, unusually, that they also improve civil liberties).</a:t>
            </a:r>
            <a:endParaRPr lang="en-US" dirty="0" smtClean="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040099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074"/>
        </a:solidFill>
        <a:effectLst/>
      </p:bgPr>
    </p:bg>
    <p:spTree>
      <p:nvGrpSpPr>
        <p:cNvPr id="1" name="Shape 437"/>
        <p:cNvGrpSpPr/>
        <p:nvPr/>
      </p:nvGrpSpPr>
      <p:grpSpPr>
        <a:xfrm>
          <a:off x="0" y="0"/>
          <a:ext cx="0" cy="0"/>
          <a:chOff x="0" y="0"/>
          <a:chExt cx="0" cy="0"/>
        </a:xfrm>
      </p:grpSpPr>
      <p:sp>
        <p:nvSpPr>
          <p:cNvPr id="286" name="Shape 269"/>
          <p:cNvSpPr txBox="1">
            <a:spLocks/>
          </p:cNvSpPr>
          <p:nvPr/>
        </p:nvSpPr>
        <p:spPr>
          <a:xfrm>
            <a:off x="489154" y="-30913"/>
            <a:ext cx="7199672" cy="779155"/>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buClr>
                <a:srgbClr val="6AA84F"/>
              </a:buClr>
            </a:pPr>
            <a:r>
              <a:rPr lang="en-US" sz="2400" b="1" dirty="0">
                <a:solidFill>
                  <a:srgbClr val="6AA84F"/>
                </a:solidFill>
                <a:latin typeface="Cambria Math" panose="02040503050406030204" pitchFamily="18" charset="0"/>
                <a:ea typeface="Cambria Math" panose="02040503050406030204" pitchFamily="18" charset="0"/>
                <a:cs typeface="PT Serif"/>
                <a:sym typeface="PT Serif"/>
              </a:rPr>
              <a:t>III. Possible Channels of the Natural Resource Curse</a:t>
            </a:r>
          </a:p>
        </p:txBody>
      </p:sp>
      <p:sp>
        <p:nvSpPr>
          <p:cNvPr id="287" name="Shape 270"/>
          <p:cNvSpPr txBox="1">
            <a:spLocks/>
          </p:cNvSpPr>
          <p:nvPr/>
        </p:nvSpPr>
        <p:spPr>
          <a:xfrm>
            <a:off x="489154" y="358664"/>
            <a:ext cx="6737556" cy="4521848"/>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US" dirty="0" smtClean="0">
              <a:solidFill>
                <a:schemeClr val="bg1"/>
              </a:solidFill>
              <a:latin typeface="Cambria Math" panose="02040503050406030204" pitchFamily="18" charset="0"/>
              <a:ea typeface="Cambria Math" panose="02040503050406030204" pitchFamily="18" charset="0"/>
            </a:endParaRPr>
          </a:p>
          <a:p>
            <a:endParaRPr lang="en-US" altLang="zh-CN" sz="1800" b="1" dirty="0" smtClean="0">
              <a:solidFill>
                <a:srgbClr val="6AA84F"/>
              </a:solidFill>
              <a:latin typeface="Cambria Math" panose="02040503050406030204" pitchFamily="18" charset="0"/>
              <a:ea typeface="Cambria Math" panose="02040503050406030204" pitchFamily="18" charset="0"/>
            </a:endParaRPr>
          </a:p>
          <a:p>
            <a:r>
              <a:rPr lang="en-US" altLang="zh-CN" sz="1800" b="1" dirty="0" smtClean="0">
                <a:solidFill>
                  <a:srgbClr val="6AA84F"/>
                </a:solidFill>
                <a:latin typeface="Cambria Math" panose="02040503050406030204" pitchFamily="18" charset="0"/>
                <a:ea typeface="Cambria Math" panose="02040503050406030204" pitchFamily="18" charset="0"/>
              </a:rPr>
              <a:t>c</a:t>
            </a:r>
            <a:r>
              <a:rPr lang="en-US" altLang="zh-CN" sz="1800" b="1" dirty="0">
                <a:solidFill>
                  <a:srgbClr val="6AA84F"/>
                </a:solidFill>
                <a:latin typeface="Cambria Math" panose="02040503050406030204" pitchFamily="18" charset="0"/>
                <a:ea typeface="Cambria Math" panose="02040503050406030204" pitchFamily="18" charset="0"/>
              </a:rPr>
              <a:t>. </a:t>
            </a:r>
            <a:r>
              <a:rPr lang="en-US" altLang="zh-CN" sz="1800" b="1" dirty="0" smtClean="0">
                <a:solidFill>
                  <a:srgbClr val="6AA84F"/>
                </a:solidFill>
                <a:latin typeface="Cambria Math" panose="02040503050406030204" pitchFamily="18" charset="0"/>
                <a:ea typeface="Cambria Math" panose="02040503050406030204" pitchFamily="18" charset="0"/>
              </a:rPr>
              <a:t>   </a:t>
            </a:r>
            <a:r>
              <a:rPr lang="en-US" sz="1800" b="1" dirty="0" smtClean="0">
                <a:solidFill>
                  <a:schemeClr val="bg1"/>
                </a:solidFill>
                <a:latin typeface="Cambria Math" panose="02040503050406030204" pitchFamily="18" charset="0"/>
                <a:ea typeface="Cambria Math" panose="02040503050406030204" pitchFamily="18" charset="0"/>
              </a:rPr>
              <a:t>Institutions</a:t>
            </a:r>
          </a:p>
          <a:p>
            <a:endParaRPr lang="en-US" sz="1800" b="1" dirty="0" smtClean="0">
              <a:solidFill>
                <a:schemeClr val="bg1"/>
              </a:solidFill>
              <a:latin typeface="Cambria Math" panose="02040503050406030204" pitchFamily="18" charset="0"/>
              <a:ea typeface="Cambria Math" panose="02040503050406030204" pitchFamily="18" charset="0"/>
            </a:endParaRPr>
          </a:p>
          <a:p>
            <a:r>
              <a:rPr lang="en-US" dirty="0">
                <a:solidFill>
                  <a:schemeClr val="bg1"/>
                </a:solidFill>
                <a:latin typeface="Cambria Math" panose="02040503050406030204" pitchFamily="18" charset="0"/>
                <a:ea typeface="Cambria Math" panose="02040503050406030204" pitchFamily="18" charset="0"/>
              </a:rPr>
              <a:t>Some have questioned the assumption that oil discoveries are exogenous and</a:t>
            </a:r>
          </a:p>
          <a:p>
            <a:r>
              <a:rPr lang="en-US" dirty="0">
                <a:solidFill>
                  <a:schemeClr val="bg1"/>
                </a:solidFill>
                <a:latin typeface="Cambria Math" panose="02040503050406030204" pitchFamily="18" charset="0"/>
                <a:ea typeface="Cambria Math" panose="02040503050406030204" pitchFamily="18" charset="0"/>
              </a:rPr>
              <a:t>institutions endogenous. In other words oil wealth is not necessarily the cause and</a:t>
            </a:r>
          </a:p>
          <a:p>
            <a:r>
              <a:rPr lang="en-US" dirty="0">
                <a:solidFill>
                  <a:schemeClr val="bg1"/>
                </a:solidFill>
                <a:latin typeface="Cambria Math" panose="02040503050406030204" pitchFamily="18" charset="0"/>
                <a:ea typeface="Cambria Math" panose="02040503050406030204" pitchFamily="18" charset="0"/>
              </a:rPr>
              <a:t>institutions the effect, rather than the other way around. </a:t>
            </a:r>
            <a:endParaRPr lang="en-US" dirty="0" smtClean="0">
              <a:solidFill>
                <a:schemeClr val="bg1"/>
              </a:solidFill>
              <a:latin typeface="Cambria Math" panose="02040503050406030204" pitchFamily="18" charset="0"/>
              <a:ea typeface="Cambria Math" panose="02040503050406030204" pitchFamily="18" charset="0"/>
            </a:endParaRPr>
          </a:p>
          <a:p>
            <a:endParaRPr lang="en-US" dirty="0">
              <a:solidFill>
                <a:schemeClr val="bg1"/>
              </a:solidFill>
              <a:latin typeface="Cambria Math" panose="02040503050406030204" pitchFamily="18" charset="0"/>
              <a:ea typeface="Cambria Math" panose="02040503050406030204" pitchFamily="18" charset="0"/>
            </a:endParaRPr>
          </a:p>
          <a:p>
            <a:r>
              <a:rPr lang="en-US" dirty="0" smtClean="0">
                <a:solidFill>
                  <a:schemeClr val="bg1"/>
                </a:solidFill>
                <a:latin typeface="Cambria Math" panose="02040503050406030204" pitchFamily="18" charset="0"/>
                <a:ea typeface="Cambria Math" panose="02040503050406030204" pitchFamily="18" charset="0"/>
              </a:rPr>
              <a:t>Norman </a:t>
            </a:r>
            <a:r>
              <a:rPr lang="en-US" dirty="0">
                <a:solidFill>
                  <a:schemeClr val="bg1"/>
                </a:solidFill>
                <a:latin typeface="Cambria Math" panose="02040503050406030204" pitchFamily="18" charset="0"/>
                <a:ea typeface="Cambria Math" panose="02040503050406030204" pitchFamily="18" charset="0"/>
              </a:rPr>
              <a:t>(2009) points out </a:t>
            </a:r>
            <a:r>
              <a:rPr lang="en-US" dirty="0" smtClean="0">
                <a:solidFill>
                  <a:schemeClr val="bg1"/>
                </a:solidFill>
                <a:latin typeface="Cambria Math" panose="02040503050406030204" pitchFamily="18" charset="0"/>
                <a:ea typeface="Cambria Math" panose="02040503050406030204" pitchFamily="18" charset="0"/>
              </a:rPr>
              <a:t>that the </a:t>
            </a:r>
            <a:r>
              <a:rPr lang="en-US" dirty="0">
                <a:solidFill>
                  <a:schemeClr val="bg1"/>
                </a:solidFill>
                <a:latin typeface="Cambria Math" panose="02040503050406030204" pitchFamily="18" charset="0"/>
                <a:ea typeface="Cambria Math" panose="02040503050406030204" pitchFamily="18" charset="0"/>
              </a:rPr>
              <a:t>discovery and development of oil is not purely exogenous, but rather is </a:t>
            </a:r>
            <a:r>
              <a:rPr lang="en-US" dirty="0" smtClean="0">
                <a:solidFill>
                  <a:schemeClr val="bg1"/>
                </a:solidFill>
                <a:latin typeface="Cambria Math" panose="02040503050406030204" pitchFamily="18" charset="0"/>
                <a:ea typeface="Cambria Math" panose="02040503050406030204" pitchFamily="18" charset="0"/>
              </a:rPr>
              <a:t>endogenous with </a:t>
            </a:r>
            <a:r>
              <a:rPr lang="en-US" dirty="0">
                <a:solidFill>
                  <a:schemeClr val="bg1"/>
                </a:solidFill>
                <a:latin typeface="Cambria Math" panose="02040503050406030204" pitchFamily="18" charset="0"/>
                <a:ea typeface="Cambria Math" panose="02040503050406030204" pitchFamily="18" charset="0"/>
              </a:rPr>
              <a:t>respect to, among other things, the efficiency of the economy. </a:t>
            </a:r>
            <a:endParaRPr lang="en-US" dirty="0" smtClean="0">
              <a:solidFill>
                <a:schemeClr val="bg1"/>
              </a:solidFill>
              <a:latin typeface="Cambria Math" panose="02040503050406030204" pitchFamily="18" charset="0"/>
              <a:ea typeface="Cambria Math" panose="02040503050406030204" pitchFamily="18" charset="0"/>
            </a:endParaRPr>
          </a:p>
          <a:p>
            <a:r>
              <a:rPr lang="en-US" dirty="0" err="1" smtClean="0">
                <a:solidFill>
                  <a:schemeClr val="bg1"/>
                </a:solidFill>
                <a:latin typeface="Cambria Math" panose="02040503050406030204" pitchFamily="18" charset="0"/>
                <a:ea typeface="Cambria Math" panose="02040503050406030204" pitchFamily="18" charset="0"/>
              </a:rPr>
              <a:t>Mehlum</a:t>
            </a:r>
            <a:r>
              <a:rPr lang="en-US" dirty="0">
                <a:solidFill>
                  <a:schemeClr val="bg1"/>
                </a:solidFill>
                <a:latin typeface="Cambria Math" panose="02040503050406030204" pitchFamily="18" charset="0"/>
                <a:ea typeface="Cambria Math" panose="02040503050406030204" pitchFamily="18" charset="0"/>
              </a:rPr>
              <a:t>, </a:t>
            </a:r>
            <a:r>
              <a:rPr lang="en-US" dirty="0" err="1" smtClean="0">
                <a:solidFill>
                  <a:schemeClr val="bg1"/>
                </a:solidFill>
                <a:latin typeface="Cambria Math" panose="02040503050406030204" pitchFamily="18" charset="0"/>
                <a:ea typeface="Cambria Math" panose="02040503050406030204" pitchFamily="18" charset="0"/>
              </a:rPr>
              <a:t>Moene</a:t>
            </a:r>
            <a:r>
              <a:rPr lang="en-US" dirty="0" smtClean="0">
                <a:solidFill>
                  <a:schemeClr val="bg1"/>
                </a:solidFill>
                <a:latin typeface="Cambria Math" panose="02040503050406030204" pitchFamily="18" charset="0"/>
                <a:ea typeface="Cambria Math" panose="02040503050406030204" pitchFamily="18" charset="0"/>
              </a:rPr>
              <a:t>, and </a:t>
            </a:r>
            <a:r>
              <a:rPr lang="en-US" dirty="0" err="1">
                <a:solidFill>
                  <a:schemeClr val="bg1"/>
                </a:solidFill>
                <a:latin typeface="Cambria Math" panose="02040503050406030204" pitchFamily="18" charset="0"/>
                <a:ea typeface="Cambria Math" panose="02040503050406030204" pitchFamily="18" charset="0"/>
              </a:rPr>
              <a:t>Torvik</a:t>
            </a:r>
            <a:r>
              <a:rPr lang="en-US" dirty="0">
                <a:solidFill>
                  <a:schemeClr val="bg1"/>
                </a:solidFill>
                <a:latin typeface="Cambria Math" panose="02040503050406030204" pitchFamily="18" charset="0"/>
                <a:ea typeface="Cambria Math" panose="02040503050406030204" pitchFamily="18" charset="0"/>
              </a:rPr>
              <a:t> (2006), Robinson, </a:t>
            </a:r>
            <a:r>
              <a:rPr lang="en-US" dirty="0" err="1">
                <a:solidFill>
                  <a:schemeClr val="bg1"/>
                </a:solidFill>
                <a:latin typeface="Cambria Math" panose="02040503050406030204" pitchFamily="18" charset="0"/>
                <a:ea typeface="Cambria Math" panose="02040503050406030204" pitchFamily="18" charset="0"/>
              </a:rPr>
              <a:t>Torvik</a:t>
            </a:r>
            <a:r>
              <a:rPr lang="en-US" dirty="0">
                <a:solidFill>
                  <a:schemeClr val="bg1"/>
                </a:solidFill>
                <a:latin typeface="Cambria Math" panose="02040503050406030204" pitchFamily="18" charset="0"/>
                <a:ea typeface="Cambria Math" panose="02040503050406030204" pitchFamily="18" charset="0"/>
              </a:rPr>
              <a:t> and </a:t>
            </a:r>
            <a:r>
              <a:rPr lang="en-US" dirty="0" err="1">
                <a:solidFill>
                  <a:schemeClr val="bg1"/>
                </a:solidFill>
                <a:latin typeface="Cambria Math" panose="02040503050406030204" pitchFamily="18" charset="0"/>
                <a:ea typeface="Cambria Math" panose="02040503050406030204" pitchFamily="18" charset="0"/>
              </a:rPr>
              <a:t>Verdier</a:t>
            </a:r>
            <a:r>
              <a:rPr lang="en-US" dirty="0">
                <a:solidFill>
                  <a:schemeClr val="bg1"/>
                </a:solidFill>
                <a:latin typeface="Cambria Math" panose="02040503050406030204" pitchFamily="18" charset="0"/>
                <a:ea typeface="Cambria Math" panose="02040503050406030204" pitchFamily="18" charset="0"/>
              </a:rPr>
              <a:t> (2006), </a:t>
            </a:r>
            <a:r>
              <a:rPr lang="en-US" dirty="0" err="1">
                <a:solidFill>
                  <a:schemeClr val="bg1"/>
                </a:solidFill>
                <a:latin typeface="Cambria Math" panose="02040503050406030204" pitchFamily="18" charset="0"/>
                <a:ea typeface="Cambria Math" panose="02040503050406030204" pitchFamily="18" charset="0"/>
              </a:rPr>
              <a:t>McSherry</a:t>
            </a:r>
            <a:r>
              <a:rPr lang="en-US" dirty="0">
                <a:solidFill>
                  <a:schemeClr val="bg1"/>
                </a:solidFill>
                <a:latin typeface="Cambria Math" panose="02040503050406030204" pitchFamily="18" charset="0"/>
                <a:ea typeface="Cambria Math" panose="02040503050406030204" pitchFamily="18" charset="0"/>
              </a:rPr>
              <a:t> (2006) and </a:t>
            </a:r>
            <a:r>
              <a:rPr lang="en-US" dirty="0" smtClean="0">
                <a:solidFill>
                  <a:schemeClr val="bg1"/>
                </a:solidFill>
                <a:latin typeface="Cambria Math" panose="02040503050406030204" pitchFamily="18" charset="0"/>
                <a:ea typeface="Cambria Math" panose="02040503050406030204" pitchFamily="18" charset="0"/>
              </a:rPr>
              <a:t>Smith (2007</a:t>
            </a:r>
            <a:r>
              <a:rPr lang="en-US" dirty="0">
                <a:solidFill>
                  <a:schemeClr val="bg1"/>
                </a:solidFill>
                <a:latin typeface="Cambria Math" panose="02040503050406030204" pitchFamily="18" charset="0"/>
                <a:ea typeface="Cambria Math" panose="02040503050406030204" pitchFamily="18" charset="0"/>
              </a:rPr>
              <a:t>) suggest that the important question is whether the country already has </a:t>
            </a:r>
            <a:r>
              <a:rPr lang="en-US" dirty="0" smtClean="0">
                <a:solidFill>
                  <a:schemeClr val="bg1"/>
                </a:solidFill>
                <a:latin typeface="Cambria Math" panose="02040503050406030204" pitchFamily="18" charset="0"/>
                <a:ea typeface="Cambria Math" panose="02040503050406030204" pitchFamily="18" charset="0"/>
              </a:rPr>
              <a:t>good institutions </a:t>
            </a:r>
            <a:r>
              <a:rPr lang="en-US" dirty="0">
                <a:solidFill>
                  <a:schemeClr val="bg1"/>
                </a:solidFill>
                <a:latin typeface="Cambria Math" panose="02040503050406030204" pitchFamily="18" charset="0"/>
                <a:ea typeface="Cambria Math" panose="02040503050406030204" pitchFamily="18" charset="0"/>
              </a:rPr>
              <a:t>at the time that oil is discovered, in which case it is more likely to be put </a:t>
            </a:r>
            <a:r>
              <a:rPr lang="en-US" dirty="0" smtClean="0">
                <a:solidFill>
                  <a:schemeClr val="bg1"/>
                </a:solidFill>
                <a:latin typeface="Cambria Math" panose="02040503050406030204" pitchFamily="18" charset="0"/>
                <a:ea typeface="Cambria Math" panose="02040503050406030204" pitchFamily="18" charset="0"/>
              </a:rPr>
              <a:t>to use </a:t>
            </a:r>
            <a:r>
              <a:rPr lang="en-US" dirty="0">
                <a:solidFill>
                  <a:schemeClr val="bg1"/>
                </a:solidFill>
                <a:latin typeface="Cambria Math" panose="02040503050406030204" pitchFamily="18" charset="0"/>
                <a:ea typeface="Cambria Math" panose="02040503050406030204" pitchFamily="18" charset="0"/>
              </a:rPr>
              <a:t>for the national welfare instead of the welfare of an elite. But </a:t>
            </a:r>
            <a:r>
              <a:rPr lang="en-US" dirty="0" err="1">
                <a:solidFill>
                  <a:schemeClr val="bg1"/>
                </a:solidFill>
                <a:latin typeface="Cambria Math" panose="02040503050406030204" pitchFamily="18" charset="0"/>
                <a:ea typeface="Cambria Math" panose="02040503050406030204" pitchFamily="18" charset="0"/>
              </a:rPr>
              <a:t>Alexeev</a:t>
            </a:r>
            <a:r>
              <a:rPr lang="en-US" dirty="0">
                <a:solidFill>
                  <a:schemeClr val="bg1"/>
                </a:solidFill>
                <a:latin typeface="Cambria Math" panose="02040503050406030204" pitchFamily="18" charset="0"/>
                <a:ea typeface="Cambria Math" panose="02040503050406030204" pitchFamily="18" charset="0"/>
              </a:rPr>
              <a:t> and </a:t>
            </a:r>
            <a:r>
              <a:rPr lang="en-US" dirty="0" smtClean="0">
                <a:solidFill>
                  <a:schemeClr val="bg1"/>
                </a:solidFill>
                <a:latin typeface="Cambria Math" panose="02040503050406030204" pitchFamily="18" charset="0"/>
                <a:ea typeface="Cambria Math" panose="02040503050406030204" pitchFamily="18" charset="0"/>
              </a:rPr>
              <a:t>Conrad (2009</a:t>
            </a:r>
            <a:r>
              <a:rPr lang="en-US" dirty="0">
                <a:solidFill>
                  <a:schemeClr val="bg1"/>
                </a:solidFill>
                <a:latin typeface="Cambria Math" panose="02040503050406030204" pitchFamily="18" charset="0"/>
                <a:ea typeface="Cambria Math" panose="02040503050406030204" pitchFamily="18" charset="0"/>
              </a:rPr>
              <a:t>) find no evidence that oil or mineral wealth interacts positively with </a:t>
            </a:r>
            <a:r>
              <a:rPr lang="en-US" dirty="0" smtClean="0">
                <a:solidFill>
                  <a:schemeClr val="bg1"/>
                </a:solidFill>
                <a:latin typeface="Cambria Math" panose="02040503050406030204" pitchFamily="18" charset="0"/>
                <a:ea typeface="Cambria Math" panose="02040503050406030204" pitchFamily="18" charset="0"/>
              </a:rPr>
              <a:t>institutional quality</a:t>
            </a:r>
          </a:p>
        </p:txBody>
      </p:sp>
    </p:spTree>
    <p:extLst>
      <p:ext uri="{BB962C8B-B14F-4D97-AF65-F5344CB8AC3E}">
        <p14:creationId xmlns:p14="http://schemas.microsoft.com/office/powerpoint/2010/main" val="2420096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074"/>
        </a:solidFill>
        <a:effectLst/>
      </p:bgPr>
    </p:bg>
    <p:spTree>
      <p:nvGrpSpPr>
        <p:cNvPr id="1" name="Shape 437"/>
        <p:cNvGrpSpPr/>
        <p:nvPr/>
      </p:nvGrpSpPr>
      <p:grpSpPr>
        <a:xfrm>
          <a:off x="0" y="0"/>
          <a:ext cx="0" cy="0"/>
          <a:chOff x="0" y="0"/>
          <a:chExt cx="0" cy="0"/>
        </a:xfrm>
      </p:grpSpPr>
      <p:sp>
        <p:nvSpPr>
          <p:cNvPr id="286" name="Shape 269"/>
          <p:cNvSpPr txBox="1">
            <a:spLocks/>
          </p:cNvSpPr>
          <p:nvPr/>
        </p:nvSpPr>
        <p:spPr>
          <a:xfrm>
            <a:off x="489154" y="-30913"/>
            <a:ext cx="7199672" cy="779155"/>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buClr>
                <a:srgbClr val="6AA84F"/>
              </a:buClr>
            </a:pPr>
            <a:r>
              <a:rPr lang="en-US" sz="2400" b="1" dirty="0">
                <a:solidFill>
                  <a:srgbClr val="6AA84F"/>
                </a:solidFill>
                <a:latin typeface="Cambria Math" panose="02040503050406030204" pitchFamily="18" charset="0"/>
                <a:ea typeface="Cambria Math" panose="02040503050406030204" pitchFamily="18" charset="0"/>
                <a:cs typeface="PT Serif"/>
                <a:sym typeface="PT Serif"/>
              </a:rPr>
              <a:t>III. Possible Channels of the Natural Resource Curse</a:t>
            </a:r>
          </a:p>
        </p:txBody>
      </p:sp>
      <p:sp>
        <p:nvSpPr>
          <p:cNvPr id="287" name="Shape 270"/>
          <p:cNvSpPr txBox="1">
            <a:spLocks/>
          </p:cNvSpPr>
          <p:nvPr/>
        </p:nvSpPr>
        <p:spPr>
          <a:xfrm>
            <a:off x="489154" y="358664"/>
            <a:ext cx="6737556" cy="4521848"/>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US" dirty="0" smtClean="0">
              <a:solidFill>
                <a:schemeClr val="bg1"/>
              </a:solidFill>
              <a:latin typeface="Cambria Math" panose="02040503050406030204" pitchFamily="18" charset="0"/>
              <a:ea typeface="Cambria Math" panose="02040503050406030204" pitchFamily="18" charset="0"/>
            </a:endParaRPr>
          </a:p>
          <a:p>
            <a:endParaRPr lang="en-US" altLang="zh-CN" sz="1800" b="1" dirty="0" smtClean="0">
              <a:solidFill>
                <a:srgbClr val="6AA84F"/>
              </a:solidFill>
              <a:latin typeface="Cambria Math" panose="02040503050406030204" pitchFamily="18" charset="0"/>
              <a:ea typeface="Cambria Math" panose="02040503050406030204" pitchFamily="18" charset="0"/>
            </a:endParaRPr>
          </a:p>
          <a:p>
            <a:r>
              <a:rPr lang="en-US" altLang="zh-CN" sz="1800" b="1" dirty="0" smtClean="0">
                <a:solidFill>
                  <a:srgbClr val="6AA84F"/>
                </a:solidFill>
                <a:latin typeface="Cambria Math" panose="02040503050406030204" pitchFamily="18" charset="0"/>
                <a:ea typeface="Cambria Math" panose="02040503050406030204" pitchFamily="18" charset="0"/>
              </a:rPr>
              <a:t>d.    </a:t>
            </a:r>
            <a:r>
              <a:rPr lang="en-US" sz="1800" b="1" dirty="0" smtClean="0">
                <a:solidFill>
                  <a:schemeClr val="bg1"/>
                </a:solidFill>
                <a:latin typeface="Cambria Math" panose="02040503050406030204" pitchFamily="18" charset="0"/>
                <a:ea typeface="Cambria Math" panose="02040503050406030204" pitchFamily="18" charset="0"/>
              </a:rPr>
              <a:t>Oil and Democracy</a:t>
            </a:r>
          </a:p>
          <a:p>
            <a:endParaRPr lang="en-US" sz="1800" b="1" dirty="0" smtClean="0">
              <a:solidFill>
                <a:schemeClr val="bg1"/>
              </a:solidFill>
              <a:latin typeface="Cambria Math" panose="02040503050406030204" pitchFamily="18" charset="0"/>
              <a:ea typeface="Cambria Math" panose="02040503050406030204" pitchFamily="18" charset="0"/>
            </a:endParaRPr>
          </a:p>
          <a:p>
            <a:r>
              <a:rPr lang="en-US" dirty="0">
                <a:solidFill>
                  <a:schemeClr val="bg1"/>
                </a:solidFill>
                <a:latin typeface="Cambria Math" panose="02040503050406030204" pitchFamily="18" charset="0"/>
                <a:ea typeface="Cambria Math" panose="02040503050406030204" pitchFamily="18" charset="0"/>
              </a:rPr>
              <a:t> </a:t>
            </a:r>
            <a:r>
              <a:rPr lang="en-US" dirty="0" smtClean="0">
                <a:solidFill>
                  <a:schemeClr val="bg1"/>
                </a:solidFill>
                <a:latin typeface="Cambria Math" panose="02040503050406030204" pitchFamily="18" charset="0"/>
                <a:ea typeface="Cambria Math" panose="02040503050406030204" pitchFamily="18" charset="0"/>
              </a:rPr>
              <a:t>Many suggest that Middle </a:t>
            </a:r>
            <a:r>
              <a:rPr lang="en-US" dirty="0">
                <a:solidFill>
                  <a:schemeClr val="bg1"/>
                </a:solidFill>
                <a:latin typeface="Cambria Math" panose="02040503050406030204" pitchFamily="18" charset="0"/>
                <a:ea typeface="Cambria Math" panose="02040503050406030204" pitchFamily="18" charset="0"/>
              </a:rPr>
              <a:t>Eastern governments’ access to </a:t>
            </a:r>
            <a:r>
              <a:rPr lang="en-US" dirty="0" smtClean="0">
                <a:solidFill>
                  <a:schemeClr val="bg1"/>
                </a:solidFill>
                <a:latin typeface="Cambria Math" panose="02040503050406030204" pitchFamily="18" charset="0"/>
                <a:ea typeface="Cambria Math" panose="02040503050406030204" pitchFamily="18" charset="0"/>
              </a:rPr>
              <a:t>rents, in </a:t>
            </a:r>
            <a:r>
              <a:rPr lang="en-US" dirty="0">
                <a:solidFill>
                  <a:schemeClr val="bg1"/>
                </a:solidFill>
                <a:latin typeface="Cambria Math" panose="02040503050406030204" pitchFamily="18" charset="0"/>
                <a:ea typeface="Cambria Math" panose="02040503050406030204" pitchFamily="18" charset="0"/>
              </a:rPr>
              <a:t>the form of oil revenue, may have freed them from the need for taxation of their peoples, and that this in turn freed them from the need for democracy. The need for </a:t>
            </a:r>
            <a:r>
              <a:rPr lang="en-US" dirty="0" smtClean="0">
                <a:solidFill>
                  <a:schemeClr val="bg1"/>
                </a:solidFill>
                <a:latin typeface="Cambria Math" panose="02040503050406030204" pitchFamily="18" charset="0"/>
                <a:ea typeface="Cambria Math" panose="02040503050406030204" pitchFamily="18" charset="0"/>
              </a:rPr>
              <a:t>tax revenue </a:t>
            </a:r>
            <a:r>
              <a:rPr lang="en-US" dirty="0">
                <a:solidFill>
                  <a:schemeClr val="bg1"/>
                </a:solidFill>
                <a:latin typeface="Cambria Math" panose="02040503050406030204" pitchFamily="18" charset="0"/>
                <a:ea typeface="Cambria Math" panose="02040503050406030204" pitchFamily="18" charset="0"/>
              </a:rPr>
              <a:t>is believed to require democracy under the theory “no taxation </a:t>
            </a:r>
            <a:r>
              <a:rPr lang="en-US" dirty="0" smtClean="0">
                <a:solidFill>
                  <a:schemeClr val="bg1"/>
                </a:solidFill>
                <a:latin typeface="Cambria Math" panose="02040503050406030204" pitchFamily="18" charset="0"/>
                <a:ea typeface="Cambria Math" panose="02040503050406030204" pitchFamily="18" charset="0"/>
              </a:rPr>
              <a:t>without representation.”</a:t>
            </a:r>
          </a:p>
          <a:p>
            <a:endParaRPr lang="en-US" dirty="0">
              <a:solidFill>
                <a:schemeClr val="bg1"/>
              </a:solidFill>
              <a:latin typeface="Cambria Math" panose="02040503050406030204" pitchFamily="18" charset="0"/>
              <a:ea typeface="Cambria Math" panose="02040503050406030204" pitchFamily="18" charset="0"/>
            </a:endParaRPr>
          </a:p>
          <a:p>
            <a:r>
              <a:rPr lang="en-US" dirty="0">
                <a:solidFill>
                  <a:schemeClr val="bg1"/>
                </a:solidFill>
                <a:latin typeface="Cambria Math" panose="02040503050406030204" pitchFamily="18" charset="0"/>
                <a:ea typeface="Cambria Math" panose="02040503050406030204" pitchFamily="18" charset="0"/>
              </a:rPr>
              <a:t> Statistical studies across large cross-sections of countries </a:t>
            </a:r>
            <a:r>
              <a:rPr lang="en-US" dirty="0" smtClean="0">
                <a:solidFill>
                  <a:schemeClr val="bg1"/>
                </a:solidFill>
                <a:latin typeface="Cambria Math" panose="02040503050406030204" pitchFamily="18" charset="0"/>
                <a:ea typeface="Cambria Math" panose="02040503050406030204" pitchFamily="18" charset="0"/>
              </a:rPr>
              <a:t>followed find </a:t>
            </a:r>
            <a:r>
              <a:rPr lang="en-US" dirty="0">
                <a:solidFill>
                  <a:schemeClr val="bg1"/>
                </a:solidFill>
                <a:latin typeface="Cambria Math" panose="02040503050406030204" pitchFamily="18" charset="0"/>
                <a:ea typeface="Cambria Math" panose="02040503050406030204" pitchFamily="18" charset="0"/>
              </a:rPr>
              <a:t>that economic dependence on oil and mineral is correlated with </a:t>
            </a:r>
            <a:r>
              <a:rPr lang="en-US" dirty="0" smtClean="0">
                <a:solidFill>
                  <a:schemeClr val="bg1"/>
                </a:solidFill>
                <a:latin typeface="Cambria Math" panose="02040503050406030204" pitchFamily="18" charset="0"/>
                <a:ea typeface="Cambria Math" panose="02040503050406030204" pitchFamily="18" charset="0"/>
              </a:rPr>
              <a:t>authoritarian government and some others </a:t>
            </a:r>
            <a:r>
              <a:rPr lang="en-US" dirty="0">
                <a:solidFill>
                  <a:schemeClr val="bg1"/>
                </a:solidFill>
                <a:latin typeface="Cambria Math" panose="02040503050406030204" pitchFamily="18" charset="0"/>
                <a:ea typeface="Cambria Math" panose="02040503050406030204" pitchFamily="18" charset="0"/>
              </a:rPr>
              <a:t>generally find </a:t>
            </a:r>
            <a:r>
              <a:rPr lang="en-US" dirty="0" smtClean="0">
                <a:solidFill>
                  <a:schemeClr val="bg1"/>
                </a:solidFill>
                <a:latin typeface="Cambria Math" panose="02040503050406030204" pitchFamily="18" charset="0"/>
                <a:ea typeface="Cambria Math" panose="02040503050406030204" pitchFamily="18" charset="0"/>
              </a:rPr>
              <a:t>that authoritarian </a:t>
            </a:r>
            <a:r>
              <a:rPr lang="en-US" dirty="0">
                <a:solidFill>
                  <a:schemeClr val="bg1"/>
                </a:solidFill>
                <a:latin typeface="Cambria Math" panose="02040503050406030204" pitchFamily="18" charset="0"/>
                <a:ea typeface="Cambria Math" panose="02040503050406030204" pitchFamily="18" charset="0"/>
              </a:rPr>
              <a:t>regimes have lasted longer in countries with oil wealth. </a:t>
            </a:r>
            <a:endParaRPr lang="en-US" dirty="0" smtClean="0">
              <a:solidFill>
                <a:schemeClr val="bg1"/>
              </a:solidFill>
              <a:latin typeface="Cambria Math" panose="02040503050406030204" pitchFamily="18" charset="0"/>
              <a:ea typeface="Cambria Math" panose="02040503050406030204" pitchFamily="18" charset="0"/>
            </a:endParaRPr>
          </a:p>
          <a:p>
            <a:endParaRPr lang="en-US" dirty="0">
              <a:solidFill>
                <a:schemeClr val="bg1"/>
              </a:solidFill>
              <a:latin typeface="Cambria Math" panose="02040503050406030204" pitchFamily="18" charset="0"/>
              <a:ea typeface="Cambria Math" panose="02040503050406030204" pitchFamily="18" charset="0"/>
            </a:endParaRPr>
          </a:p>
          <a:p>
            <a:r>
              <a:rPr lang="en-US" dirty="0">
                <a:solidFill>
                  <a:schemeClr val="bg1"/>
                </a:solidFill>
                <a:latin typeface="Cambria Math" panose="02040503050406030204" pitchFamily="18" charset="0"/>
                <a:ea typeface="Cambria Math" panose="02040503050406030204" pitchFamily="18" charset="0"/>
              </a:rPr>
              <a:t>But Karl (1997) points out that Venezuela had already been authoritarian when oil</a:t>
            </a:r>
          </a:p>
          <a:p>
            <a:r>
              <a:rPr lang="en-US" dirty="0">
                <a:solidFill>
                  <a:schemeClr val="bg1"/>
                </a:solidFill>
                <a:latin typeface="Cambria Math" panose="02040503050406030204" pitchFamily="18" charset="0"/>
                <a:ea typeface="Cambria Math" panose="02040503050406030204" pitchFamily="18" charset="0"/>
              </a:rPr>
              <a:t>was developed, and in fact transitioned to democracy at the height of its oil wealth.</a:t>
            </a:r>
          </a:p>
          <a:p>
            <a:r>
              <a:rPr lang="en-US" dirty="0">
                <a:solidFill>
                  <a:schemeClr val="bg1"/>
                </a:solidFill>
                <a:latin typeface="Cambria Math" panose="02040503050406030204" pitchFamily="18" charset="0"/>
                <a:ea typeface="Cambria Math" panose="02040503050406030204" pitchFamily="18" charset="0"/>
              </a:rPr>
              <a:t>None of the Central Asian states are democracies, even though Kazakhstan is the only</a:t>
            </a:r>
          </a:p>
          <a:p>
            <a:r>
              <a:rPr lang="en-US" dirty="0">
                <a:solidFill>
                  <a:schemeClr val="bg1"/>
                </a:solidFill>
                <a:latin typeface="Cambria Math" panose="02040503050406030204" pitchFamily="18" charset="0"/>
                <a:ea typeface="Cambria Math" panose="02040503050406030204" pitchFamily="18" charset="0"/>
              </a:rPr>
              <a:t>one of them with major oil production. </a:t>
            </a:r>
            <a:endParaRPr lang="en-US" dirty="0" smtClean="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2836815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074"/>
        </a:solidFill>
        <a:effectLst/>
      </p:bgPr>
    </p:bg>
    <p:spTree>
      <p:nvGrpSpPr>
        <p:cNvPr id="1" name="Shape 437"/>
        <p:cNvGrpSpPr/>
        <p:nvPr/>
      </p:nvGrpSpPr>
      <p:grpSpPr>
        <a:xfrm>
          <a:off x="0" y="0"/>
          <a:ext cx="0" cy="0"/>
          <a:chOff x="0" y="0"/>
          <a:chExt cx="0" cy="0"/>
        </a:xfrm>
      </p:grpSpPr>
      <p:sp>
        <p:nvSpPr>
          <p:cNvPr id="286" name="Shape 269"/>
          <p:cNvSpPr txBox="1">
            <a:spLocks/>
          </p:cNvSpPr>
          <p:nvPr/>
        </p:nvSpPr>
        <p:spPr>
          <a:xfrm>
            <a:off x="489154" y="-30913"/>
            <a:ext cx="7199672" cy="779155"/>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buClr>
                <a:srgbClr val="6AA84F"/>
              </a:buClr>
            </a:pPr>
            <a:r>
              <a:rPr lang="en-US" sz="2400" b="1" dirty="0">
                <a:solidFill>
                  <a:srgbClr val="6AA84F"/>
                </a:solidFill>
                <a:latin typeface="Cambria Math" panose="02040503050406030204" pitchFamily="18" charset="0"/>
                <a:ea typeface="Cambria Math" panose="02040503050406030204" pitchFamily="18" charset="0"/>
                <a:cs typeface="PT Serif"/>
                <a:sym typeface="PT Serif"/>
              </a:rPr>
              <a:t>III. Possible Channels of the Natural Resource Curse</a:t>
            </a:r>
          </a:p>
        </p:txBody>
      </p:sp>
      <p:sp>
        <p:nvSpPr>
          <p:cNvPr id="287" name="Shape 270"/>
          <p:cNvSpPr txBox="1">
            <a:spLocks/>
          </p:cNvSpPr>
          <p:nvPr/>
        </p:nvSpPr>
        <p:spPr>
          <a:xfrm>
            <a:off x="489154" y="83361"/>
            <a:ext cx="6737556" cy="4521848"/>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US" dirty="0" smtClean="0">
              <a:solidFill>
                <a:schemeClr val="bg1"/>
              </a:solidFill>
              <a:latin typeface="Cambria Math" panose="02040503050406030204" pitchFamily="18" charset="0"/>
              <a:ea typeface="Cambria Math" panose="02040503050406030204" pitchFamily="18" charset="0"/>
            </a:endParaRPr>
          </a:p>
          <a:p>
            <a:endParaRPr lang="en-US" altLang="zh-CN" sz="1800" b="1" dirty="0" smtClean="0">
              <a:solidFill>
                <a:srgbClr val="6AA84F"/>
              </a:solidFill>
              <a:latin typeface="Cambria Math" panose="02040503050406030204" pitchFamily="18" charset="0"/>
              <a:ea typeface="Cambria Math" panose="02040503050406030204" pitchFamily="18" charset="0"/>
            </a:endParaRPr>
          </a:p>
          <a:p>
            <a:r>
              <a:rPr lang="en-US" altLang="zh-CN" sz="1800" b="1" dirty="0" smtClean="0">
                <a:solidFill>
                  <a:srgbClr val="6AA84F"/>
                </a:solidFill>
                <a:latin typeface="Cambria Math" panose="02040503050406030204" pitchFamily="18" charset="0"/>
                <a:ea typeface="Cambria Math" panose="02040503050406030204" pitchFamily="18" charset="0"/>
              </a:rPr>
              <a:t>d.    </a:t>
            </a:r>
            <a:r>
              <a:rPr lang="en-US" sz="1800" b="1" dirty="0" smtClean="0">
                <a:solidFill>
                  <a:schemeClr val="bg1"/>
                </a:solidFill>
                <a:latin typeface="Cambria Math" panose="02040503050406030204" pitchFamily="18" charset="0"/>
                <a:ea typeface="Cambria Math" panose="02040503050406030204" pitchFamily="18" charset="0"/>
              </a:rPr>
              <a:t>Oil and Democracy</a:t>
            </a:r>
          </a:p>
          <a:p>
            <a:endParaRPr lang="en-US" sz="1800" b="1" dirty="0" smtClean="0">
              <a:solidFill>
                <a:schemeClr val="bg1"/>
              </a:solidFill>
              <a:latin typeface="Cambria Math" panose="02040503050406030204" pitchFamily="18" charset="0"/>
              <a:ea typeface="Cambria Math" panose="02040503050406030204" pitchFamily="18" charset="0"/>
            </a:endParaRPr>
          </a:p>
          <a:p>
            <a:r>
              <a:rPr lang="en-US" dirty="0">
                <a:solidFill>
                  <a:schemeClr val="bg1"/>
                </a:solidFill>
                <a:latin typeface="Cambria Math" panose="02040503050406030204" pitchFamily="18" charset="0"/>
                <a:ea typeface="Cambria Math" panose="02040503050406030204" pitchFamily="18" charset="0"/>
              </a:rPr>
              <a:t> Thus inspired, Haber and </a:t>
            </a:r>
            <a:r>
              <a:rPr lang="en-US" dirty="0" err="1">
                <a:solidFill>
                  <a:schemeClr val="bg1"/>
                </a:solidFill>
                <a:latin typeface="Cambria Math" panose="02040503050406030204" pitchFamily="18" charset="0"/>
                <a:ea typeface="Cambria Math" panose="02040503050406030204" pitchFamily="18" charset="0"/>
              </a:rPr>
              <a:t>Menaldo</a:t>
            </a:r>
            <a:r>
              <a:rPr lang="en-US" dirty="0">
                <a:solidFill>
                  <a:schemeClr val="bg1"/>
                </a:solidFill>
                <a:latin typeface="Cambria Math" panose="02040503050406030204" pitchFamily="18" charset="0"/>
                <a:ea typeface="Cambria Math" panose="02040503050406030204" pitchFamily="18" charset="0"/>
              </a:rPr>
              <a:t> (2009) look at historical time series data for a link to democracy from the share of oil or minerals in the economy and fail to find the statistically significant evidence that is typical of </a:t>
            </a:r>
            <a:r>
              <a:rPr lang="en-US" dirty="0" smtClean="0">
                <a:solidFill>
                  <a:schemeClr val="bg1"/>
                </a:solidFill>
                <a:latin typeface="Cambria Math" panose="02040503050406030204" pitchFamily="18" charset="0"/>
                <a:ea typeface="Cambria Math" panose="02040503050406030204" pitchFamily="18" charset="0"/>
              </a:rPr>
              <a:t>cross section and </a:t>
            </a:r>
            <a:r>
              <a:rPr lang="en-US" dirty="0">
                <a:solidFill>
                  <a:schemeClr val="bg1"/>
                </a:solidFill>
                <a:latin typeface="Cambria Math" panose="02040503050406030204" pitchFamily="18" charset="0"/>
                <a:ea typeface="Cambria Math" panose="02040503050406030204" pitchFamily="18" charset="0"/>
              </a:rPr>
              <a:t>panel </a:t>
            </a:r>
            <a:r>
              <a:rPr lang="en-US" dirty="0" smtClean="0">
                <a:solidFill>
                  <a:schemeClr val="bg1"/>
                </a:solidFill>
                <a:latin typeface="Cambria Math" panose="02040503050406030204" pitchFamily="18" charset="0"/>
                <a:ea typeface="Cambria Math" panose="02040503050406030204" pitchFamily="18" charset="0"/>
              </a:rPr>
              <a:t>studies. Similarly</a:t>
            </a:r>
            <a:r>
              <a:rPr lang="en-US" dirty="0">
                <a:solidFill>
                  <a:schemeClr val="bg1"/>
                </a:solidFill>
                <a:latin typeface="Cambria Math" panose="02040503050406030204" pitchFamily="18" charset="0"/>
                <a:ea typeface="Cambria Math" panose="02040503050406030204" pitchFamily="18" charset="0"/>
              </a:rPr>
              <a:t>, when Dunning (2008) introduces fixed effects </a:t>
            </a:r>
            <a:r>
              <a:rPr lang="en-US" dirty="0" smtClean="0">
                <a:solidFill>
                  <a:schemeClr val="bg1"/>
                </a:solidFill>
                <a:latin typeface="Cambria Math" panose="02040503050406030204" pitchFamily="18" charset="0"/>
                <a:ea typeface="Cambria Math" panose="02040503050406030204" pitchFamily="18" charset="0"/>
              </a:rPr>
              <a:t>to take </a:t>
            </a:r>
            <a:r>
              <a:rPr lang="en-US" dirty="0">
                <a:solidFill>
                  <a:schemeClr val="bg1"/>
                </a:solidFill>
                <a:latin typeface="Cambria Math" panose="02040503050406030204" pitchFamily="18" charset="0"/>
                <a:ea typeface="Cambria Math" panose="02040503050406030204" pitchFamily="18" charset="0"/>
              </a:rPr>
              <a:t>into account country-specific differences within Latin America, he finds that </a:t>
            </a:r>
            <a:r>
              <a:rPr lang="en-US" dirty="0" smtClean="0">
                <a:solidFill>
                  <a:schemeClr val="bg1"/>
                </a:solidFill>
                <a:latin typeface="Cambria Math" panose="02040503050406030204" pitchFamily="18" charset="0"/>
                <a:ea typeface="Cambria Math" panose="02040503050406030204" pitchFamily="18" charset="0"/>
              </a:rPr>
              <a:t>the correlation </a:t>
            </a:r>
            <a:r>
              <a:rPr lang="en-US" dirty="0">
                <a:solidFill>
                  <a:schemeClr val="bg1"/>
                </a:solidFill>
                <a:latin typeface="Cambria Math" panose="02040503050406030204" pitchFamily="18" charset="0"/>
                <a:ea typeface="Cambria Math" panose="02040503050406030204" pitchFamily="18" charset="0"/>
              </a:rPr>
              <a:t>between oil profits and democracy turns positive. </a:t>
            </a:r>
            <a:endParaRPr lang="en-US" dirty="0" smtClean="0">
              <a:solidFill>
                <a:schemeClr val="bg1"/>
              </a:solidFill>
              <a:latin typeface="Cambria Math" panose="02040503050406030204" pitchFamily="18" charset="0"/>
              <a:ea typeface="Cambria Math" panose="02040503050406030204" pitchFamily="18" charset="0"/>
            </a:endParaRPr>
          </a:p>
          <a:p>
            <a:endParaRPr lang="en-US" dirty="0">
              <a:solidFill>
                <a:schemeClr val="bg1"/>
              </a:solidFill>
              <a:latin typeface="Cambria Math" panose="02040503050406030204" pitchFamily="18" charset="0"/>
              <a:ea typeface="Cambria Math" panose="02040503050406030204" pitchFamily="18" charset="0"/>
            </a:endParaRPr>
          </a:p>
          <a:p>
            <a:r>
              <a:rPr lang="en-US" dirty="0">
                <a:solidFill>
                  <a:schemeClr val="bg1"/>
                </a:solidFill>
                <a:latin typeface="Cambria Math" panose="02040503050406030204" pitchFamily="18" charset="0"/>
                <a:ea typeface="Cambria Math" panose="02040503050406030204" pitchFamily="18" charset="0"/>
              </a:rPr>
              <a:t>Some correlates of democracy – rule of law, political stability, </a:t>
            </a:r>
            <a:r>
              <a:rPr lang="en-US" dirty="0" smtClean="0">
                <a:solidFill>
                  <a:schemeClr val="bg1"/>
                </a:solidFill>
                <a:latin typeface="Cambria Math" panose="02040503050406030204" pitchFamily="18" charset="0"/>
                <a:ea typeface="Cambria Math" panose="02040503050406030204" pitchFamily="18" charset="0"/>
              </a:rPr>
              <a:t>openness to </a:t>
            </a:r>
            <a:r>
              <a:rPr lang="en-US" dirty="0">
                <a:solidFill>
                  <a:schemeClr val="bg1"/>
                </a:solidFill>
                <a:latin typeface="Cambria Math" panose="02040503050406030204" pitchFamily="18" charset="0"/>
                <a:ea typeface="Cambria Math" panose="02040503050406030204" pitchFamily="18" charset="0"/>
              </a:rPr>
              <a:t>international trade, initial equality of economic endowments and opportunities – do</a:t>
            </a:r>
          </a:p>
          <a:p>
            <a:r>
              <a:rPr lang="en-US" dirty="0">
                <a:solidFill>
                  <a:schemeClr val="bg1"/>
                </a:solidFill>
                <a:latin typeface="Cambria Math" panose="02040503050406030204" pitchFamily="18" charset="0"/>
                <a:ea typeface="Cambria Math" panose="02040503050406030204" pitchFamily="18" charset="0"/>
              </a:rPr>
              <a:t>tend to be good for economic growth. But each of these other variables can also exist</a:t>
            </a:r>
          </a:p>
          <a:p>
            <a:r>
              <a:rPr lang="en-US" dirty="0">
                <a:solidFill>
                  <a:schemeClr val="bg1"/>
                </a:solidFill>
                <a:latin typeface="Cambria Math" panose="02040503050406030204" pitchFamily="18" charset="0"/>
                <a:ea typeface="Cambria Math" panose="02040503050406030204" pitchFamily="18" charset="0"/>
              </a:rPr>
              <a:t>without democracy. The statistical evidence is at best mixed as to whether democracy per se is </a:t>
            </a:r>
            <a:r>
              <a:rPr lang="en-US" dirty="0" smtClean="0">
                <a:solidFill>
                  <a:schemeClr val="bg1"/>
                </a:solidFill>
                <a:latin typeface="Cambria Math" panose="02040503050406030204" pitchFamily="18" charset="0"/>
                <a:ea typeface="Cambria Math" panose="02040503050406030204" pitchFamily="18" charset="0"/>
              </a:rPr>
              <a:t>good for </a:t>
            </a:r>
            <a:r>
              <a:rPr lang="en-US" dirty="0">
                <a:solidFill>
                  <a:schemeClr val="bg1"/>
                </a:solidFill>
                <a:latin typeface="Cambria Math" panose="02040503050406030204" pitchFamily="18" charset="0"/>
                <a:ea typeface="Cambria Math" panose="02040503050406030204" pitchFamily="18" charset="0"/>
              </a:rPr>
              <a:t>economic performance.</a:t>
            </a:r>
            <a:endParaRPr lang="en-US" dirty="0" smtClean="0">
              <a:solidFill>
                <a:schemeClr val="bg1"/>
              </a:solidFill>
              <a:latin typeface="Cambria Math" panose="02040503050406030204" pitchFamily="18" charset="0"/>
              <a:ea typeface="Cambria Math" panose="02040503050406030204" pitchFamily="18" charset="0"/>
            </a:endParaRPr>
          </a:p>
          <a:p>
            <a:endParaRPr lang="en-US" dirty="0" smtClean="0">
              <a:solidFill>
                <a:schemeClr val="bg1"/>
              </a:solidFill>
              <a:latin typeface="Cambria Math" panose="02040503050406030204" pitchFamily="18" charset="0"/>
              <a:ea typeface="Cambria Math" panose="02040503050406030204" pitchFamily="18" charset="0"/>
            </a:endParaRPr>
          </a:p>
          <a:p>
            <a:r>
              <a:rPr lang="en-US" sz="1200" dirty="0" smtClean="0">
                <a:solidFill>
                  <a:schemeClr val="bg1"/>
                </a:solidFill>
                <a:latin typeface="Cambria Math" panose="02040503050406030204" pitchFamily="18" charset="0"/>
                <a:ea typeface="Cambria Math" panose="02040503050406030204" pitchFamily="18" charset="0"/>
              </a:rPr>
              <a:t>Examples </a:t>
            </a:r>
            <a:r>
              <a:rPr lang="en-US" sz="1200" dirty="0">
                <a:solidFill>
                  <a:schemeClr val="bg1"/>
                </a:solidFill>
                <a:latin typeface="Cambria Math" panose="02040503050406030204" pitchFamily="18" charset="0"/>
                <a:ea typeface="Cambria Math" panose="02040503050406030204" pitchFamily="18" charset="0"/>
              </a:rPr>
              <a:t>include pre-democratic Asian economies such as Korea </a:t>
            </a:r>
            <a:r>
              <a:rPr lang="en-US" sz="1200" dirty="0" smtClean="0">
                <a:solidFill>
                  <a:schemeClr val="bg1"/>
                </a:solidFill>
                <a:latin typeface="Cambria Math" panose="02040503050406030204" pitchFamily="18" charset="0"/>
                <a:ea typeface="Cambria Math" panose="02040503050406030204" pitchFamily="18" charset="0"/>
              </a:rPr>
              <a:t>or Taiwan</a:t>
            </a:r>
            <a:r>
              <a:rPr lang="en-US" sz="1200" dirty="0">
                <a:solidFill>
                  <a:schemeClr val="bg1"/>
                </a:solidFill>
                <a:latin typeface="Cambria Math" panose="02040503050406030204" pitchFamily="18" charset="0"/>
                <a:ea typeface="Cambria Math" panose="02040503050406030204" pitchFamily="18" charset="0"/>
              </a:rPr>
              <a:t>. Some believe that Lee Kwan Yew in Singapore and Augusto Pinochet in </a:t>
            </a:r>
            <a:r>
              <a:rPr lang="en-US" sz="1200" dirty="0" smtClean="0">
                <a:solidFill>
                  <a:schemeClr val="bg1"/>
                </a:solidFill>
                <a:latin typeface="Cambria Math" panose="02040503050406030204" pitchFamily="18" charset="0"/>
                <a:ea typeface="Cambria Math" panose="02040503050406030204" pitchFamily="18" charset="0"/>
              </a:rPr>
              <a:t>Chile could </a:t>
            </a:r>
            <a:r>
              <a:rPr lang="en-US" sz="1200" dirty="0">
                <a:solidFill>
                  <a:schemeClr val="bg1"/>
                </a:solidFill>
                <a:latin typeface="Cambria Math" panose="02040503050406030204" pitchFamily="18" charset="0"/>
                <a:ea typeface="Cambria Math" panose="02040503050406030204" pitchFamily="18" charset="0"/>
              </a:rPr>
              <a:t>not have achieved their economic reforms without authoritarian powers (the </a:t>
            </a:r>
            <a:r>
              <a:rPr lang="en-US" sz="1200" dirty="0" smtClean="0">
                <a:solidFill>
                  <a:schemeClr val="bg1"/>
                </a:solidFill>
                <a:latin typeface="Cambria Math" panose="02040503050406030204" pitchFamily="18" charset="0"/>
                <a:ea typeface="Cambria Math" panose="02040503050406030204" pitchFamily="18" charset="0"/>
              </a:rPr>
              <a:t>one certainly </a:t>
            </a:r>
            <a:r>
              <a:rPr lang="en-US" sz="1200" dirty="0">
                <a:solidFill>
                  <a:schemeClr val="bg1"/>
                </a:solidFill>
                <a:latin typeface="Cambria Math" panose="02040503050406030204" pitchFamily="18" charset="0"/>
                <a:ea typeface="Cambria Math" panose="02040503050406030204" pitchFamily="18" charset="0"/>
              </a:rPr>
              <a:t>more moderate and benevolent than the other). On a bigger scale, it is said </a:t>
            </a:r>
            <a:r>
              <a:rPr lang="en-US" sz="1200" dirty="0" smtClean="0">
                <a:solidFill>
                  <a:schemeClr val="bg1"/>
                </a:solidFill>
                <a:latin typeface="Cambria Math" panose="02040503050406030204" pitchFamily="18" charset="0"/>
                <a:ea typeface="Cambria Math" panose="02040503050406030204" pitchFamily="18" charset="0"/>
              </a:rPr>
              <a:t>that China </a:t>
            </a:r>
            <a:r>
              <a:rPr lang="en-US" sz="1200" dirty="0">
                <a:solidFill>
                  <a:schemeClr val="bg1"/>
                </a:solidFill>
                <a:latin typeface="Cambria Math" panose="02040503050406030204" pitchFamily="18" charset="0"/>
                <a:ea typeface="Cambria Math" panose="02040503050406030204" pitchFamily="18" charset="0"/>
              </a:rPr>
              <a:t>has grown so much faster than Russia since 1990 because Deng Xiao Peng </a:t>
            </a:r>
            <a:r>
              <a:rPr lang="en-US" sz="1200" dirty="0" smtClean="0">
                <a:solidFill>
                  <a:schemeClr val="bg1"/>
                </a:solidFill>
                <a:latin typeface="Cambria Math" panose="02040503050406030204" pitchFamily="18" charset="0"/>
                <a:ea typeface="Cambria Math" panose="02040503050406030204" pitchFamily="18" charset="0"/>
              </a:rPr>
              <a:t>chose to </a:t>
            </a:r>
            <a:r>
              <a:rPr lang="en-US" sz="1200" dirty="0">
                <a:solidFill>
                  <a:schemeClr val="bg1"/>
                </a:solidFill>
                <a:latin typeface="Cambria Math" panose="02040503050406030204" pitchFamily="18" charset="0"/>
                <a:ea typeface="Cambria Math" panose="02040503050406030204" pitchFamily="18" charset="0"/>
              </a:rPr>
              <a:t>pursue economic reform before political reform while Michel Gorbachev did it </a:t>
            </a:r>
            <a:r>
              <a:rPr lang="en-US" sz="1200" dirty="0" smtClean="0">
                <a:solidFill>
                  <a:schemeClr val="bg1"/>
                </a:solidFill>
                <a:latin typeface="Cambria Math" panose="02040503050406030204" pitchFamily="18" charset="0"/>
                <a:ea typeface="Cambria Math" panose="02040503050406030204" pitchFamily="18" charset="0"/>
              </a:rPr>
              <a:t>the other </a:t>
            </a:r>
            <a:r>
              <a:rPr lang="en-US" sz="1200" dirty="0">
                <a:solidFill>
                  <a:schemeClr val="bg1"/>
                </a:solidFill>
                <a:latin typeface="Cambria Math" panose="02040503050406030204" pitchFamily="18" charset="0"/>
                <a:ea typeface="Cambria Math" panose="02040503050406030204" pitchFamily="18" charset="0"/>
              </a:rPr>
              <a:t>way around. </a:t>
            </a:r>
          </a:p>
        </p:txBody>
      </p:sp>
    </p:spTree>
    <p:extLst>
      <p:ext uri="{BB962C8B-B14F-4D97-AF65-F5344CB8AC3E}">
        <p14:creationId xmlns:p14="http://schemas.microsoft.com/office/powerpoint/2010/main" val="1461372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314657" y="269622"/>
            <a:ext cx="6538426" cy="697500"/>
          </a:xfrm>
          <a:prstGeom prst="rect">
            <a:avLst/>
          </a:prstGeom>
        </p:spPr>
        <p:txBody>
          <a:bodyPr lIns="91425" tIns="91425" rIns="91425" bIns="91425" anchor="b" anchorCtr="0">
            <a:noAutofit/>
          </a:bodyPr>
          <a:lstStyle/>
          <a:p>
            <a:pPr lvl="0"/>
            <a:r>
              <a:rPr lang="en-US" dirty="0">
                <a:latin typeface="Cambria Math" panose="02040503050406030204" pitchFamily="18" charset="0"/>
                <a:ea typeface="Cambria Math" panose="02040503050406030204" pitchFamily="18" charset="0"/>
              </a:rPr>
              <a:t>IV. The Dutch Disease and Procyclicality </a:t>
            </a:r>
            <a:endParaRPr lang="en" dirty="0">
              <a:latin typeface="Cambria Math" panose="02040503050406030204" pitchFamily="18" charset="0"/>
              <a:ea typeface="Cambria Math" panose="02040503050406030204" pitchFamily="18" charset="0"/>
            </a:endParaRPr>
          </a:p>
        </p:txBody>
      </p:sp>
      <p:sp>
        <p:nvSpPr>
          <p:cNvPr id="4" name="Shape 270"/>
          <p:cNvSpPr txBox="1">
            <a:spLocks/>
          </p:cNvSpPr>
          <p:nvPr/>
        </p:nvSpPr>
        <p:spPr>
          <a:xfrm>
            <a:off x="430162" y="485342"/>
            <a:ext cx="5970640" cy="432263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1pPr>
            <a:lvl2pPr marR="0" lvl="1"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2pPr>
            <a:lvl3pPr marR="0" lvl="2"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3pPr>
            <a:lvl4pPr marR="0" lvl="3"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4pPr>
            <a:lvl5pPr marR="0" lvl="4"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5pPr>
            <a:lvl6pPr marR="0" lvl="5"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6pPr>
            <a:lvl7pPr marR="0" lvl="6"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7pPr>
            <a:lvl8pPr marR="0" lvl="7"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8pPr>
            <a:lvl9pPr marR="0" lvl="8"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9pPr>
          </a:lstStyle>
          <a:p>
            <a:pPr>
              <a:buNone/>
            </a:pPr>
            <a:endParaRPr lang="en-US" dirty="0" smtClean="0">
              <a:solidFill>
                <a:schemeClr val="bg1"/>
              </a:solidFill>
              <a:latin typeface="Cambria Math" panose="02040503050406030204" pitchFamily="18" charset="0"/>
              <a:ea typeface="Cambria Math" panose="02040503050406030204" pitchFamily="18" charset="0"/>
            </a:endParaRPr>
          </a:p>
          <a:p>
            <a:pPr>
              <a:buNone/>
            </a:pPr>
            <a:r>
              <a:rPr lang="en-US" altLang="zh-CN" sz="1800" dirty="0" smtClean="0">
                <a:solidFill>
                  <a:srgbClr val="92D050"/>
                </a:solidFill>
                <a:latin typeface="Cambria Math" panose="02040503050406030204" pitchFamily="18" charset="0"/>
                <a:ea typeface="Cambria Math" panose="02040503050406030204" pitchFamily="18" charset="0"/>
              </a:rPr>
              <a:t>a</a:t>
            </a:r>
            <a:r>
              <a:rPr lang="en-US" altLang="zh-CN" sz="1800" dirty="0">
                <a:solidFill>
                  <a:srgbClr val="92D050"/>
                </a:solidFill>
                <a:latin typeface="Cambria Math" panose="02040503050406030204" pitchFamily="18" charset="0"/>
                <a:ea typeface="Cambria Math" panose="02040503050406030204" pitchFamily="18" charset="0"/>
              </a:rPr>
              <a:t>. </a:t>
            </a:r>
            <a:r>
              <a:rPr lang="en-US" altLang="zh-CN" sz="1800" dirty="0" smtClean="0">
                <a:solidFill>
                  <a:srgbClr val="92D050"/>
                </a:solidFill>
                <a:latin typeface="Cambria Math" panose="02040503050406030204" pitchFamily="18" charset="0"/>
                <a:ea typeface="Cambria Math" panose="02040503050406030204" pitchFamily="18" charset="0"/>
              </a:rPr>
              <a:t>  </a:t>
            </a:r>
            <a:r>
              <a:rPr lang="en-US" altLang="zh-CN" sz="1800" dirty="0" smtClean="0">
                <a:solidFill>
                  <a:schemeClr val="bg1"/>
                </a:solidFill>
                <a:latin typeface="Cambria Math" panose="02040503050406030204" pitchFamily="18" charset="0"/>
                <a:ea typeface="Cambria Math" panose="02040503050406030204" pitchFamily="18" charset="0"/>
              </a:rPr>
              <a:t>The </a:t>
            </a:r>
            <a:r>
              <a:rPr lang="en-US" altLang="zh-CN" sz="1800" dirty="0">
                <a:solidFill>
                  <a:schemeClr val="bg1"/>
                </a:solidFill>
                <a:latin typeface="Cambria Math" panose="02040503050406030204" pitchFamily="18" charset="0"/>
                <a:ea typeface="Cambria Math" panose="02040503050406030204" pitchFamily="18" charset="0"/>
              </a:rPr>
              <a:t>Macroeconomics of the Dutch Disease </a:t>
            </a:r>
            <a:endParaRPr lang="en-US" altLang="zh-CN" sz="1800" dirty="0" smtClean="0">
              <a:solidFill>
                <a:schemeClr val="bg1"/>
              </a:solidFill>
              <a:latin typeface="Cambria Math" panose="02040503050406030204" pitchFamily="18" charset="0"/>
              <a:ea typeface="Cambria Math" panose="02040503050406030204" pitchFamily="18" charset="0"/>
            </a:endParaRPr>
          </a:p>
          <a:p>
            <a:pPr>
              <a:buNone/>
            </a:pPr>
            <a:endParaRPr lang="en-US" sz="1400" dirty="0" smtClean="0">
              <a:solidFill>
                <a:schemeClr val="bg1"/>
              </a:solidFill>
              <a:latin typeface="Cambria Math" panose="02040503050406030204" pitchFamily="18" charset="0"/>
              <a:ea typeface="Cambria Math" panose="02040503050406030204" pitchFamily="18" charset="0"/>
            </a:endParaRPr>
          </a:p>
          <a:p>
            <a:pPr>
              <a:buNone/>
            </a:pPr>
            <a:r>
              <a:rPr lang="en-US" sz="1400" dirty="0" smtClean="0">
                <a:solidFill>
                  <a:schemeClr val="bg1"/>
                </a:solidFill>
                <a:latin typeface="Cambria Math" panose="02040503050406030204" pitchFamily="18" charset="0"/>
                <a:ea typeface="Cambria Math" panose="02040503050406030204" pitchFamily="18" charset="0"/>
              </a:rPr>
              <a:t>A </a:t>
            </a:r>
            <a:r>
              <a:rPr lang="en-US" sz="1400" dirty="0">
                <a:solidFill>
                  <a:schemeClr val="bg1"/>
                </a:solidFill>
                <a:latin typeface="Cambria Math" panose="02040503050406030204" pitchFamily="18" charset="0"/>
                <a:ea typeface="Cambria Math" panose="02040503050406030204" pitchFamily="18" charset="0"/>
              </a:rPr>
              <a:t>strong, but </a:t>
            </a:r>
            <a:r>
              <a:rPr lang="en-US" sz="1400" dirty="0" smtClean="0">
                <a:solidFill>
                  <a:schemeClr val="bg1"/>
                </a:solidFill>
                <a:latin typeface="Cambria Math" panose="02040503050406030204" pitchFamily="18" charset="0"/>
                <a:ea typeface="Cambria Math" panose="02040503050406030204" pitchFamily="18" charset="0"/>
              </a:rPr>
              <a:t>maybe </a:t>
            </a:r>
            <a:r>
              <a:rPr lang="en-US" sz="1400" dirty="0">
                <a:solidFill>
                  <a:schemeClr val="bg1"/>
                </a:solidFill>
                <a:latin typeface="Cambria Math" panose="02040503050406030204" pitchFamily="18" charset="0"/>
                <a:ea typeface="Cambria Math" panose="02040503050406030204" pitchFamily="18" charset="0"/>
              </a:rPr>
              <a:t>temporary, upward swing in </a:t>
            </a:r>
            <a:r>
              <a:rPr lang="en-US" sz="1400" dirty="0" smtClean="0">
                <a:solidFill>
                  <a:schemeClr val="bg1"/>
                </a:solidFill>
                <a:latin typeface="Cambria Math" panose="02040503050406030204" pitchFamily="18" charset="0"/>
                <a:ea typeface="Cambria Math" panose="02040503050406030204" pitchFamily="18" charset="0"/>
              </a:rPr>
              <a:t>the world </a:t>
            </a:r>
            <a:r>
              <a:rPr lang="en-US" sz="1400" dirty="0">
                <a:solidFill>
                  <a:schemeClr val="bg1"/>
                </a:solidFill>
                <a:latin typeface="Cambria Math" panose="02040503050406030204" pitchFamily="18" charset="0"/>
                <a:ea typeface="Cambria Math" panose="02040503050406030204" pitchFamily="18" charset="0"/>
              </a:rPr>
              <a:t>price of the export commodity </a:t>
            </a:r>
            <a:r>
              <a:rPr lang="en-US" sz="1400" dirty="0" smtClean="0">
                <a:solidFill>
                  <a:schemeClr val="bg1"/>
                </a:solidFill>
                <a:latin typeface="Cambria Math" panose="02040503050406030204" pitchFamily="18" charset="0"/>
                <a:ea typeface="Cambria Math" panose="02040503050406030204" pitchFamily="18" charset="0"/>
              </a:rPr>
              <a:t>causes:</a:t>
            </a:r>
          </a:p>
          <a:p>
            <a:pPr>
              <a:buNone/>
            </a:pPr>
            <a:endParaRPr lang="en-US" sz="1400" dirty="0">
              <a:solidFill>
                <a:schemeClr val="bg1"/>
              </a:solidFill>
              <a:latin typeface="Cambria Math" panose="02040503050406030204" pitchFamily="18" charset="0"/>
              <a:ea typeface="Cambria Math" panose="02040503050406030204" pitchFamily="18" charset="0"/>
            </a:endParaRPr>
          </a:p>
          <a:p>
            <a:pPr marL="285750" indent="-285750">
              <a:buFont typeface="+mj-lt"/>
              <a:buAutoNum type="romanUcPeriod"/>
            </a:pPr>
            <a:r>
              <a:rPr lang="en-US" sz="1200" dirty="0">
                <a:solidFill>
                  <a:schemeClr val="bg1"/>
                </a:solidFill>
                <a:latin typeface="Cambria Math" panose="02040503050406030204" pitchFamily="18" charset="0"/>
                <a:ea typeface="Cambria Math" panose="02040503050406030204" pitchFamily="18" charset="0"/>
              </a:rPr>
              <a:t>a large real appreciation in the currency (taking the form of nominal </a:t>
            </a:r>
            <a:r>
              <a:rPr lang="en-US" sz="1200" dirty="0" smtClean="0">
                <a:solidFill>
                  <a:schemeClr val="bg1"/>
                </a:solidFill>
                <a:latin typeface="Cambria Math" panose="02040503050406030204" pitchFamily="18" charset="0"/>
                <a:ea typeface="Cambria Math" panose="02040503050406030204" pitchFamily="18" charset="0"/>
              </a:rPr>
              <a:t>currency appreciation </a:t>
            </a:r>
            <a:r>
              <a:rPr lang="en-US" sz="1200" dirty="0">
                <a:solidFill>
                  <a:schemeClr val="bg1"/>
                </a:solidFill>
                <a:latin typeface="Cambria Math" panose="02040503050406030204" pitchFamily="18" charset="0"/>
                <a:ea typeface="Cambria Math" panose="02040503050406030204" pitchFamily="18" charset="0"/>
              </a:rPr>
              <a:t>if the country has a floating exchange rate or the form of money </a:t>
            </a:r>
            <a:r>
              <a:rPr lang="en-US" sz="1200" dirty="0" smtClean="0">
                <a:solidFill>
                  <a:schemeClr val="bg1"/>
                </a:solidFill>
                <a:latin typeface="Cambria Math" panose="02040503050406030204" pitchFamily="18" charset="0"/>
                <a:ea typeface="Cambria Math" panose="02040503050406030204" pitchFamily="18" charset="0"/>
              </a:rPr>
              <a:t>inflows and </a:t>
            </a:r>
            <a:r>
              <a:rPr lang="en-US" sz="1200" dirty="0">
                <a:solidFill>
                  <a:schemeClr val="bg1"/>
                </a:solidFill>
                <a:latin typeface="Cambria Math" panose="02040503050406030204" pitchFamily="18" charset="0"/>
                <a:ea typeface="Cambria Math" panose="02040503050406030204" pitchFamily="18" charset="0"/>
              </a:rPr>
              <a:t>inflation if the country has a fixed exchange </a:t>
            </a:r>
            <a:r>
              <a:rPr lang="en-US" sz="1200" dirty="0" smtClean="0">
                <a:solidFill>
                  <a:schemeClr val="bg1"/>
                </a:solidFill>
                <a:latin typeface="Cambria Math" panose="02040503050406030204" pitchFamily="18" charset="0"/>
                <a:ea typeface="Cambria Math" panose="02040503050406030204" pitchFamily="18" charset="0"/>
              </a:rPr>
              <a:t>rate);</a:t>
            </a:r>
            <a:endParaRPr lang="en-US" sz="1200" dirty="0">
              <a:solidFill>
                <a:schemeClr val="bg1"/>
              </a:solidFill>
              <a:latin typeface="Cambria Math" panose="02040503050406030204" pitchFamily="18" charset="0"/>
              <a:ea typeface="Cambria Math" panose="02040503050406030204" pitchFamily="18" charset="0"/>
            </a:endParaRPr>
          </a:p>
          <a:p>
            <a:pPr marL="285750" indent="-285750">
              <a:buFont typeface="+mj-lt"/>
              <a:buAutoNum type="romanUcPeriod"/>
            </a:pPr>
            <a:r>
              <a:rPr lang="en-US" sz="1200" dirty="0" smtClean="0">
                <a:solidFill>
                  <a:schemeClr val="bg1"/>
                </a:solidFill>
                <a:latin typeface="Cambria Math" panose="02040503050406030204" pitchFamily="18" charset="0"/>
                <a:ea typeface="Cambria Math" panose="02040503050406030204" pitchFamily="18" charset="0"/>
              </a:rPr>
              <a:t>an </a:t>
            </a:r>
            <a:r>
              <a:rPr lang="en-US" sz="1200" dirty="0">
                <a:solidFill>
                  <a:schemeClr val="bg1"/>
                </a:solidFill>
                <a:latin typeface="Cambria Math" panose="02040503050406030204" pitchFamily="18" charset="0"/>
                <a:ea typeface="Cambria Math" panose="02040503050406030204" pitchFamily="18" charset="0"/>
              </a:rPr>
              <a:t>increase in spending (especially by the government, which increases spending </a:t>
            </a:r>
            <a:r>
              <a:rPr lang="en-US" sz="1200" dirty="0" smtClean="0">
                <a:solidFill>
                  <a:schemeClr val="bg1"/>
                </a:solidFill>
                <a:latin typeface="Cambria Math" panose="02040503050406030204" pitchFamily="18" charset="0"/>
                <a:ea typeface="Cambria Math" panose="02040503050406030204" pitchFamily="18" charset="0"/>
              </a:rPr>
              <a:t>in response </a:t>
            </a:r>
            <a:r>
              <a:rPr lang="en-US" sz="1200" dirty="0">
                <a:solidFill>
                  <a:schemeClr val="bg1"/>
                </a:solidFill>
                <a:latin typeface="Cambria Math" panose="02040503050406030204" pitchFamily="18" charset="0"/>
                <a:ea typeface="Cambria Math" panose="02040503050406030204" pitchFamily="18" charset="0"/>
              </a:rPr>
              <a:t>to the increased availability of tax receipts or royalties –discussed below);</a:t>
            </a:r>
          </a:p>
          <a:p>
            <a:pPr marL="285750" indent="-285750">
              <a:buFont typeface="+mj-lt"/>
              <a:buAutoNum type="romanUcPeriod"/>
            </a:pPr>
            <a:r>
              <a:rPr lang="en-US" sz="1200" dirty="0" smtClean="0">
                <a:solidFill>
                  <a:schemeClr val="bg1"/>
                </a:solidFill>
                <a:latin typeface="Cambria Math" panose="02040503050406030204" pitchFamily="18" charset="0"/>
                <a:ea typeface="Cambria Math" panose="02040503050406030204" pitchFamily="18" charset="0"/>
              </a:rPr>
              <a:t>an </a:t>
            </a:r>
            <a:r>
              <a:rPr lang="en-US" sz="1200" dirty="0">
                <a:solidFill>
                  <a:schemeClr val="bg1"/>
                </a:solidFill>
                <a:latin typeface="Cambria Math" panose="02040503050406030204" pitchFamily="18" charset="0"/>
                <a:ea typeface="Cambria Math" panose="02040503050406030204" pitchFamily="18" charset="0"/>
              </a:rPr>
              <a:t>increase in the price of nontraded goods (goods and services such as housing </a:t>
            </a:r>
            <a:r>
              <a:rPr lang="en-US" sz="1200" dirty="0" smtClean="0">
                <a:solidFill>
                  <a:schemeClr val="bg1"/>
                </a:solidFill>
                <a:latin typeface="Cambria Math" panose="02040503050406030204" pitchFamily="18" charset="0"/>
                <a:ea typeface="Cambria Math" panose="02040503050406030204" pitchFamily="18" charset="0"/>
              </a:rPr>
              <a:t>that are </a:t>
            </a:r>
            <a:r>
              <a:rPr lang="en-US" sz="1200" dirty="0">
                <a:solidFill>
                  <a:schemeClr val="bg1"/>
                </a:solidFill>
                <a:latin typeface="Cambria Math" panose="02040503050406030204" pitchFamily="18" charset="0"/>
                <a:ea typeface="Cambria Math" panose="02040503050406030204" pitchFamily="18" charset="0"/>
              </a:rPr>
              <a:t>not internationally traded), relative to traded goods (manufactures and </a:t>
            </a:r>
            <a:r>
              <a:rPr lang="en-US" sz="1200" dirty="0" smtClean="0">
                <a:solidFill>
                  <a:schemeClr val="bg1"/>
                </a:solidFill>
                <a:latin typeface="Cambria Math" panose="02040503050406030204" pitchFamily="18" charset="0"/>
                <a:ea typeface="Cambria Math" panose="02040503050406030204" pitchFamily="18" charset="0"/>
              </a:rPr>
              <a:t>other internationally </a:t>
            </a:r>
            <a:r>
              <a:rPr lang="en-US" sz="1200" dirty="0">
                <a:solidFill>
                  <a:schemeClr val="bg1"/>
                </a:solidFill>
                <a:latin typeface="Cambria Math" panose="02040503050406030204" pitchFamily="18" charset="0"/>
                <a:ea typeface="Cambria Math" panose="02040503050406030204" pitchFamily="18" charset="0"/>
              </a:rPr>
              <a:t>traded goods other than the export commodity</a:t>
            </a:r>
            <a:r>
              <a:rPr lang="en-US" sz="1200" dirty="0" smtClean="0">
                <a:solidFill>
                  <a:schemeClr val="bg1"/>
                </a:solidFill>
                <a:latin typeface="Cambria Math" panose="02040503050406030204" pitchFamily="18" charset="0"/>
                <a:ea typeface="Cambria Math" panose="02040503050406030204" pitchFamily="18" charset="0"/>
              </a:rPr>
              <a:t>)</a:t>
            </a:r>
            <a:endParaRPr lang="en-US" sz="1200" dirty="0">
              <a:solidFill>
                <a:schemeClr val="bg1"/>
              </a:solidFill>
              <a:latin typeface="Cambria Math" panose="02040503050406030204" pitchFamily="18" charset="0"/>
              <a:ea typeface="Cambria Math" panose="02040503050406030204" pitchFamily="18" charset="0"/>
            </a:endParaRPr>
          </a:p>
          <a:p>
            <a:pPr marL="285750" indent="-285750">
              <a:buFont typeface="+mj-lt"/>
              <a:buAutoNum type="romanUcPeriod"/>
            </a:pPr>
            <a:r>
              <a:rPr lang="en-US" sz="1200" dirty="0" smtClean="0">
                <a:solidFill>
                  <a:schemeClr val="bg1"/>
                </a:solidFill>
                <a:latin typeface="Cambria Math" panose="02040503050406030204" pitchFamily="18" charset="0"/>
                <a:ea typeface="Cambria Math" panose="02040503050406030204" pitchFamily="18" charset="0"/>
              </a:rPr>
              <a:t>a </a:t>
            </a:r>
            <a:r>
              <a:rPr lang="en-US" sz="1200" dirty="0">
                <a:solidFill>
                  <a:schemeClr val="bg1"/>
                </a:solidFill>
                <a:latin typeface="Cambria Math" panose="02040503050406030204" pitchFamily="18" charset="0"/>
                <a:ea typeface="Cambria Math" panose="02040503050406030204" pitchFamily="18" charset="0"/>
              </a:rPr>
              <a:t>resultant shift of labor and land out of non-export-commodity traded </a:t>
            </a:r>
            <a:r>
              <a:rPr lang="en-US" sz="1200" dirty="0" smtClean="0">
                <a:solidFill>
                  <a:schemeClr val="bg1"/>
                </a:solidFill>
                <a:latin typeface="Cambria Math" panose="02040503050406030204" pitchFamily="18" charset="0"/>
                <a:ea typeface="Cambria Math" panose="02040503050406030204" pitchFamily="18" charset="0"/>
              </a:rPr>
              <a:t>goods, pulled by </a:t>
            </a:r>
            <a:r>
              <a:rPr lang="en-US" sz="1200" dirty="0">
                <a:solidFill>
                  <a:schemeClr val="bg1"/>
                </a:solidFill>
                <a:latin typeface="Cambria Math" panose="02040503050406030204" pitchFamily="18" charset="0"/>
                <a:ea typeface="Cambria Math" panose="02040503050406030204" pitchFamily="18" charset="0"/>
              </a:rPr>
              <a:t>the more attractive returns in the export commodity and in non-traded goods </a:t>
            </a:r>
            <a:r>
              <a:rPr lang="en-US" sz="1200" dirty="0" smtClean="0">
                <a:solidFill>
                  <a:schemeClr val="bg1"/>
                </a:solidFill>
                <a:latin typeface="Cambria Math" panose="02040503050406030204" pitchFamily="18" charset="0"/>
                <a:ea typeface="Cambria Math" panose="02040503050406030204" pitchFamily="18" charset="0"/>
              </a:rPr>
              <a:t>and services</a:t>
            </a:r>
            <a:endParaRPr lang="en-US" sz="1200" dirty="0">
              <a:solidFill>
                <a:schemeClr val="bg1"/>
              </a:solidFill>
              <a:latin typeface="Cambria Math" panose="02040503050406030204" pitchFamily="18" charset="0"/>
              <a:ea typeface="Cambria Math" panose="02040503050406030204" pitchFamily="18" charset="0"/>
            </a:endParaRPr>
          </a:p>
          <a:p>
            <a:pPr marL="285750" indent="-285750">
              <a:buFont typeface="+mj-lt"/>
              <a:buAutoNum type="romanUcPeriod"/>
            </a:pPr>
            <a:r>
              <a:rPr lang="en-US" sz="1200" dirty="0" smtClean="0">
                <a:solidFill>
                  <a:schemeClr val="bg1"/>
                </a:solidFill>
                <a:latin typeface="Cambria Math" panose="02040503050406030204" pitchFamily="18" charset="0"/>
                <a:ea typeface="Cambria Math" panose="02040503050406030204" pitchFamily="18" charset="0"/>
              </a:rPr>
              <a:t>a </a:t>
            </a:r>
            <a:r>
              <a:rPr lang="en-US" sz="1200" dirty="0">
                <a:solidFill>
                  <a:schemeClr val="bg1"/>
                </a:solidFill>
                <a:latin typeface="Cambria Math" panose="02040503050406030204" pitchFamily="18" charset="0"/>
                <a:ea typeface="Cambria Math" panose="02040503050406030204" pitchFamily="18" charset="0"/>
              </a:rPr>
              <a:t>current account deficit (thereby incurring international debt that may be difficult </a:t>
            </a:r>
            <a:r>
              <a:rPr lang="en-US" sz="1200" dirty="0" smtClean="0">
                <a:solidFill>
                  <a:schemeClr val="bg1"/>
                </a:solidFill>
                <a:latin typeface="Cambria Math" panose="02040503050406030204" pitchFamily="18" charset="0"/>
                <a:ea typeface="Cambria Math" panose="02040503050406030204" pitchFamily="18" charset="0"/>
              </a:rPr>
              <a:t>to service </a:t>
            </a:r>
            <a:r>
              <a:rPr lang="en-US" sz="1200" dirty="0">
                <a:solidFill>
                  <a:schemeClr val="bg1"/>
                </a:solidFill>
                <a:latin typeface="Cambria Math" panose="02040503050406030204" pitchFamily="18" charset="0"/>
                <a:ea typeface="Cambria Math" panose="02040503050406030204" pitchFamily="18" charset="0"/>
              </a:rPr>
              <a:t>when the commodity boom </a:t>
            </a:r>
            <a:r>
              <a:rPr lang="en-US" sz="1200" dirty="0" smtClean="0">
                <a:solidFill>
                  <a:schemeClr val="bg1"/>
                </a:solidFill>
                <a:latin typeface="Cambria Math" panose="02040503050406030204" pitchFamily="18" charset="0"/>
                <a:ea typeface="Cambria Math" panose="02040503050406030204" pitchFamily="18" charset="0"/>
              </a:rPr>
              <a:t>ends). </a:t>
            </a:r>
          </a:p>
        </p:txBody>
      </p:sp>
    </p:spTree>
    <p:extLst>
      <p:ext uri="{BB962C8B-B14F-4D97-AF65-F5344CB8AC3E}">
        <p14:creationId xmlns:p14="http://schemas.microsoft.com/office/powerpoint/2010/main" val="3523713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314657" y="269622"/>
            <a:ext cx="6538426" cy="697500"/>
          </a:xfrm>
          <a:prstGeom prst="rect">
            <a:avLst/>
          </a:prstGeom>
        </p:spPr>
        <p:txBody>
          <a:bodyPr lIns="91425" tIns="91425" rIns="91425" bIns="91425" anchor="b" anchorCtr="0">
            <a:noAutofit/>
          </a:bodyPr>
          <a:lstStyle/>
          <a:p>
            <a:pPr lvl="0"/>
            <a:r>
              <a:rPr lang="en-US" dirty="0">
                <a:latin typeface="Cambria Math" panose="02040503050406030204" pitchFamily="18" charset="0"/>
                <a:ea typeface="Cambria Math" panose="02040503050406030204" pitchFamily="18" charset="0"/>
              </a:rPr>
              <a:t>IV. The Dutch Disease and Procyclicality </a:t>
            </a:r>
            <a:endParaRPr lang="en" dirty="0">
              <a:latin typeface="Cambria Math" panose="02040503050406030204" pitchFamily="18" charset="0"/>
              <a:ea typeface="Cambria Math" panose="02040503050406030204" pitchFamily="18" charset="0"/>
            </a:endParaRPr>
          </a:p>
        </p:txBody>
      </p:sp>
      <p:sp>
        <p:nvSpPr>
          <p:cNvPr id="4" name="Shape 270"/>
          <p:cNvSpPr txBox="1">
            <a:spLocks/>
          </p:cNvSpPr>
          <p:nvPr/>
        </p:nvSpPr>
        <p:spPr>
          <a:xfrm>
            <a:off x="430162" y="485342"/>
            <a:ext cx="5970640" cy="432263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1pPr>
            <a:lvl2pPr marR="0" lvl="1"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2pPr>
            <a:lvl3pPr marR="0" lvl="2"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3pPr>
            <a:lvl4pPr marR="0" lvl="3"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4pPr>
            <a:lvl5pPr marR="0" lvl="4"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5pPr>
            <a:lvl6pPr marR="0" lvl="5"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6pPr>
            <a:lvl7pPr marR="0" lvl="6"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7pPr>
            <a:lvl8pPr marR="0" lvl="7"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8pPr>
            <a:lvl9pPr marR="0" lvl="8"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9pPr>
          </a:lstStyle>
          <a:p>
            <a:pPr>
              <a:buNone/>
            </a:pPr>
            <a:endParaRPr lang="en-US" dirty="0" smtClean="0">
              <a:solidFill>
                <a:schemeClr val="bg1"/>
              </a:solidFill>
              <a:latin typeface="Cambria Math" panose="02040503050406030204" pitchFamily="18" charset="0"/>
              <a:ea typeface="Cambria Math" panose="02040503050406030204" pitchFamily="18" charset="0"/>
            </a:endParaRPr>
          </a:p>
          <a:p>
            <a:pPr>
              <a:buNone/>
            </a:pPr>
            <a:endParaRPr lang="en-US" altLang="zh-CN" sz="1800" dirty="0" smtClean="0">
              <a:solidFill>
                <a:srgbClr val="92D050"/>
              </a:solidFill>
              <a:latin typeface="Cambria Math" panose="02040503050406030204" pitchFamily="18" charset="0"/>
              <a:ea typeface="Cambria Math" panose="02040503050406030204" pitchFamily="18" charset="0"/>
            </a:endParaRPr>
          </a:p>
          <a:p>
            <a:pPr>
              <a:buNone/>
            </a:pPr>
            <a:r>
              <a:rPr lang="en-US" altLang="zh-CN" sz="1800" dirty="0" smtClean="0">
                <a:solidFill>
                  <a:srgbClr val="92D050"/>
                </a:solidFill>
                <a:latin typeface="Cambria Math" panose="02040503050406030204" pitchFamily="18" charset="0"/>
                <a:ea typeface="Cambria Math" panose="02040503050406030204" pitchFamily="18" charset="0"/>
              </a:rPr>
              <a:t>b.   </a:t>
            </a:r>
            <a:r>
              <a:rPr lang="en-US" altLang="zh-CN" sz="1800" dirty="0" smtClean="0">
                <a:solidFill>
                  <a:schemeClr val="bg1"/>
                </a:solidFill>
                <a:latin typeface="Cambria Math" panose="02040503050406030204" pitchFamily="18" charset="0"/>
                <a:ea typeface="Cambria Math" panose="02040503050406030204" pitchFamily="18" charset="0"/>
              </a:rPr>
              <a:t>Procyclicality</a:t>
            </a:r>
          </a:p>
          <a:p>
            <a:pPr>
              <a:buNone/>
            </a:pPr>
            <a:endParaRPr lang="en-US" sz="1400" dirty="0" smtClean="0">
              <a:solidFill>
                <a:schemeClr val="bg1"/>
              </a:solidFill>
              <a:latin typeface="Cambria Math" panose="02040503050406030204" pitchFamily="18" charset="0"/>
              <a:ea typeface="Cambria Math" panose="02040503050406030204" pitchFamily="18" charset="0"/>
            </a:endParaRPr>
          </a:p>
          <a:p>
            <a:pPr>
              <a:buNone/>
            </a:pPr>
            <a:r>
              <a:rPr lang="en-US" sz="1400" dirty="0">
                <a:solidFill>
                  <a:schemeClr val="bg1"/>
                </a:solidFill>
                <a:latin typeface="Cambria Math" panose="02040503050406030204" pitchFamily="18" charset="0"/>
                <a:ea typeface="Cambria Math" panose="02040503050406030204" pitchFamily="18" charset="0"/>
              </a:rPr>
              <a:t>Often income inequality and </a:t>
            </a:r>
            <a:r>
              <a:rPr lang="en-US" sz="1400" dirty="0" smtClean="0">
                <a:solidFill>
                  <a:schemeClr val="bg1"/>
                </a:solidFill>
                <a:latin typeface="Cambria Math" panose="02040503050406030204" pitchFamily="18" charset="0"/>
                <a:ea typeface="Cambria Math" panose="02040503050406030204" pitchFamily="18" charset="0"/>
              </a:rPr>
              <a:t>populist political </a:t>
            </a:r>
            <a:r>
              <a:rPr lang="en-US" sz="1400" dirty="0">
                <a:solidFill>
                  <a:schemeClr val="bg1"/>
                </a:solidFill>
                <a:latin typeface="Cambria Math" panose="02040503050406030204" pitchFamily="18" charset="0"/>
                <a:ea typeface="Cambria Math" panose="02040503050406030204" pitchFamily="18" charset="0"/>
              </a:rPr>
              <a:t>economy are deep fundamental forces underlying the observed </a:t>
            </a:r>
            <a:r>
              <a:rPr lang="en-US" sz="1400" dirty="0" err="1">
                <a:solidFill>
                  <a:schemeClr val="bg1"/>
                </a:solidFill>
                <a:latin typeface="Cambria Math" panose="02040503050406030204" pitchFamily="18" charset="0"/>
                <a:ea typeface="Cambria Math" panose="02040503050406030204" pitchFamily="18" charset="0"/>
              </a:rPr>
              <a:t>procyclicality</a:t>
            </a:r>
            <a:r>
              <a:rPr lang="en-US" sz="1400" dirty="0">
                <a:solidFill>
                  <a:schemeClr val="bg1"/>
                </a:solidFill>
                <a:latin typeface="Cambria Math" panose="02040503050406030204" pitchFamily="18" charset="0"/>
                <a:ea typeface="Cambria Math" panose="02040503050406030204" pitchFamily="18" charset="0"/>
              </a:rPr>
              <a:t>. </a:t>
            </a:r>
            <a:endParaRPr lang="en-US" sz="1400" dirty="0" smtClean="0">
              <a:solidFill>
                <a:schemeClr val="bg1"/>
              </a:solidFill>
              <a:latin typeface="Cambria Math" panose="02040503050406030204" pitchFamily="18" charset="0"/>
              <a:ea typeface="Cambria Math" panose="02040503050406030204" pitchFamily="18" charset="0"/>
            </a:endParaRPr>
          </a:p>
          <a:p>
            <a:pPr>
              <a:buNone/>
            </a:pPr>
            <a:endParaRPr lang="en-US" sz="1400" dirty="0" smtClean="0">
              <a:solidFill>
                <a:schemeClr val="bg1"/>
              </a:solidFill>
              <a:latin typeface="Cambria Math" panose="02040503050406030204" pitchFamily="18" charset="0"/>
              <a:ea typeface="Cambria Math" panose="02040503050406030204" pitchFamily="18" charset="0"/>
            </a:endParaRPr>
          </a:p>
          <a:p>
            <a:pPr>
              <a:buNone/>
            </a:pPr>
            <a:r>
              <a:rPr lang="en-US" sz="1400" dirty="0">
                <a:solidFill>
                  <a:schemeClr val="bg1"/>
                </a:solidFill>
                <a:latin typeface="Cambria Math" panose="02040503050406030204" pitchFamily="18" charset="0"/>
                <a:ea typeface="Cambria Math" panose="02040503050406030204" pitchFamily="18" charset="0"/>
              </a:rPr>
              <a:t>That developing countries tend to experience larger cyclical fluctuations </a:t>
            </a:r>
            <a:r>
              <a:rPr lang="en-US" sz="1400" dirty="0" smtClean="0">
                <a:solidFill>
                  <a:schemeClr val="bg1"/>
                </a:solidFill>
                <a:latin typeface="Cambria Math" panose="02040503050406030204" pitchFamily="18" charset="0"/>
                <a:ea typeface="Cambria Math" panose="02040503050406030204" pitchFamily="18" charset="0"/>
              </a:rPr>
              <a:t>than industrialized </a:t>
            </a:r>
            <a:r>
              <a:rPr lang="en-US" sz="1400" dirty="0">
                <a:solidFill>
                  <a:schemeClr val="bg1"/>
                </a:solidFill>
                <a:latin typeface="Cambria Math" panose="02040503050406030204" pitchFamily="18" charset="0"/>
                <a:ea typeface="Cambria Math" panose="02040503050406030204" pitchFamily="18" charset="0"/>
              </a:rPr>
              <a:t>countries is only partly attributable to commodities. </a:t>
            </a:r>
            <a:endParaRPr lang="en-US" sz="1400" dirty="0" smtClean="0">
              <a:solidFill>
                <a:schemeClr val="bg1"/>
              </a:solidFill>
              <a:latin typeface="Cambria Math" panose="02040503050406030204" pitchFamily="18" charset="0"/>
              <a:ea typeface="Cambria Math" panose="02040503050406030204" pitchFamily="18" charset="0"/>
            </a:endParaRPr>
          </a:p>
          <a:p>
            <a:pPr>
              <a:buNone/>
            </a:pPr>
            <a:r>
              <a:rPr lang="en-US" sz="1400" dirty="0" smtClean="0">
                <a:solidFill>
                  <a:schemeClr val="bg1"/>
                </a:solidFill>
                <a:latin typeface="Cambria Math" panose="02040503050406030204" pitchFamily="18" charset="0"/>
                <a:ea typeface="Cambria Math" panose="02040503050406030204" pitchFamily="18" charset="0"/>
              </a:rPr>
              <a:t>It </a:t>
            </a:r>
            <a:r>
              <a:rPr lang="en-US" sz="1400" dirty="0">
                <a:solidFill>
                  <a:schemeClr val="bg1"/>
                </a:solidFill>
                <a:latin typeface="Cambria Math" panose="02040503050406030204" pitchFamily="18" charset="0"/>
                <a:ea typeface="Cambria Math" panose="02040503050406030204" pitchFamily="18" charset="0"/>
              </a:rPr>
              <a:t>is also in part </a:t>
            </a:r>
            <a:r>
              <a:rPr lang="en-US" sz="1400" dirty="0" smtClean="0">
                <a:solidFill>
                  <a:schemeClr val="bg1"/>
                </a:solidFill>
                <a:latin typeface="Cambria Math" panose="02040503050406030204" pitchFamily="18" charset="0"/>
                <a:ea typeface="Cambria Math" panose="02040503050406030204" pitchFamily="18" charset="0"/>
              </a:rPr>
              <a:t>due to </a:t>
            </a:r>
            <a:r>
              <a:rPr lang="en-US" sz="1400" dirty="0">
                <a:solidFill>
                  <a:schemeClr val="bg1"/>
                </a:solidFill>
                <a:latin typeface="Cambria Math" panose="02040503050406030204" pitchFamily="18" charset="0"/>
                <a:ea typeface="Cambria Math" panose="02040503050406030204" pitchFamily="18" charset="0"/>
              </a:rPr>
              <a:t>the role of factors that “should” moderate the cycle, but in practice seldom operate </a:t>
            </a:r>
            <a:r>
              <a:rPr lang="en-US" sz="1400" dirty="0" smtClean="0">
                <a:solidFill>
                  <a:schemeClr val="bg1"/>
                </a:solidFill>
                <a:latin typeface="Cambria Math" panose="02040503050406030204" pitchFamily="18" charset="0"/>
                <a:ea typeface="Cambria Math" panose="02040503050406030204" pitchFamily="18" charset="0"/>
              </a:rPr>
              <a:t>that way</a:t>
            </a:r>
            <a:r>
              <a:rPr lang="en-US" sz="1400" dirty="0">
                <a:solidFill>
                  <a:schemeClr val="bg1"/>
                </a:solidFill>
                <a:latin typeface="Cambria Math" panose="02040503050406030204" pitchFamily="18" charset="0"/>
                <a:ea typeface="Cambria Math" panose="02040503050406030204" pitchFamily="18" charset="0"/>
              </a:rPr>
              <a:t>: </a:t>
            </a:r>
            <a:r>
              <a:rPr lang="en-US" sz="1400" dirty="0" err="1">
                <a:solidFill>
                  <a:schemeClr val="bg1"/>
                </a:solidFill>
                <a:latin typeface="Cambria Math" panose="02040503050406030204" pitchFamily="18" charset="0"/>
                <a:ea typeface="Cambria Math" panose="02040503050406030204" pitchFamily="18" charset="0"/>
              </a:rPr>
              <a:t>procyclical</a:t>
            </a:r>
            <a:r>
              <a:rPr lang="en-US" sz="1400" dirty="0">
                <a:solidFill>
                  <a:schemeClr val="bg1"/>
                </a:solidFill>
                <a:latin typeface="Cambria Math" panose="02040503050406030204" pitchFamily="18" charset="0"/>
                <a:ea typeface="Cambria Math" panose="02040503050406030204" pitchFamily="18" charset="0"/>
              </a:rPr>
              <a:t> capital flows, </a:t>
            </a:r>
            <a:r>
              <a:rPr lang="en-US" sz="1400" dirty="0" err="1">
                <a:solidFill>
                  <a:schemeClr val="bg1"/>
                </a:solidFill>
                <a:latin typeface="Cambria Math" panose="02040503050406030204" pitchFamily="18" charset="0"/>
                <a:ea typeface="Cambria Math" panose="02040503050406030204" pitchFamily="18" charset="0"/>
              </a:rPr>
              <a:t>procyclical</a:t>
            </a:r>
            <a:r>
              <a:rPr lang="en-US" sz="1400" dirty="0">
                <a:solidFill>
                  <a:schemeClr val="bg1"/>
                </a:solidFill>
                <a:latin typeface="Cambria Math" panose="02040503050406030204" pitchFamily="18" charset="0"/>
                <a:ea typeface="Cambria Math" panose="02040503050406030204" pitchFamily="18" charset="0"/>
              </a:rPr>
              <a:t> monetary and fiscal policy, and the </a:t>
            </a:r>
            <a:r>
              <a:rPr lang="en-US" sz="1400" dirty="0" smtClean="0">
                <a:solidFill>
                  <a:schemeClr val="bg1"/>
                </a:solidFill>
                <a:latin typeface="Cambria Math" panose="02040503050406030204" pitchFamily="18" charset="0"/>
                <a:ea typeface="Cambria Math" panose="02040503050406030204" pitchFamily="18" charset="0"/>
              </a:rPr>
              <a:t>related Dutch </a:t>
            </a:r>
            <a:r>
              <a:rPr lang="en-US" sz="1400" dirty="0">
                <a:solidFill>
                  <a:schemeClr val="bg1"/>
                </a:solidFill>
                <a:latin typeface="Cambria Math" panose="02040503050406030204" pitchFamily="18" charset="0"/>
                <a:ea typeface="Cambria Math" panose="02040503050406030204" pitchFamily="18" charset="0"/>
              </a:rPr>
              <a:t>Disease</a:t>
            </a:r>
            <a:r>
              <a:rPr lang="en-US" sz="1400" dirty="0" smtClean="0">
                <a:solidFill>
                  <a:schemeClr val="bg1"/>
                </a:solidFill>
                <a:latin typeface="Cambria Math" panose="02040503050406030204" pitchFamily="18" charset="0"/>
                <a:ea typeface="Cambria Math" panose="02040503050406030204" pitchFamily="18" charset="0"/>
              </a:rPr>
              <a:t>.</a:t>
            </a:r>
          </a:p>
          <a:p>
            <a:pPr>
              <a:buNone/>
            </a:pPr>
            <a:endParaRPr lang="en-US" sz="1400" dirty="0">
              <a:solidFill>
                <a:schemeClr val="bg1"/>
              </a:solidFill>
              <a:latin typeface="Cambria Math" panose="02040503050406030204" pitchFamily="18" charset="0"/>
              <a:ea typeface="Cambria Math" panose="02040503050406030204" pitchFamily="18" charset="0"/>
            </a:endParaRPr>
          </a:p>
          <a:p>
            <a:pPr>
              <a:buNone/>
            </a:pPr>
            <a:r>
              <a:rPr lang="en-US" sz="1400" dirty="0" smtClean="0">
                <a:solidFill>
                  <a:schemeClr val="bg1"/>
                </a:solidFill>
                <a:latin typeface="Cambria Math" panose="02040503050406030204" pitchFamily="18" charset="0"/>
                <a:ea typeface="Cambria Math" panose="02040503050406030204" pitchFamily="18" charset="0"/>
              </a:rPr>
              <a:t> </a:t>
            </a:r>
            <a:r>
              <a:rPr lang="en-US" sz="1400" dirty="0">
                <a:solidFill>
                  <a:schemeClr val="bg1"/>
                </a:solidFill>
                <a:latin typeface="Cambria Math" panose="02040503050406030204" pitchFamily="18" charset="0"/>
                <a:ea typeface="Cambria Math" panose="02040503050406030204" pitchFamily="18" charset="0"/>
              </a:rPr>
              <a:t>If anything, they tend to exacerbate booms and busts instead of</a:t>
            </a:r>
          </a:p>
          <a:p>
            <a:pPr>
              <a:buNone/>
            </a:pPr>
            <a:r>
              <a:rPr lang="en-US" sz="1400" dirty="0">
                <a:solidFill>
                  <a:schemeClr val="bg1"/>
                </a:solidFill>
                <a:latin typeface="Cambria Math" panose="02040503050406030204" pitchFamily="18" charset="0"/>
                <a:ea typeface="Cambria Math" panose="02040503050406030204" pitchFamily="18" charset="0"/>
              </a:rPr>
              <a:t>moderating them. The hope that improved policies or institutions might reduce </a:t>
            </a:r>
            <a:r>
              <a:rPr lang="en-US" sz="1400" dirty="0" smtClean="0">
                <a:solidFill>
                  <a:schemeClr val="bg1"/>
                </a:solidFill>
                <a:latin typeface="Cambria Math" panose="02040503050406030204" pitchFamily="18" charset="0"/>
                <a:ea typeface="Cambria Math" panose="02040503050406030204" pitchFamily="18" charset="0"/>
              </a:rPr>
              <a:t>this </a:t>
            </a:r>
            <a:r>
              <a:rPr lang="en-US" sz="1400" dirty="0" err="1" smtClean="0">
                <a:solidFill>
                  <a:schemeClr val="bg1"/>
                </a:solidFill>
                <a:latin typeface="Cambria Math" panose="02040503050406030204" pitchFamily="18" charset="0"/>
                <a:ea typeface="Cambria Math" panose="02040503050406030204" pitchFamily="18" charset="0"/>
              </a:rPr>
              <a:t>procyclicality</a:t>
            </a:r>
            <a:r>
              <a:rPr lang="en-US" sz="1400" dirty="0" smtClean="0">
                <a:solidFill>
                  <a:schemeClr val="bg1"/>
                </a:solidFill>
                <a:latin typeface="Cambria Math" panose="02040503050406030204" pitchFamily="18" charset="0"/>
                <a:ea typeface="Cambria Math" panose="02040503050406030204" pitchFamily="18" charset="0"/>
              </a:rPr>
              <a:t> </a:t>
            </a:r>
            <a:r>
              <a:rPr lang="en-US" sz="1400" dirty="0">
                <a:solidFill>
                  <a:schemeClr val="bg1"/>
                </a:solidFill>
                <a:latin typeface="Cambria Math" panose="02040503050406030204" pitchFamily="18" charset="0"/>
                <a:ea typeface="Cambria Math" panose="02040503050406030204" pitchFamily="18" charset="0"/>
              </a:rPr>
              <a:t>makes this one of the most potentially fruitful avenues of research </a:t>
            </a:r>
            <a:r>
              <a:rPr lang="en-US" sz="1400" dirty="0" smtClean="0">
                <a:solidFill>
                  <a:schemeClr val="bg1"/>
                </a:solidFill>
                <a:latin typeface="Cambria Math" panose="02040503050406030204" pitchFamily="18" charset="0"/>
                <a:ea typeface="Cambria Math" panose="02040503050406030204" pitchFamily="18" charset="0"/>
              </a:rPr>
              <a:t>in emerging </a:t>
            </a:r>
            <a:r>
              <a:rPr lang="en-US" sz="1400" dirty="0">
                <a:solidFill>
                  <a:schemeClr val="bg1"/>
                </a:solidFill>
                <a:latin typeface="Cambria Math" panose="02040503050406030204" pitchFamily="18" charset="0"/>
                <a:ea typeface="Cambria Math" panose="02040503050406030204" pitchFamily="18" charset="0"/>
              </a:rPr>
              <a:t>market macroeconomics. </a:t>
            </a:r>
          </a:p>
          <a:p>
            <a:pPr>
              <a:buNone/>
            </a:pPr>
            <a:endParaRPr lang="en-US" sz="1200" dirty="0" smtClean="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986408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314657" y="269622"/>
            <a:ext cx="6538426" cy="697500"/>
          </a:xfrm>
          <a:prstGeom prst="rect">
            <a:avLst/>
          </a:prstGeom>
        </p:spPr>
        <p:txBody>
          <a:bodyPr lIns="91425" tIns="91425" rIns="91425" bIns="91425" anchor="b" anchorCtr="0">
            <a:noAutofit/>
          </a:bodyPr>
          <a:lstStyle/>
          <a:p>
            <a:pPr lvl="0"/>
            <a:r>
              <a:rPr lang="en-US" dirty="0">
                <a:latin typeface="Cambria Math" panose="02040503050406030204" pitchFamily="18" charset="0"/>
                <a:ea typeface="Cambria Math" panose="02040503050406030204" pitchFamily="18" charset="0"/>
              </a:rPr>
              <a:t>IV. The Dutch Disease and Procyclicality </a:t>
            </a:r>
            <a:endParaRPr lang="en" dirty="0">
              <a:latin typeface="Cambria Math" panose="02040503050406030204" pitchFamily="18" charset="0"/>
              <a:ea typeface="Cambria Math" panose="02040503050406030204" pitchFamily="18" charset="0"/>
            </a:endParaRPr>
          </a:p>
        </p:txBody>
      </p:sp>
      <p:sp>
        <p:nvSpPr>
          <p:cNvPr id="4" name="Shape 270"/>
          <p:cNvSpPr txBox="1">
            <a:spLocks/>
          </p:cNvSpPr>
          <p:nvPr/>
        </p:nvSpPr>
        <p:spPr>
          <a:xfrm>
            <a:off x="430162" y="485342"/>
            <a:ext cx="5970640" cy="432263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1pPr>
            <a:lvl2pPr marR="0" lvl="1"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2pPr>
            <a:lvl3pPr marR="0" lvl="2"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3pPr>
            <a:lvl4pPr marR="0" lvl="3"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4pPr>
            <a:lvl5pPr marR="0" lvl="4"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5pPr>
            <a:lvl6pPr marR="0" lvl="5"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6pPr>
            <a:lvl7pPr marR="0" lvl="6"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7pPr>
            <a:lvl8pPr marR="0" lvl="7"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8pPr>
            <a:lvl9pPr marR="0" lvl="8"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9pPr>
          </a:lstStyle>
          <a:p>
            <a:pPr>
              <a:buNone/>
            </a:pPr>
            <a:endParaRPr lang="en-US" dirty="0" smtClean="0">
              <a:solidFill>
                <a:schemeClr val="bg1"/>
              </a:solidFill>
              <a:latin typeface="Cambria Math" panose="02040503050406030204" pitchFamily="18" charset="0"/>
              <a:ea typeface="Cambria Math" panose="02040503050406030204" pitchFamily="18" charset="0"/>
            </a:endParaRPr>
          </a:p>
          <a:p>
            <a:pPr>
              <a:buNone/>
            </a:pPr>
            <a:endParaRPr lang="en-US" altLang="zh-CN" sz="1800" dirty="0" smtClean="0">
              <a:solidFill>
                <a:srgbClr val="92D050"/>
              </a:solidFill>
              <a:latin typeface="Cambria Math" panose="02040503050406030204" pitchFamily="18" charset="0"/>
              <a:ea typeface="Cambria Math" panose="02040503050406030204" pitchFamily="18" charset="0"/>
            </a:endParaRPr>
          </a:p>
          <a:p>
            <a:pPr>
              <a:buNone/>
            </a:pPr>
            <a:r>
              <a:rPr lang="en-US" altLang="zh-CN" sz="1800" dirty="0" smtClean="0">
                <a:solidFill>
                  <a:srgbClr val="92D050"/>
                </a:solidFill>
                <a:latin typeface="Cambria Math" panose="02040503050406030204" pitchFamily="18" charset="0"/>
                <a:ea typeface="Cambria Math" panose="02040503050406030204" pitchFamily="18" charset="0"/>
              </a:rPr>
              <a:t>c.   </a:t>
            </a:r>
            <a:r>
              <a:rPr lang="en-US" altLang="zh-CN" sz="1800" dirty="0">
                <a:solidFill>
                  <a:schemeClr val="bg1"/>
                </a:solidFill>
                <a:latin typeface="Cambria Math" panose="02040503050406030204" pitchFamily="18" charset="0"/>
                <a:ea typeface="Cambria Math" panose="02040503050406030204" pitchFamily="18" charset="0"/>
              </a:rPr>
              <a:t>The </a:t>
            </a:r>
            <a:r>
              <a:rPr lang="en-US" altLang="zh-CN" sz="1800" dirty="0" err="1">
                <a:solidFill>
                  <a:schemeClr val="bg1"/>
                </a:solidFill>
                <a:latin typeface="Cambria Math" panose="02040503050406030204" pitchFamily="18" charset="0"/>
                <a:ea typeface="Cambria Math" panose="02040503050406030204" pitchFamily="18" charset="0"/>
              </a:rPr>
              <a:t>procyclicality</a:t>
            </a:r>
            <a:r>
              <a:rPr lang="en-US" altLang="zh-CN" sz="1800" dirty="0">
                <a:solidFill>
                  <a:schemeClr val="bg1"/>
                </a:solidFill>
                <a:latin typeface="Cambria Math" panose="02040503050406030204" pitchFamily="18" charset="0"/>
                <a:ea typeface="Cambria Math" panose="02040503050406030204" pitchFamily="18" charset="0"/>
              </a:rPr>
              <a:t> of capital flows to developing countries</a:t>
            </a:r>
            <a:endParaRPr lang="en-US" sz="1800" dirty="0" smtClean="0">
              <a:solidFill>
                <a:schemeClr val="bg1"/>
              </a:solidFill>
              <a:latin typeface="Cambria Math" panose="02040503050406030204" pitchFamily="18" charset="0"/>
              <a:ea typeface="Cambria Math" panose="02040503050406030204" pitchFamily="18" charset="0"/>
            </a:endParaRPr>
          </a:p>
          <a:p>
            <a:pPr>
              <a:buNone/>
            </a:pPr>
            <a:endParaRPr lang="en-US" sz="1400" dirty="0" smtClean="0">
              <a:solidFill>
                <a:schemeClr val="bg1"/>
              </a:solidFill>
              <a:latin typeface="Cambria Math" panose="02040503050406030204" pitchFamily="18" charset="0"/>
              <a:ea typeface="Cambria Math" panose="02040503050406030204" pitchFamily="18" charset="0"/>
            </a:endParaRPr>
          </a:p>
          <a:p>
            <a:pPr>
              <a:buNone/>
            </a:pPr>
            <a:r>
              <a:rPr lang="en-US" sz="1400" dirty="0" smtClean="0">
                <a:solidFill>
                  <a:schemeClr val="bg1"/>
                </a:solidFill>
                <a:latin typeface="Cambria Math" panose="02040503050406030204" pitchFamily="18" charset="0"/>
                <a:ea typeface="Cambria Math" panose="02040503050406030204" pitchFamily="18" charset="0"/>
              </a:rPr>
              <a:t>Capital </a:t>
            </a:r>
            <a:r>
              <a:rPr lang="en-US" sz="1400" dirty="0">
                <a:solidFill>
                  <a:schemeClr val="bg1"/>
                </a:solidFill>
                <a:latin typeface="Cambria Math" panose="02040503050406030204" pitchFamily="18" charset="0"/>
                <a:ea typeface="Cambria Math" panose="02040503050406030204" pitchFamily="18" charset="0"/>
              </a:rPr>
              <a:t>flows are more often </a:t>
            </a:r>
            <a:r>
              <a:rPr lang="en-US" sz="1400" dirty="0" err="1">
                <a:solidFill>
                  <a:schemeClr val="bg1"/>
                </a:solidFill>
                <a:latin typeface="Cambria Math" panose="02040503050406030204" pitchFamily="18" charset="0"/>
                <a:ea typeface="Cambria Math" panose="02040503050406030204" pitchFamily="18" charset="0"/>
              </a:rPr>
              <a:t>procyclical</a:t>
            </a:r>
            <a:r>
              <a:rPr lang="en-US" sz="1400" dirty="0">
                <a:solidFill>
                  <a:schemeClr val="bg1"/>
                </a:solidFill>
                <a:latin typeface="Cambria Math" panose="02040503050406030204" pitchFamily="18" charset="0"/>
                <a:ea typeface="Cambria Math" panose="02040503050406030204" pitchFamily="18" charset="0"/>
              </a:rPr>
              <a:t> than </a:t>
            </a:r>
            <a:r>
              <a:rPr lang="en-US" sz="1400" dirty="0" smtClean="0">
                <a:solidFill>
                  <a:schemeClr val="bg1"/>
                </a:solidFill>
                <a:latin typeface="Cambria Math" panose="02040503050406030204" pitchFamily="18" charset="0"/>
                <a:ea typeface="Cambria Math" panose="02040503050406030204" pitchFamily="18" charset="0"/>
              </a:rPr>
              <a:t>countercyclical</a:t>
            </a:r>
          </a:p>
          <a:p>
            <a:pPr>
              <a:buNone/>
            </a:pPr>
            <a:r>
              <a:rPr lang="en-US" sz="1400" dirty="0" smtClean="0">
                <a:solidFill>
                  <a:schemeClr val="bg1"/>
                </a:solidFill>
                <a:latin typeface="Cambria Math" panose="02040503050406030204" pitchFamily="18" charset="0"/>
                <a:ea typeface="Cambria Math" panose="02040503050406030204" pitchFamily="18" charset="0"/>
              </a:rPr>
              <a:t>Most theories </a:t>
            </a:r>
            <a:r>
              <a:rPr lang="en-US" sz="1400" dirty="0">
                <a:solidFill>
                  <a:schemeClr val="bg1"/>
                </a:solidFill>
                <a:latin typeface="Cambria Math" panose="02040503050406030204" pitchFamily="18" charset="0"/>
                <a:ea typeface="Cambria Math" panose="02040503050406030204" pitchFamily="18" charset="0"/>
              </a:rPr>
              <a:t>to explain this involve imperfections in capital markets, such as </a:t>
            </a:r>
            <a:r>
              <a:rPr lang="en-US" sz="1400" dirty="0" smtClean="0">
                <a:solidFill>
                  <a:schemeClr val="bg1"/>
                </a:solidFill>
                <a:latin typeface="Cambria Math" panose="02040503050406030204" pitchFamily="18" charset="0"/>
                <a:ea typeface="Cambria Math" panose="02040503050406030204" pitchFamily="18" charset="0"/>
              </a:rPr>
              <a:t>asymmetric information </a:t>
            </a:r>
            <a:r>
              <a:rPr lang="en-US" sz="1400" dirty="0">
                <a:solidFill>
                  <a:schemeClr val="bg1"/>
                </a:solidFill>
                <a:latin typeface="Cambria Math" panose="02040503050406030204" pitchFamily="18" charset="0"/>
                <a:ea typeface="Cambria Math" panose="02040503050406030204" pitchFamily="18" charset="0"/>
              </a:rPr>
              <a:t>or the need for </a:t>
            </a:r>
            <a:r>
              <a:rPr lang="en-US" sz="1400" dirty="0" smtClean="0">
                <a:solidFill>
                  <a:schemeClr val="bg1"/>
                </a:solidFill>
                <a:latin typeface="Cambria Math" panose="02040503050406030204" pitchFamily="18" charset="0"/>
                <a:ea typeface="Cambria Math" panose="02040503050406030204" pitchFamily="18" charset="0"/>
              </a:rPr>
              <a:t>collateral</a:t>
            </a:r>
          </a:p>
          <a:p>
            <a:pPr>
              <a:buNone/>
            </a:pPr>
            <a:endParaRPr lang="en-US" sz="1400" dirty="0">
              <a:solidFill>
                <a:schemeClr val="bg1"/>
              </a:solidFill>
              <a:latin typeface="Cambria Math" panose="02040503050406030204" pitchFamily="18" charset="0"/>
              <a:ea typeface="Cambria Math" panose="02040503050406030204" pitchFamily="18" charset="0"/>
            </a:endParaRPr>
          </a:p>
          <a:p>
            <a:pPr>
              <a:buNone/>
            </a:pPr>
            <a:r>
              <a:rPr lang="en-US" sz="1400" dirty="0">
                <a:solidFill>
                  <a:schemeClr val="bg1"/>
                </a:solidFill>
                <a:latin typeface="Cambria Math" panose="02040503050406030204" pitchFamily="18" charset="0"/>
                <a:ea typeface="Cambria Math" panose="02040503050406030204" pitchFamily="18" charset="0"/>
              </a:rPr>
              <a:t>As developing countries evolve more market-oriented financial systems, the</a:t>
            </a:r>
          </a:p>
          <a:p>
            <a:pPr>
              <a:buNone/>
            </a:pPr>
            <a:r>
              <a:rPr lang="en-US" sz="1400" dirty="0">
                <a:solidFill>
                  <a:schemeClr val="bg1"/>
                </a:solidFill>
                <a:latin typeface="Cambria Math" panose="02040503050406030204" pitchFamily="18" charset="0"/>
                <a:ea typeface="Cambria Math" panose="02040503050406030204" pitchFamily="18" charset="0"/>
              </a:rPr>
              <a:t>capital inflows during the boom phase show up increasingly in prices for land </a:t>
            </a:r>
            <a:r>
              <a:rPr lang="en-US" sz="1400" dirty="0" smtClean="0">
                <a:solidFill>
                  <a:schemeClr val="bg1"/>
                </a:solidFill>
                <a:latin typeface="Cambria Math" panose="02040503050406030204" pitchFamily="18" charset="0"/>
                <a:ea typeface="Cambria Math" panose="02040503050406030204" pitchFamily="18" charset="0"/>
              </a:rPr>
              <a:t>and buildings</a:t>
            </a:r>
            <a:r>
              <a:rPr lang="en-US" sz="1400" dirty="0">
                <a:solidFill>
                  <a:schemeClr val="bg1"/>
                </a:solidFill>
                <a:latin typeface="Cambria Math" panose="02040503050406030204" pitchFamily="18" charset="0"/>
                <a:ea typeface="Cambria Math" panose="02040503050406030204" pitchFamily="18" charset="0"/>
              </a:rPr>
              <a:t>, and also in prices of financial assets. Prices of equities and bonds </a:t>
            </a:r>
            <a:r>
              <a:rPr lang="en-US" sz="1400" dirty="0" smtClean="0">
                <a:solidFill>
                  <a:schemeClr val="bg1"/>
                </a:solidFill>
                <a:latin typeface="Cambria Math" panose="02040503050406030204" pitchFamily="18" charset="0"/>
                <a:ea typeface="Cambria Math" panose="02040503050406030204" pitchFamily="18" charset="0"/>
              </a:rPr>
              <a:t>are </a:t>
            </a:r>
            <a:r>
              <a:rPr lang="en-US" sz="1400" dirty="0">
                <a:solidFill>
                  <a:schemeClr val="bg1"/>
                </a:solidFill>
                <a:latin typeface="Cambria Math" panose="02040503050406030204" pitchFamily="18" charset="0"/>
                <a:ea typeface="Cambria Math" panose="02040503050406030204" pitchFamily="18" charset="0"/>
              </a:rPr>
              <a:t>summary measures of the extent of </a:t>
            </a:r>
            <a:r>
              <a:rPr lang="en-US" sz="1400" dirty="0" smtClean="0">
                <a:solidFill>
                  <a:schemeClr val="bg1"/>
                </a:solidFill>
                <a:latin typeface="Cambria Math" panose="02040503050406030204" pitchFamily="18" charset="0"/>
                <a:ea typeface="Cambria Math" panose="02040503050406030204" pitchFamily="18" charset="0"/>
              </a:rPr>
              <a:t>speculative enthusiasm</a:t>
            </a:r>
            <a:r>
              <a:rPr lang="en-US" sz="1400" dirty="0">
                <a:solidFill>
                  <a:schemeClr val="bg1"/>
                </a:solidFill>
                <a:latin typeface="Cambria Math" panose="02040503050406030204" pitchFamily="18" charset="0"/>
                <a:ea typeface="Cambria Math" panose="02040503050406030204" pitchFamily="18" charset="0"/>
              </a:rPr>
              <a:t>, often useful for predicting which countries are vulnerable to crises in </a:t>
            </a:r>
            <a:r>
              <a:rPr lang="en-US" sz="1400" dirty="0" smtClean="0">
                <a:solidFill>
                  <a:schemeClr val="bg1"/>
                </a:solidFill>
                <a:latin typeface="Cambria Math" panose="02040503050406030204" pitchFamily="18" charset="0"/>
                <a:ea typeface="Cambria Math" panose="02040503050406030204" pitchFamily="18" charset="0"/>
              </a:rPr>
              <a:t>the future.</a:t>
            </a:r>
          </a:p>
          <a:p>
            <a:pPr>
              <a:buNone/>
            </a:pPr>
            <a:endParaRPr lang="en-US" sz="1200" dirty="0">
              <a:solidFill>
                <a:schemeClr val="bg1"/>
              </a:solidFill>
              <a:latin typeface="Cambria Math" panose="02040503050406030204" pitchFamily="18" charset="0"/>
              <a:ea typeface="Cambria Math" panose="02040503050406030204" pitchFamily="18" charset="0"/>
            </a:endParaRPr>
          </a:p>
          <a:p>
            <a:pPr>
              <a:buNone/>
            </a:pPr>
            <a:endParaRPr lang="en-US" sz="1200" dirty="0" smtClean="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544179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314657" y="269622"/>
            <a:ext cx="6538426" cy="697500"/>
          </a:xfrm>
          <a:prstGeom prst="rect">
            <a:avLst/>
          </a:prstGeom>
        </p:spPr>
        <p:txBody>
          <a:bodyPr lIns="91425" tIns="91425" rIns="91425" bIns="91425" anchor="b" anchorCtr="0">
            <a:noAutofit/>
          </a:bodyPr>
          <a:lstStyle/>
          <a:p>
            <a:pPr lvl="0"/>
            <a:r>
              <a:rPr lang="en-US" dirty="0">
                <a:latin typeface="Cambria Math" panose="02040503050406030204" pitchFamily="18" charset="0"/>
                <a:ea typeface="Cambria Math" panose="02040503050406030204" pitchFamily="18" charset="0"/>
              </a:rPr>
              <a:t>IV. The Dutch Disease and Procyclicality </a:t>
            </a:r>
            <a:endParaRPr lang="en" dirty="0">
              <a:latin typeface="Cambria Math" panose="02040503050406030204" pitchFamily="18" charset="0"/>
              <a:ea typeface="Cambria Math" panose="02040503050406030204" pitchFamily="18" charset="0"/>
            </a:endParaRPr>
          </a:p>
        </p:txBody>
      </p:sp>
      <p:sp>
        <p:nvSpPr>
          <p:cNvPr id="4" name="Shape 270"/>
          <p:cNvSpPr txBox="1">
            <a:spLocks/>
          </p:cNvSpPr>
          <p:nvPr/>
        </p:nvSpPr>
        <p:spPr>
          <a:xfrm>
            <a:off x="430162" y="485342"/>
            <a:ext cx="5970640" cy="432263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1pPr>
            <a:lvl2pPr marR="0" lvl="1"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2pPr>
            <a:lvl3pPr marR="0" lvl="2"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3pPr>
            <a:lvl4pPr marR="0" lvl="3"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4pPr>
            <a:lvl5pPr marR="0" lvl="4"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5pPr>
            <a:lvl6pPr marR="0" lvl="5"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6pPr>
            <a:lvl7pPr marR="0" lvl="6"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7pPr>
            <a:lvl8pPr marR="0" lvl="7"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8pPr>
            <a:lvl9pPr marR="0" lvl="8"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9pPr>
          </a:lstStyle>
          <a:p>
            <a:pPr>
              <a:buNone/>
            </a:pPr>
            <a:endParaRPr lang="en-US" dirty="0" smtClean="0">
              <a:solidFill>
                <a:schemeClr val="bg1"/>
              </a:solidFill>
              <a:latin typeface="Cambria Math" panose="02040503050406030204" pitchFamily="18" charset="0"/>
              <a:ea typeface="Cambria Math" panose="02040503050406030204" pitchFamily="18" charset="0"/>
            </a:endParaRPr>
          </a:p>
          <a:p>
            <a:pPr>
              <a:buNone/>
            </a:pPr>
            <a:endParaRPr lang="en-US" altLang="zh-CN" sz="1800" dirty="0" smtClean="0">
              <a:solidFill>
                <a:srgbClr val="92D050"/>
              </a:solidFill>
              <a:latin typeface="Cambria Math" panose="02040503050406030204" pitchFamily="18" charset="0"/>
              <a:ea typeface="Cambria Math" panose="02040503050406030204" pitchFamily="18" charset="0"/>
            </a:endParaRPr>
          </a:p>
          <a:p>
            <a:pPr>
              <a:buNone/>
            </a:pPr>
            <a:r>
              <a:rPr lang="en-US" altLang="zh-CN" sz="1800" dirty="0" smtClean="0">
                <a:solidFill>
                  <a:srgbClr val="92D050"/>
                </a:solidFill>
                <a:latin typeface="Cambria Math" panose="02040503050406030204" pitchFamily="18" charset="0"/>
                <a:ea typeface="Cambria Math" panose="02040503050406030204" pitchFamily="18" charset="0"/>
              </a:rPr>
              <a:t>c.   </a:t>
            </a:r>
            <a:r>
              <a:rPr lang="en-US" altLang="zh-CN" sz="1800" dirty="0">
                <a:solidFill>
                  <a:schemeClr val="bg1"/>
                </a:solidFill>
                <a:latin typeface="Cambria Math" panose="02040503050406030204" pitchFamily="18" charset="0"/>
                <a:ea typeface="Cambria Math" panose="02040503050406030204" pitchFamily="18" charset="0"/>
              </a:rPr>
              <a:t>The </a:t>
            </a:r>
            <a:r>
              <a:rPr lang="en-US" altLang="zh-CN" sz="1800" dirty="0" err="1">
                <a:solidFill>
                  <a:schemeClr val="bg1"/>
                </a:solidFill>
                <a:latin typeface="Cambria Math" panose="02040503050406030204" pitchFamily="18" charset="0"/>
                <a:ea typeface="Cambria Math" panose="02040503050406030204" pitchFamily="18" charset="0"/>
              </a:rPr>
              <a:t>procyclicality</a:t>
            </a:r>
            <a:r>
              <a:rPr lang="en-US" altLang="zh-CN" sz="1800" dirty="0">
                <a:solidFill>
                  <a:schemeClr val="bg1"/>
                </a:solidFill>
                <a:latin typeface="Cambria Math" panose="02040503050406030204" pitchFamily="18" charset="0"/>
                <a:ea typeface="Cambria Math" panose="02040503050406030204" pitchFamily="18" charset="0"/>
              </a:rPr>
              <a:t> of capital flows to developing countries</a:t>
            </a:r>
            <a:endParaRPr lang="en-US" sz="1800" dirty="0" smtClean="0">
              <a:solidFill>
                <a:schemeClr val="bg1"/>
              </a:solidFill>
              <a:latin typeface="Cambria Math" panose="02040503050406030204" pitchFamily="18" charset="0"/>
              <a:ea typeface="Cambria Math" panose="02040503050406030204" pitchFamily="18" charset="0"/>
            </a:endParaRPr>
          </a:p>
          <a:p>
            <a:pPr>
              <a:buNone/>
            </a:pPr>
            <a:endParaRPr lang="en-US" sz="1400" dirty="0" smtClean="0">
              <a:solidFill>
                <a:schemeClr val="bg1"/>
              </a:solidFill>
              <a:latin typeface="Cambria Math" panose="02040503050406030204" pitchFamily="18" charset="0"/>
              <a:ea typeface="Cambria Math" panose="02040503050406030204" pitchFamily="18" charset="0"/>
            </a:endParaRPr>
          </a:p>
          <a:p>
            <a:pPr>
              <a:buNone/>
            </a:pPr>
            <a:r>
              <a:rPr lang="en-US" sz="1400" dirty="0">
                <a:solidFill>
                  <a:schemeClr val="bg1"/>
                </a:solidFill>
                <a:latin typeface="Cambria Math" panose="02040503050406030204" pitchFamily="18" charset="0"/>
                <a:ea typeface="Cambria Math" panose="02040503050406030204" pitchFamily="18" charset="0"/>
              </a:rPr>
              <a:t>One interpretation of </a:t>
            </a:r>
            <a:r>
              <a:rPr lang="en-US" sz="1400" dirty="0" err="1">
                <a:solidFill>
                  <a:schemeClr val="bg1"/>
                </a:solidFill>
                <a:latin typeface="Cambria Math" panose="02040503050406030204" pitchFamily="18" charset="0"/>
                <a:ea typeface="Cambria Math" panose="02040503050406030204" pitchFamily="18" charset="0"/>
              </a:rPr>
              <a:t>procyclical</a:t>
            </a:r>
            <a:r>
              <a:rPr lang="en-US" sz="1400" dirty="0">
                <a:solidFill>
                  <a:schemeClr val="bg1"/>
                </a:solidFill>
                <a:latin typeface="Cambria Math" panose="02040503050406030204" pitchFamily="18" charset="0"/>
                <a:ea typeface="Cambria Math" panose="02040503050406030204" pitchFamily="18" charset="0"/>
              </a:rPr>
              <a:t> capital flows is that they result from </a:t>
            </a:r>
            <a:r>
              <a:rPr lang="en-US" sz="1400" dirty="0" err="1" smtClean="0">
                <a:solidFill>
                  <a:schemeClr val="bg1"/>
                </a:solidFill>
                <a:latin typeface="Cambria Math" panose="02040503050406030204" pitchFamily="18" charset="0"/>
                <a:ea typeface="Cambria Math" panose="02040503050406030204" pitchFamily="18" charset="0"/>
              </a:rPr>
              <a:t>procyclical</a:t>
            </a:r>
            <a:r>
              <a:rPr lang="en-US" sz="1400" dirty="0" smtClean="0">
                <a:solidFill>
                  <a:schemeClr val="bg1"/>
                </a:solidFill>
                <a:latin typeface="Cambria Math" panose="02040503050406030204" pitchFamily="18" charset="0"/>
                <a:ea typeface="Cambria Math" panose="02040503050406030204" pitchFamily="18" charset="0"/>
              </a:rPr>
              <a:t> fiscal policy</a:t>
            </a:r>
          </a:p>
          <a:p>
            <a:pPr>
              <a:buNone/>
            </a:pPr>
            <a:endParaRPr lang="en-US" sz="1400" dirty="0" smtClean="0">
              <a:solidFill>
                <a:schemeClr val="bg1"/>
              </a:solidFill>
              <a:latin typeface="Cambria Math" panose="02040503050406030204" pitchFamily="18" charset="0"/>
              <a:ea typeface="Cambria Math" panose="02040503050406030204" pitchFamily="18" charset="0"/>
            </a:endParaRPr>
          </a:p>
          <a:p>
            <a:pPr>
              <a:buNone/>
            </a:pPr>
            <a:r>
              <a:rPr lang="en-US" sz="1400" dirty="0" smtClean="0">
                <a:solidFill>
                  <a:schemeClr val="bg1"/>
                </a:solidFill>
                <a:latin typeface="Cambria Math" panose="02040503050406030204" pitchFamily="18" charset="0"/>
                <a:ea typeface="Cambria Math" panose="02040503050406030204" pitchFamily="18" charset="0"/>
              </a:rPr>
              <a:t>Another </a:t>
            </a:r>
            <a:r>
              <a:rPr lang="en-US" sz="1400" dirty="0">
                <a:solidFill>
                  <a:schemeClr val="bg1"/>
                </a:solidFill>
                <a:latin typeface="Cambria Math" panose="02040503050406030204" pitchFamily="18" charset="0"/>
                <a:ea typeface="Cambria Math" panose="02040503050406030204" pitchFamily="18" charset="0"/>
              </a:rPr>
              <a:t>interpretation of </a:t>
            </a:r>
            <a:r>
              <a:rPr lang="en-US" sz="1400" dirty="0" err="1">
                <a:solidFill>
                  <a:schemeClr val="bg1"/>
                </a:solidFill>
                <a:latin typeface="Cambria Math" panose="02040503050406030204" pitchFamily="18" charset="0"/>
                <a:ea typeface="Cambria Math" panose="02040503050406030204" pitchFamily="18" charset="0"/>
              </a:rPr>
              <a:t>procyclical</a:t>
            </a:r>
            <a:r>
              <a:rPr lang="en-US" sz="1400" dirty="0">
                <a:solidFill>
                  <a:schemeClr val="bg1"/>
                </a:solidFill>
                <a:latin typeface="Cambria Math" panose="02040503050406030204" pitchFamily="18" charset="0"/>
                <a:ea typeface="Cambria Math" panose="02040503050406030204" pitchFamily="18" charset="0"/>
              </a:rPr>
              <a:t> capital flows to developing countries is that </a:t>
            </a:r>
            <a:r>
              <a:rPr lang="en-US" sz="1400" dirty="0" smtClean="0">
                <a:solidFill>
                  <a:schemeClr val="bg1"/>
                </a:solidFill>
                <a:latin typeface="Cambria Math" panose="02040503050406030204" pitchFamily="18" charset="0"/>
                <a:ea typeface="Cambria Math" panose="02040503050406030204" pitchFamily="18" charset="0"/>
              </a:rPr>
              <a:t>they pertain </a:t>
            </a:r>
            <a:r>
              <a:rPr lang="en-US" sz="1400" dirty="0">
                <a:solidFill>
                  <a:schemeClr val="bg1"/>
                </a:solidFill>
                <a:latin typeface="Cambria Math" panose="02040503050406030204" pitchFamily="18" charset="0"/>
                <a:ea typeface="Cambria Math" panose="02040503050406030204" pitchFamily="18" charset="0"/>
              </a:rPr>
              <a:t>especially to exporters of agricultural and mineral </a:t>
            </a:r>
            <a:r>
              <a:rPr lang="en-US" sz="1400" dirty="0" smtClean="0">
                <a:solidFill>
                  <a:schemeClr val="bg1"/>
                </a:solidFill>
                <a:latin typeface="Cambria Math" panose="02040503050406030204" pitchFamily="18" charset="0"/>
                <a:ea typeface="Cambria Math" panose="02040503050406030204" pitchFamily="18" charset="0"/>
              </a:rPr>
              <a:t>commodities</a:t>
            </a:r>
            <a:r>
              <a:rPr lang="en-US" sz="1400" dirty="0">
                <a:solidFill>
                  <a:schemeClr val="bg1"/>
                </a:solidFill>
                <a:latin typeface="Cambria Math" panose="02040503050406030204" pitchFamily="18" charset="0"/>
                <a:ea typeface="Cambria Math" panose="02040503050406030204" pitchFamily="18" charset="0"/>
              </a:rPr>
              <a:t>, particularly oil</a:t>
            </a:r>
            <a:r>
              <a:rPr lang="en-US" sz="1400" dirty="0" smtClean="0">
                <a:solidFill>
                  <a:schemeClr val="bg1"/>
                </a:solidFill>
                <a:latin typeface="Cambria Math" panose="02040503050406030204" pitchFamily="18" charset="0"/>
                <a:ea typeface="Cambria Math" panose="02040503050406030204" pitchFamily="18" charset="0"/>
              </a:rPr>
              <a:t>.</a:t>
            </a:r>
          </a:p>
          <a:p>
            <a:pPr>
              <a:buNone/>
            </a:pPr>
            <a:endParaRPr lang="en-US" sz="1400" dirty="0">
              <a:solidFill>
                <a:schemeClr val="bg1"/>
              </a:solidFill>
              <a:latin typeface="Cambria Math" panose="02040503050406030204" pitchFamily="18" charset="0"/>
              <a:ea typeface="Cambria Math" panose="02040503050406030204" pitchFamily="18" charset="0"/>
            </a:endParaRPr>
          </a:p>
          <a:p>
            <a:pPr>
              <a:buNone/>
            </a:pPr>
            <a:endParaRPr lang="en-US" sz="1200" dirty="0" smtClean="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647503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293389" cy="444460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7461" y="1"/>
            <a:ext cx="4955607" cy="4444602"/>
          </a:xfrm>
          <a:prstGeom prst="rect">
            <a:avLst/>
          </a:prstGeom>
        </p:spPr>
      </p:pic>
      <p:sp>
        <p:nvSpPr>
          <p:cNvPr id="7" name="文本框 6"/>
          <p:cNvSpPr txBox="1"/>
          <p:nvPr/>
        </p:nvSpPr>
        <p:spPr>
          <a:xfrm>
            <a:off x="776748" y="4579270"/>
            <a:ext cx="3177473" cy="369332"/>
          </a:xfrm>
          <a:prstGeom prst="rect">
            <a:avLst/>
          </a:prstGeom>
          <a:noFill/>
        </p:spPr>
        <p:txBody>
          <a:bodyPr wrap="none" rtlCol="0">
            <a:spAutoFit/>
          </a:bodyPr>
          <a:lstStyle/>
          <a:p>
            <a:r>
              <a:rPr lang="en-US" altLang="zh-CN" sz="1800" dirty="0">
                <a:solidFill>
                  <a:schemeClr val="bg1"/>
                </a:solidFill>
                <a:latin typeface="Cambria Math" panose="02040503050406030204" pitchFamily="18" charset="0"/>
              </a:rPr>
              <a:t> </a:t>
            </a:r>
            <a:r>
              <a:rPr lang="en-US" altLang="zh-CN" sz="1800" dirty="0" err="1">
                <a:solidFill>
                  <a:schemeClr val="bg1"/>
                </a:solidFill>
                <a:latin typeface="Cambria Math" panose="02040503050406030204" pitchFamily="18" charset="0"/>
              </a:rPr>
              <a:t>Manzano</a:t>
            </a:r>
            <a:r>
              <a:rPr lang="en-US" altLang="zh-CN" sz="1800" dirty="0">
                <a:solidFill>
                  <a:schemeClr val="bg1"/>
                </a:solidFill>
                <a:latin typeface="Cambria Math" panose="02040503050406030204" pitchFamily="18" charset="0"/>
              </a:rPr>
              <a:t> and </a:t>
            </a:r>
            <a:r>
              <a:rPr lang="en-US" altLang="zh-CN" sz="1800" dirty="0" err="1">
                <a:solidFill>
                  <a:schemeClr val="bg1"/>
                </a:solidFill>
                <a:latin typeface="Cambria Math" panose="02040503050406030204" pitchFamily="18" charset="0"/>
              </a:rPr>
              <a:t>Rigobon</a:t>
            </a:r>
            <a:r>
              <a:rPr lang="en-US" altLang="zh-CN" sz="1800" dirty="0">
                <a:solidFill>
                  <a:schemeClr val="bg1"/>
                </a:solidFill>
                <a:latin typeface="Cambria Math" panose="02040503050406030204" pitchFamily="18" charset="0"/>
              </a:rPr>
              <a:t> (2008</a:t>
            </a:r>
            <a:r>
              <a:rPr lang="en-US" altLang="zh-CN" sz="1800" dirty="0" smtClean="0">
                <a:solidFill>
                  <a:schemeClr val="bg1"/>
                </a:solidFill>
                <a:latin typeface="Cambria Math" panose="02040503050406030204" pitchFamily="18" charset="0"/>
              </a:rPr>
              <a:t>)</a:t>
            </a:r>
            <a:endParaRPr lang="zh-CN" altLang="en-US" sz="1800" dirty="0">
              <a:solidFill>
                <a:schemeClr val="bg1"/>
              </a:solidFill>
              <a:latin typeface="Cambria Math" panose="02040503050406030204" pitchFamily="18" charset="0"/>
            </a:endParaRPr>
          </a:p>
        </p:txBody>
      </p:sp>
      <p:sp>
        <p:nvSpPr>
          <p:cNvPr id="9" name="矩形 8"/>
          <p:cNvSpPr/>
          <p:nvPr/>
        </p:nvSpPr>
        <p:spPr>
          <a:xfrm>
            <a:off x="5484853" y="4579270"/>
            <a:ext cx="2775119" cy="369332"/>
          </a:xfrm>
          <a:prstGeom prst="rect">
            <a:avLst/>
          </a:prstGeom>
        </p:spPr>
        <p:txBody>
          <a:bodyPr wrap="none">
            <a:spAutoFit/>
          </a:bodyPr>
          <a:lstStyle/>
          <a:p>
            <a:r>
              <a:rPr lang="en-US" altLang="zh-CN" sz="1800" dirty="0">
                <a:solidFill>
                  <a:srgbClr val="EFEFEF"/>
                </a:solidFill>
                <a:latin typeface="Cambria Math" panose="02040503050406030204" pitchFamily="18" charset="0"/>
                <a:ea typeface="Cambria Math" panose="02040503050406030204" pitchFamily="18" charset="0"/>
                <a:sym typeface="PT Serif"/>
              </a:rPr>
              <a:t>Sachs and Warner (1995) </a:t>
            </a:r>
            <a:endParaRPr lang="zh-CN" altLang="en-US" dirty="0"/>
          </a:p>
        </p:txBody>
      </p:sp>
    </p:spTree>
    <p:extLst>
      <p:ext uri="{BB962C8B-B14F-4D97-AF65-F5344CB8AC3E}">
        <p14:creationId xmlns:p14="http://schemas.microsoft.com/office/powerpoint/2010/main" val="15339006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314657" y="269622"/>
            <a:ext cx="6538426" cy="697500"/>
          </a:xfrm>
          <a:prstGeom prst="rect">
            <a:avLst/>
          </a:prstGeom>
        </p:spPr>
        <p:txBody>
          <a:bodyPr lIns="91425" tIns="91425" rIns="91425" bIns="91425" anchor="b" anchorCtr="0">
            <a:noAutofit/>
          </a:bodyPr>
          <a:lstStyle/>
          <a:p>
            <a:pPr lvl="0"/>
            <a:r>
              <a:rPr lang="en-US" dirty="0">
                <a:latin typeface="Cambria Math" panose="02040503050406030204" pitchFamily="18" charset="0"/>
                <a:ea typeface="Cambria Math" panose="02040503050406030204" pitchFamily="18" charset="0"/>
              </a:rPr>
              <a:t>IV. The Dutch Disease and Procyclicality </a:t>
            </a:r>
            <a:endParaRPr lang="en" dirty="0">
              <a:latin typeface="Cambria Math" panose="02040503050406030204" pitchFamily="18" charset="0"/>
              <a:ea typeface="Cambria Math" panose="02040503050406030204" pitchFamily="18" charset="0"/>
            </a:endParaRPr>
          </a:p>
        </p:txBody>
      </p:sp>
      <p:sp>
        <p:nvSpPr>
          <p:cNvPr id="4" name="Shape 270"/>
          <p:cNvSpPr txBox="1">
            <a:spLocks/>
          </p:cNvSpPr>
          <p:nvPr/>
        </p:nvSpPr>
        <p:spPr>
          <a:xfrm>
            <a:off x="430162" y="485342"/>
            <a:ext cx="5970640" cy="432263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1pPr>
            <a:lvl2pPr marR="0" lvl="1"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2pPr>
            <a:lvl3pPr marR="0" lvl="2"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3pPr>
            <a:lvl4pPr marR="0" lvl="3"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4pPr>
            <a:lvl5pPr marR="0" lvl="4"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5pPr>
            <a:lvl6pPr marR="0" lvl="5"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6pPr>
            <a:lvl7pPr marR="0" lvl="6"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7pPr>
            <a:lvl8pPr marR="0" lvl="7"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8pPr>
            <a:lvl9pPr marR="0" lvl="8"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9pPr>
          </a:lstStyle>
          <a:p>
            <a:pPr>
              <a:buNone/>
            </a:pPr>
            <a:endParaRPr lang="en-US" dirty="0" smtClean="0">
              <a:solidFill>
                <a:schemeClr val="bg1"/>
              </a:solidFill>
              <a:latin typeface="Cambria Math" panose="02040503050406030204" pitchFamily="18" charset="0"/>
              <a:ea typeface="Cambria Math" panose="02040503050406030204" pitchFamily="18" charset="0"/>
            </a:endParaRPr>
          </a:p>
          <a:p>
            <a:pPr>
              <a:buNone/>
            </a:pPr>
            <a:endParaRPr lang="en-US" altLang="zh-CN" sz="1800" dirty="0" smtClean="0">
              <a:solidFill>
                <a:srgbClr val="92D050"/>
              </a:solidFill>
              <a:latin typeface="Cambria Math" panose="02040503050406030204" pitchFamily="18" charset="0"/>
              <a:ea typeface="Cambria Math" panose="02040503050406030204" pitchFamily="18" charset="0"/>
            </a:endParaRPr>
          </a:p>
          <a:p>
            <a:pPr>
              <a:buNone/>
            </a:pPr>
            <a:r>
              <a:rPr lang="en-US" altLang="zh-CN" sz="1800" dirty="0" smtClean="0">
                <a:solidFill>
                  <a:srgbClr val="92D050"/>
                </a:solidFill>
                <a:latin typeface="Cambria Math" panose="02040503050406030204" pitchFamily="18" charset="0"/>
                <a:ea typeface="Cambria Math" panose="02040503050406030204" pitchFamily="18" charset="0"/>
              </a:rPr>
              <a:t>d.   </a:t>
            </a:r>
            <a:r>
              <a:rPr lang="en-US" altLang="zh-CN" sz="1800" dirty="0" smtClean="0">
                <a:solidFill>
                  <a:schemeClr val="bg1"/>
                </a:solidFill>
                <a:latin typeface="Cambria Math" panose="02040503050406030204" pitchFamily="18" charset="0"/>
                <a:ea typeface="Cambria Math" panose="02040503050406030204" pitchFamily="18" charset="0"/>
              </a:rPr>
              <a:t>The </a:t>
            </a:r>
            <a:r>
              <a:rPr lang="en-US" altLang="zh-CN" sz="1800" dirty="0" err="1" smtClean="0">
                <a:solidFill>
                  <a:schemeClr val="bg1"/>
                </a:solidFill>
                <a:latin typeface="Cambria Math" panose="02040503050406030204" pitchFamily="18" charset="0"/>
                <a:ea typeface="Cambria Math" panose="02040503050406030204" pitchFamily="18" charset="0"/>
              </a:rPr>
              <a:t>procyclicality</a:t>
            </a:r>
            <a:r>
              <a:rPr lang="en-US" altLang="zh-CN" sz="1800" dirty="0" smtClean="0">
                <a:solidFill>
                  <a:schemeClr val="bg1"/>
                </a:solidFill>
                <a:latin typeface="Cambria Math" panose="02040503050406030204" pitchFamily="18" charset="0"/>
                <a:ea typeface="Cambria Math" panose="02040503050406030204" pitchFamily="18" charset="0"/>
              </a:rPr>
              <a:t> of fiscal policy in developing countries</a:t>
            </a:r>
          </a:p>
          <a:p>
            <a:pPr>
              <a:buNone/>
            </a:pPr>
            <a:endParaRPr lang="en-US" sz="1400" dirty="0" smtClean="0">
              <a:solidFill>
                <a:schemeClr val="bg1"/>
              </a:solidFill>
              <a:latin typeface="Cambria Math" panose="02040503050406030204" pitchFamily="18" charset="0"/>
              <a:ea typeface="Cambria Math" panose="02040503050406030204" pitchFamily="18" charset="0"/>
            </a:endParaRPr>
          </a:p>
          <a:p>
            <a:pPr>
              <a:buNone/>
            </a:pPr>
            <a:r>
              <a:rPr lang="en-US" sz="1400" dirty="0" smtClean="0">
                <a:solidFill>
                  <a:schemeClr val="bg1"/>
                </a:solidFill>
                <a:latin typeface="Cambria Math" panose="02040503050406030204" pitchFamily="18" charset="0"/>
                <a:ea typeface="Cambria Math" panose="02040503050406030204" pitchFamily="18" charset="0"/>
              </a:rPr>
              <a:t>Most studies look at the </a:t>
            </a:r>
            <a:r>
              <a:rPr lang="en-US" sz="1400" dirty="0" err="1" smtClean="0">
                <a:solidFill>
                  <a:schemeClr val="bg1"/>
                </a:solidFill>
                <a:latin typeface="Cambria Math" panose="02040503050406030204" pitchFamily="18" charset="0"/>
                <a:ea typeface="Cambria Math" panose="02040503050406030204" pitchFamily="18" charset="0"/>
              </a:rPr>
              <a:t>procyclicality</a:t>
            </a:r>
            <a:r>
              <a:rPr lang="en-US" sz="1400" dirty="0" smtClean="0">
                <a:solidFill>
                  <a:schemeClr val="bg1"/>
                </a:solidFill>
                <a:latin typeface="Cambria Math" panose="02040503050406030204" pitchFamily="18" charset="0"/>
                <a:ea typeface="Cambria Math" panose="02040503050406030204" pitchFamily="18" charset="0"/>
              </a:rPr>
              <a:t> of government spending, because tax receipts are particularly endogenous with respect to the business cycle. </a:t>
            </a:r>
          </a:p>
          <a:p>
            <a:pPr>
              <a:buNone/>
            </a:pPr>
            <a:r>
              <a:rPr lang="en-US" sz="1400" dirty="0" smtClean="0">
                <a:solidFill>
                  <a:schemeClr val="bg1"/>
                </a:solidFill>
                <a:latin typeface="Cambria Math" panose="02040503050406030204" pitchFamily="18" charset="0"/>
                <a:ea typeface="Cambria Math" panose="02040503050406030204" pitchFamily="18" charset="0"/>
              </a:rPr>
              <a:t>Government receipts from taxes or royalties rise in booms, and the government cannot resist the temptation or political pressure to increase</a:t>
            </a:r>
          </a:p>
          <a:p>
            <a:pPr>
              <a:buNone/>
            </a:pPr>
            <a:r>
              <a:rPr lang="en-US" sz="1400" dirty="0" smtClean="0">
                <a:solidFill>
                  <a:schemeClr val="bg1"/>
                </a:solidFill>
                <a:latin typeface="Cambria Math" panose="02040503050406030204" pitchFamily="18" charset="0"/>
                <a:ea typeface="Cambria Math" panose="02040503050406030204" pitchFamily="18" charset="0"/>
              </a:rPr>
              <a:t>spending proportionately, or more than proportionately. </a:t>
            </a:r>
          </a:p>
          <a:p>
            <a:pPr>
              <a:buNone/>
            </a:pPr>
            <a:endParaRPr lang="en-US" sz="1400" dirty="0" smtClean="0">
              <a:solidFill>
                <a:schemeClr val="bg1"/>
              </a:solidFill>
              <a:latin typeface="Cambria Math" panose="02040503050406030204" pitchFamily="18" charset="0"/>
              <a:ea typeface="Cambria Math" panose="02040503050406030204" pitchFamily="18" charset="0"/>
            </a:endParaRPr>
          </a:p>
          <a:p>
            <a:pPr>
              <a:buNone/>
            </a:pPr>
            <a:r>
              <a:rPr lang="en-US" sz="1400" dirty="0">
                <a:solidFill>
                  <a:schemeClr val="bg1"/>
                </a:solidFill>
                <a:latin typeface="Cambria Math" panose="02040503050406030204" pitchFamily="18" charset="0"/>
                <a:ea typeface="Cambria Math" panose="02040503050406030204" pitchFamily="18" charset="0"/>
              </a:rPr>
              <a:t>Procyclicality is especially pronounced in countries that possess natural </a:t>
            </a:r>
            <a:r>
              <a:rPr lang="en-US" sz="1400" dirty="0" smtClean="0">
                <a:solidFill>
                  <a:schemeClr val="bg1"/>
                </a:solidFill>
                <a:latin typeface="Cambria Math" panose="02040503050406030204" pitchFamily="18" charset="0"/>
                <a:ea typeface="Cambria Math" panose="02040503050406030204" pitchFamily="18" charset="0"/>
              </a:rPr>
              <a:t>resources and </a:t>
            </a:r>
            <a:r>
              <a:rPr lang="en-US" sz="1400" dirty="0">
                <a:solidFill>
                  <a:schemeClr val="bg1"/>
                </a:solidFill>
                <a:latin typeface="Cambria Math" panose="02040503050406030204" pitchFamily="18" charset="0"/>
                <a:ea typeface="Cambria Math" panose="02040503050406030204" pitchFamily="18" charset="0"/>
              </a:rPr>
              <a:t>where income from those resources tends to dominate the business cycle. </a:t>
            </a:r>
          </a:p>
          <a:p>
            <a:pPr>
              <a:buNone/>
            </a:pPr>
            <a:endParaRPr lang="en-US" sz="1200" dirty="0" smtClean="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9571562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314657" y="269622"/>
            <a:ext cx="6538426" cy="697500"/>
          </a:xfrm>
          <a:prstGeom prst="rect">
            <a:avLst/>
          </a:prstGeom>
        </p:spPr>
        <p:txBody>
          <a:bodyPr lIns="91425" tIns="91425" rIns="91425" bIns="91425" anchor="b" anchorCtr="0">
            <a:noAutofit/>
          </a:bodyPr>
          <a:lstStyle/>
          <a:p>
            <a:pPr lvl="0"/>
            <a:r>
              <a:rPr lang="en-US" dirty="0">
                <a:latin typeface="Cambria Math" panose="02040503050406030204" pitchFamily="18" charset="0"/>
                <a:ea typeface="Cambria Math" panose="02040503050406030204" pitchFamily="18" charset="0"/>
              </a:rPr>
              <a:t>IV. The Dutch Disease and Procyclicality </a:t>
            </a:r>
            <a:endParaRPr lang="en" dirty="0">
              <a:latin typeface="Cambria Math" panose="02040503050406030204" pitchFamily="18" charset="0"/>
              <a:ea typeface="Cambria Math" panose="02040503050406030204" pitchFamily="18" charset="0"/>
            </a:endParaRPr>
          </a:p>
        </p:txBody>
      </p:sp>
      <p:sp>
        <p:nvSpPr>
          <p:cNvPr id="4" name="Shape 270"/>
          <p:cNvSpPr txBox="1">
            <a:spLocks/>
          </p:cNvSpPr>
          <p:nvPr/>
        </p:nvSpPr>
        <p:spPr>
          <a:xfrm>
            <a:off x="400665" y="210628"/>
            <a:ext cx="5970640" cy="432263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1pPr>
            <a:lvl2pPr marR="0" lvl="1"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2pPr>
            <a:lvl3pPr marR="0" lvl="2" algn="l" rtl="0">
              <a:lnSpc>
                <a:spcPct val="100000"/>
              </a:lnSpc>
              <a:spcBef>
                <a:spcPts val="0"/>
              </a:spcBef>
              <a:spcAft>
                <a:spcPts val="0"/>
              </a:spcAft>
              <a:buClr>
                <a:srgbClr val="EFEFEF"/>
              </a:buClr>
              <a:buSzPct val="100000"/>
              <a:buFont typeface="PT Serif"/>
              <a:buChar char="⋅"/>
              <a:defRPr sz="2400" b="0" i="0" u="none" strike="noStrike" cap="none">
                <a:solidFill>
                  <a:srgbClr val="EFEFEF"/>
                </a:solidFill>
                <a:latin typeface="PT Serif"/>
                <a:ea typeface="PT Serif"/>
                <a:cs typeface="PT Serif"/>
                <a:sym typeface="PT Serif"/>
              </a:defRPr>
            </a:lvl3pPr>
            <a:lvl4pPr marR="0" lvl="3"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4pPr>
            <a:lvl5pPr marR="0" lvl="4"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5pPr>
            <a:lvl6pPr marR="0" lvl="5"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6pPr>
            <a:lvl7pPr marR="0" lvl="6"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7pPr>
            <a:lvl8pPr marR="0" lvl="7"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8pPr>
            <a:lvl9pPr marR="0" lvl="8" algn="l" rtl="0">
              <a:lnSpc>
                <a:spcPct val="100000"/>
              </a:lnSpc>
              <a:spcBef>
                <a:spcPts val="0"/>
              </a:spcBef>
              <a:spcAft>
                <a:spcPts val="0"/>
              </a:spcAft>
              <a:buClr>
                <a:srgbClr val="EFEFEF"/>
              </a:buClr>
              <a:buSzPct val="100000"/>
              <a:buFont typeface="PT Serif"/>
              <a:buNone/>
              <a:defRPr sz="2400" b="0" i="0" u="none" strike="noStrike" cap="none">
                <a:solidFill>
                  <a:srgbClr val="EFEFEF"/>
                </a:solidFill>
                <a:latin typeface="PT Serif"/>
                <a:ea typeface="PT Serif"/>
                <a:cs typeface="PT Serif"/>
                <a:sym typeface="PT Serif"/>
              </a:defRPr>
            </a:lvl9pPr>
          </a:lstStyle>
          <a:p>
            <a:pPr>
              <a:buNone/>
            </a:pPr>
            <a:endParaRPr lang="en-US" dirty="0" smtClean="0">
              <a:solidFill>
                <a:schemeClr val="bg1"/>
              </a:solidFill>
              <a:latin typeface="Cambria Math" panose="02040503050406030204" pitchFamily="18" charset="0"/>
              <a:ea typeface="Cambria Math" panose="02040503050406030204" pitchFamily="18" charset="0"/>
            </a:endParaRPr>
          </a:p>
          <a:p>
            <a:pPr>
              <a:buNone/>
            </a:pPr>
            <a:endParaRPr lang="en-US" altLang="zh-CN" sz="1800" dirty="0" smtClean="0">
              <a:solidFill>
                <a:srgbClr val="92D050"/>
              </a:solidFill>
              <a:latin typeface="Cambria Math" panose="02040503050406030204" pitchFamily="18" charset="0"/>
              <a:ea typeface="Cambria Math" panose="02040503050406030204" pitchFamily="18" charset="0"/>
            </a:endParaRPr>
          </a:p>
          <a:p>
            <a:pPr>
              <a:buNone/>
            </a:pPr>
            <a:r>
              <a:rPr lang="en-US" altLang="zh-CN" sz="1800" dirty="0" smtClean="0">
                <a:solidFill>
                  <a:srgbClr val="92D050"/>
                </a:solidFill>
                <a:latin typeface="Cambria Math" panose="02040503050406030204" pitchFamily="18" charset="0"/>
                <a:ea typeface="Cambria Math" panose="02040503050406030204" pitchFamily="18" charset="0"/>
              </a:rPr>
              <a:t>d.   </a:t>
            </a:r>
            <a:r>
              <a:rPr lang="en-US" altLang="zh-CN" sz="1800" dirty="0" smtClean="0">
                <a:solidFill>
                  <a:schemeClr val="bg1"/>
                </a:solidFill>
                <a:latin typeface="Cambria Math" panose="02040503050406030204" pitchFamily="18" charset="0"/>
                <a:ea typeface="Cambria Math" panose="02040503050406030204" pitchFamily="18" charset="0"/>
              </a:rPr>
              <a:t>The </a:t>
            </a:r>
            <a:r>
              <a:rPr lang="en-US" altLang="zh-CN" sz="1800" dirty="0" err="1" smtClean="0">
                <a:solidFill>
                  <a:schemeClr val="bg1"/>
                </a:solidFill>
                <a:latin typeface="Cambria Math" panose="02040503050406030204" pitchFamily="18" charset="0"/>
                <a:ea typeface="Cambria Math" panose="02040503050406030204" pitchFamily="18" charset="0"/>
              </a:rPr>
              <a:t>procyclicality</a:t>
            </a:r>
            <a:r>
              <a:rPr lang="en-US" altLang="zh-CN" sz="1800" dirty="0" smtClean="0">
                <a:solidFill>
                  <a:schemeClr val="bg1"/>
                </a:solidFill>
                <a:latin typeface="Cambria Math" panose="02040503050406030204" pitchFamily="18" charset="0"/>
                <a:ea typeface="Cambria Math" panose="02040503050406030204" pitchFamily="18" charset="0"/>
              </a:rPr>
              <a:t> of fiscal policy in developing countries</a:t>
            </a:r>
          </a:p>
          <a:p>
            <a:pPr>
              <a:buNone/>
            </a:pPr>
            <a:endParaRPr lang="en-US" altLang="zh-CN" sz="1800" dirty="0" smtClean="0">
              <a:solidFill>
                <a:schemeClr val="bg1"/>
              </a:solidFill>
              <a:latin typeface="Cambria Math" panose="02040503050406030204" pitchFamily="18" charset="0"/>
              <a:ea typeface="Cambria Math" panose="02040503050406030204" pitchFamily="18" charset="0"/>
            </a:endParaRPr>
          </a:p>
          <a:p>
            <a:pPr>
              <a:buNone/>
            </a:pPr>
            <a:r>
              <a:rPr lang="en-US" sz="1400" dirty="0">
                <a:solidFill>
                  <a:schemeClr val="bg1"/>
                </a:solidFill>
                <a:latin typeface="Cambria Math" panose="02040503050406030204" pitchFamily="18" charset="0"/>
                <a:ea typeface="Cambria Math" panose="02040503050406030204" pitchFamily="18" charset="0"/>
              </a:rPr>
              <a:t>Two large budget items that account for much of the increased spending from </a:t>
            </a:r>
            <a:r>
              <a:rPr lang="en-US" sz="1400" dirty="0" smtClean="0">
                <a:solidFill>
                  <a:schemeClr val="bg1"/>
                </a:solidFill>
                <a:latin typeface="Cambria Math" panose="02040503050406030204" pitchFamily="18" charset="0"/>
                <a:ea typeface="Cambria Math" panose="02040503050406030204" pitchFamily="18" charset="0"/>
              </a:rPr>
              <a:t>oil booms </a:t>
            </a:r>
            <a:r>
              <a:rPr lang="en-US" sz="1400" dirty="0">
                <a:solidFill>
                  <a:schemeClr val="bg1"/>
                </a:solidFill>
                <a:latin typeface="Cambria Math" panose="02040503050406030204" pitchFamily="18" charset="0"/>
                <a:ea typeface="Cambria Math" panose="02040503050406030204" pitchFamily="18" charset="0"/>
              </a:rPr>
              <a:t>are investment projects and the government wage bill. </a:t>
            </a:r>
            <a:endParaRPr lang="en-US" sz="1400" dirty="0" smtClean="0">
              <a:solidFill>
                <a:schemeClr val="bg1"/>
              </a:solidFill>
              <a:latin typeface="Cambria Math" panose="02040503050406030204" pitchFamily="18" charset="0"/>
              <a:ea typeface="Cambria Math" panose="02040503050406030204" pitchFamily="18" charset="0"/>
            </a:endParaRPr>
          </a:p>
          <a:p>
            <a:pPr>
              <a:buNone/>
            </a:pPr>
            <a:endParaRPr lang="en-US" sz="1200" dirty="0" smtClean="0">
              <a:solidFill>
                <a:schemeClr val="bg1"/>
              </a:solidFill>
              <a:latin typeface="Cambria Math" panose="02040503050406030204" pitchFamily="18" charset="0"/>
              <a:ea typeface="Cambria Math" panose="02040503050406030204" pitchFamily="18"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371" y="2259755"/>
            <a:ext cx="4426983" cy="284678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23" y="2259755"/>
            <a:ext cx="4237706" cy="2846786"/>
          </a:xfrm>
          <a:prstGeom prst="rect">
            <a:avLst/>
          </a:prstGeom>
        </p:spPr>
      </p:pic>
    </p:spTree>
    <p:extLst>
      <p:ext uri="{BB962C8B-B14F-4D97-AF65-F5344CB8AC3E}">
        <p14:creationId xmlns:p14="http://schemas.microsoft.com/office/powerpoint/2010/main" val="3818601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ctrTitle"/>
          </p:nvPr>
        </p:nvSpPr>
        <p:spPr>
          <a:xfrm>
            <a:off x="489154" y="372209"/>
            <a:ext cx="6236111" cy="779155"/>
          </a:xfrm>
          <a:prstGeom prst="rect">
            <a:avLst/>
          </a:prstGeom>
        </p:spPr>
        <p:txBody>
          <a:bodyPr lIns="91425" tIns="91425" rIns="91425" bIns="91425" anchor="b" anchorCtr="0">
            <a:noAutofit/>
          </a:bodyPr>
          <a:lstStyle/>
          <a:p>
            <a:pPr>
              <a:buClr>
                <a:srgbClr val="6AA84F"/>
              </a:buClr>
            </a:pPr>
            <a:r>
              <a:rPr lang="en-US" sz="2400" dirty="0">
                <a:solidFill>
                  <a:srgbClr val="6AA84F"/>
                </a:solidFill>
                <a:latin typeface="Cambria Math" panose="02040503050406030204" pitchFamily="18" charset="0"/>
                <a:ea typeface="Cambria Math" panose="02040503050406030204" pitchFamily="18" charset="0"/>
                <a:cs typeface="PT Serif"/>
                <a:sym typeface="PT Serif"/>
              </a:rPr>
              <a:t>V. Institutions and Policies to Address the </a:t>
            </a:r>
            <a:r>
              <a:rPr lang="en-US" sz="2400" dirty="0" smtClean="0">
                <a:solidFill>
                  <a:srgbClr val="6AA84F"/>
                </a:solidFill>
                <a:latin typeface="Cambria Math" panose="02040503050406030204" pitchFamily="18" charset="0"/>
                <a:ea typeface="Cambria Math" panose="02040503050406030204" pitchFamily="18" charset="0"/>
                <a:cs typeface="PT Serif"/>
                <a:sym typeface="PT Serif"/>
              </a:rPr>
              <a:t>Natural Resource </a:t>
            </a:r>
            <a:r>
              <a:rPr lang="en-US" sz="2400" dirty="0">
                <a:solidFill>
                  <a:srgbClr val="6AA84F"/>
                </a:solidFill>
                <a:latin typeface="Cambria Math" panose="02040503050406030204" pitchFamily="18" charset="0"/>
                <a:ea typeface="Cambria Math" panose="02040503050406030204" pitchFamily="18" charset="0"/>
                <a:cs typeface="PT Serif"/>
                <a:sym typeface="PT Serif"/>
              </a:rPr>
              <a:t>Curse </a:t>
            </a:r>
          </a:p>
        </p:txBody>
      </p:sp>
      <p:sp>
        <p:nvSpPr>
          <p:cNvPr id="270" name="Shape 270"/>
          <p:cNvSpPr txBox="1">
            <a:spLocks noGrp="1"/>
          </p:cNvSpPr>
          <p:nvPr>
            <p:ph type="subTitle" idx="1"/>
          </p:nvPr>
        </p:nvSpPr>
        <p:spPr>
          <a:xfrm>
            <a:off x="567812" y="1475829"/>
            <a:ext cx="5193891" cy="3420636"/>
          </a:xfrm>
          <a:prstGeom prst="rect">
            <a:avLst/>
          </a:prstGeom>
        </p:spPr>
        <p:txBody>
          <a:bodyPr lIns="91425" tIns="91425" rIns="91425" bIns="91425" anchor="t" anchorCtr="0">
            <a:noAutofit/>
          </a:bodyPr>
          <a:lstStyle/>
          <a:p>
            <a:pPr lvl="0">
              <a:buClrTx/>
              <a:buSzTx/>
            </a:pPr>
            <a:r>
              <a:rPr lang="en-US" altLang="zh-CN" dirty="0" smtClean="0">
                <a:solidFill>
                  <a:srgbClr val="92D050"/>
                </a:solidFill>
                <a:latin typeface="Cambria Math" panose="02040503050406030204" pitchFamily="18" charset="0"/>
                <a:ea typeface="Cambria Math" panose="02040503050406030204" pitchFamily="18" charset="0"/>
                <a:cs typeface="Arial"/>
                <a:sym typeface="Arial"/>
              </a:rPr>
              <a:t>a.    </a:t>
            </a:r>
            <a:r>
              <a:rPr lang="en-US" altLang="zh-CN" dirty="0" smtClean="0">
                <a:solidFill>
                  <a:schemeClr val="bg1"/>
                </a:solidFill>
                <a:latin typeface="Cambria Math" panose="02040503050406030204" pitchFamily="18" charset="0"/>
                <a:ea typeface="Cambria Math" panose="02040503050406030204" pitchFamily="18" charset="0"/>
                <a:cs typeface="Arial"/>
                <a:sym typeface="Arial"/>
              </a:rPr>
              <a:t>Institutions </a:t>
            </a:r>
            <a:r>
              <a:rPr lang="en-US" altLang="zh-CN" dirty="0">
                <a:solidFill>
                  <a:schemeClr val="bg1"/>
                </a:solidFill>
                <a:latin typeface="Cambria Math" panose="02040503050406030204" pitchFamily="18" charset="0"/>
                <a:ea typeface="Cambria Math" panose="02040503050406030204" pitchFamily="18" charset="0"/>
                <a:cs typeface="Arial"/>
                <a:sym typeface="Arial"/>
              </a:rPr>
              <a:t>That Were Supposed to Stabilize But Have Not </a:t>
            </a:r>
            <a:r>
              <a:rPr lang="en-US" altLang="zh-CN" dirty="0" smtClean="0">
                <a:solidFill>
                  <a:schemeClr val="bg1"/>
                </a:solidFill>
                <a:latin typeface="Cambria Math" panose="02040503050406030204" pitchFamily="18" charset="0"/>
                <a:ea typeface="Cambria Math" panose="02040503050406030204" pitchFamily="18" charset="0"/>
                <a:cs typeface="Arial"/>
                <a:sym typeface="Arial"/>
              </a:rPr>
              <a:t>Worked</a:t>
            </a:r>
          </a:p>
          <a:p>
            <a:pPr lvl="0">
              <a:buClrTx/>
              <a:buSzTx/>
            </a:pPr>
            <a:endParaRPr lang="en-US" dirty="0" smtClean="0">
              <a:solidFill>
                <a:schemeClr val="bg1"/>
              </a:solidFill>
              <a:latin typeface="Cambria Math" panose="02040503050406030204" pitchFamily="18" charset="0"/>
              <a:ea typeface="Cambria Math" panose="02040503050406030204" pitchFamily="18" charset="0"/>
            </a:endParaRPr>
          </a:p>
          <a:p>
            <a:pPr marL="342900" lvl="0" indent="-342900">
              <a:buClrTx/>
              <a:buSzTx/>
              <a:buFont typeface="+mj-lt"/>
              <a:buAutoNum type="arabicPeriod"/>
            </a:pPr>
            <a:r>
              <a:rPr lang="en-US" dirty="0">
                <a:solidFill>
                  <a:schemeClr val="bg1"/>
                </a:solidFill>
                <a:latin typeface="Cambria Math" panose="02040503050406030204" pitchFamily="18" charset="0"/>
                <a:ea typeface="Cambria Math" panose="02040503050406030204" pitchFamily="18" charset="0"/>
              </a:rPr>
              <a:t>Marketing boards </a:t>
            </a:r>
            <a:endParaRPr lang="en-US" dirty="0" smtClean="0">
              <a:solidFill>
                <a:schemeClr val="bg1"/>
              </a:solidFill>
              <a:latin typeface="Cambria Math" panose="02040503050406030204" pitchFamily="18" charset="0"/>
              <a:ea typeface="Cambria Math" panose="02040503050406030204" pitchFamily="18" charset="0"/>
            </a:endParaRPr>
          </a:p>
          <a:p>
            <a:pPr marL="342900" lvl="0" indent="-342900">
              <a:buClrTx/>
              <a:buSzTx/>
              <a:buFont typeface="+mj-lt"/>
              <a:buAutoNum type="arabicPeriod"/>
            </a:pPr>
            <a:r>
              <a:rPr lang="en-US" dirty="0">
                <a:solidFill>
                  <a:schemeClr val="bg1"/>
                </a:solidFill>
                <a:latin typeface="Cambria Math" panose="02040503050406030204" pitchFamily="18" charset="0"/>
                <a:ea typeface="Cambria Math" panose="02040503050406030204" pitchFamily="18" charset="0"/>
              </a:rPr>
              <a:t>Taxation of commodity </a:t>
            </a:r>
            <a:r>
              <a:rPr lang="en-US" dirty="0" smtClean="0">
                <a:solidFill>
                  <a:schemeClr val="bg1"/>
                </a:solidFill>
                <a:latin typeface="Cambria Math" panose="02040503050406030204" pitchFamily="18" charset="0"/>
                <a:ea typeface="Cambria Math" panose="02040503050406030204" pitchFamily="18" charset="0"/>
              </a:rPr>
              <a:t>production</a:t>
            </a:r>
          </a:p>
          <a:p>
            <a:pPr marL="342900" lvl="0" indent="-342900">
              <a:buClrTx/>
              <a:buSzTx/>
              <a:buFont typeface="+mj-lt"/>
              <a:buAutoNum type="arabicPeriod"/>
            </a:pPr>
            <a:r>
              <a:rPr lang="en-US" dirty="0">
                <a:solidFill>
                  <a:schemeClr val="bg1"/>
                </a:solidFill>
                <a:latin typeface="Cambria Math" panose="02040503050406030204" pitchFamily="18" charset="0"/>
                <a:ea typeface="Cambria Math" panose="02040503050406030204" pitchFamily="18" charset="0"/>
              </a:rPr>
              <a:t>Producer subsidies </a:t>
            </a:r>
            <a:endParaRPr lang="en-US" dirty="0" smtClean="0">
              <a:solidFill>
                <a:schemeClr val="bg1"/>
              </a:solidFill>
              <a:latin typeface="Cambria Math" panose="02040503050406030204" pitchFamily="18" charset="0"/>
              <a:ea typeface="Cambria Math" panose="02040503050406030204" pitchFamily="18" charset="0"/>
            </a:endParaRPr>
          </a:p>
          <a:p>
            <a:pPr marL="342900" lvl="0" indent="-342900">
              <a:buClrTx/>
              <a:buSzTx/>
              <a:buFont typeface="+mj-lt"/>
              <a:buAutoNum type="arabicPeriod"/>
            </a:pPr>
            <a:r>
              <a:rPr lang="en-US" dirty="0">
                <a:solidFill>
                  <a:schemeClr val="bg1"/>
                </a:solidFill>
                <a:latin typeface="Cambria Math" panose="02040503050406030204" pitchFamily="18" charset="0"/>
                <a:ea typeface="Cambria Math" panose="02040503050406030204" pitchFamily="18" charset="0"/>
              </a:rPr>
              <a:t>Other government </a:t>
            </a:r>
            <a:r>
              <a:rPr lang="en-US" dirty="0" smtClean="0">
                <a:solidFill>
                  <a:schemeClr val="bg1"/>
                </a:solidFill>
                <a:latin typeface="Cambria Math" panose="02040503050406030204" pitchFamily="18" charset="0"/>
                <a:ea typeface="Cambria Math" panose="02040503050406030204" pitchFamily="18" charset="0"/>
              </a:rPr>
              <a:t>stockpiles</a:t>
            </a:r>
          </a:p>
          <a:p>
            <a:pPr marL="342900" lvl="0" indent="-342900">
              <a:buClrTx/>
              <a:buSzTx/>
              <a:buFont typeface="+mj-lt"/>
              <a:buAutoNum type="arabicPeriod"/>
            </a:pPr>
            <a:r>
              <a:rPr lang="en-US" dirty="0">
                <a:solidFill>
                  <a:schemeClr val="bg1"/>
                </a:solidFill>
                <a:latin typeface="Cambria Math" panose="02040503050406030204" pitchFamily="18" charset="0"/>
                <a:ea typeface="Cambria Math" panose="02040503050406030204" pitchFamily="18" charset="0"/>
              </a:rPr>
              <a:t>Price controls for </a:t>
            </a:r>
            <a:r>
              <a:rPr lang="en-US" dirty="0" smtClean="0">
                <a:solidFill>
                  <a:schemeClr val="bg1"/>
                </a:solidFill>
                <a:latin typeface="Cambria Math" panose="02040503050406030204" pitchFamily="18" charset="0"/>
                <a:ea typeface="Cambria Math" panose="02040503050406030204" pitchFamily="18" charset="0"/>
              </a:rPr>
              <a:t>consumers</a:t>
            </a:r>
          </a:p>
          <a:p>
            <a:pPr marL="342900" lvl="0" indent="-342900">
              <a:buClrTx/>
              <a:buSzTx/>
              <a:buFont typeface="+mj-lt"/>
              <a:buAutoNum type="arabicPeriod"/>
            </a:pPr>
            <a:r>
              <a:rPr lang="en-US" dirty="0">
                <a:solidFill>
                  <a:schemeClr val="bg1"/>
                </a:solidFill>
                <a:latin typeface="Cambria Math" panose="02040503050406030204" pitchFamily="18" charset="0"/>
                <a:ea typeface="Cambria Math" panose="02040503050406030204" pitchFamily="18" charset="0"/>
              </a:rPr>
              <a:t>OPEC and other International cartels </a:t>
            </a:r>
          </a:p>
        </p:txBody>
      </p:sp>
    </p:spTree>
    <p:extLst>
      <p:ext uri="{BB962C8B-B14F-4D97-AF65-F5344CB8AC3E}">
        <p14:creationId xmlns:p14="http://schemas.microsoft.com/office/powerpoint/2010/main" val="7938835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ctrTitle"/>
          </p:nvPr>
        </p:nvSpPr>
        <p:spPr>
          <a:xfrm>
            <a:off x="489154" y="372209"/>
            <a:ext cx="6236111" cy="779155"/>
          </a:xfrm>
          <a:prstGeom prst="rect">
            <a:avLst/>
          </a:prstGeom>
        </p:spPr>
        <p:txBody>
          <a:bodyPr lIns="91425" tIns="91425" rIns="91425" bIns="91425" anchor="b" anchorCtr="0">
            <a:noAutofit/>
          </a:bodyPr>
          <a:lstStyle/>
          <a:p>
            <a:pPr>
              <a:buClr>
                <a:srgbClr val="6AA84F"/>
              </a:buClr>
            </a:pPr>
            <a:r>
              <a:rPr lang="en-US" sz="2400" dirty="0">
                <a:solidFill>
                  <a:srgbClr val="6AA84F"/>
                </a:solidFill>
                <a:latin typeface="Cambria Math" panose="02040503050406030204" pitchFamily="18" charset="0"/>
                <a:ea typeface="Cambria Math" panose="02040503050406030204" pitchFamily="18" charset="0"/>
                <a:cs typeface="PT Serif"/>
                <a:sym typeface="PT Serif"/>
              </a:rPr>
              <a:t>V. Institutions and Policies to Address the </a:t>
            </a:r>
            <a:r>
              <a:rPr lang="en-US" sz="2400" dirty="0" smtClean="0">
                <a:solidFill>
                  <a:srgbClr val="6AA84F"/>
                </a:solidFill>
                <a:latin typeface="Cambria Math" panose="02040503050406030204" pitchFamily="18" charset="0"/>
                <a:ea typeface="Cambria Math" panose="02040503050406030204" pitchFamily="18" charset="0"/>
                <a:cs typeface="PT Serif"/>
                <a:sym typeface="PT Serif"/>
              </a:rPr>
              <a:t>Natural Resource </a:t>
            </a:r>
            <a:r>
              <a:rPr lang="en-US" sz="2400" dirty="0">
                <a:solidFill>
                  <a:srgbClr val="6AA84F"/>
                </a:solidFill>
                <a:latin typeface="Cambria Math" panose="02040503050406030204" pitchFamily="18" charset="0"/>
                <a:ea typeface="Cambria Math" panose="02040503050406030204" pitchFamily="18" charset="0"/>
                <a:cs typeface="PT Serif"/>
                <a:sym typeface="PT Serif"/>
              </a:rPr>
              <a:t>Curse </a:t>
            </a:r>
          </a:p>
        </p:txBody>
      </p:sp>
      <p:sp>
        <p:nvSpPr>
          <p:cNvPr id="270" name="Shape 270"/>
          <p:cNvSpPr txBox="1">
            <a:spLocks noGrp="1"/>
          </p:cNvSpPr>
          <p:nvPr>
            <p:ph type="subTitle" idx="1"/>
          </p:nvPr>
        </p:nvSpPr>
        <p:spPr>
          <a:xfrm>
            <a:off x="567812" y="1475829"/>
            <a:ext cx="6373762" cy="3420636"/>
          </a:xfrm>
          <a:prstGeom prst="rect">
            <a:avLst/>
          </a:prstGeom>
        </p:spPr>
        <p:txBody>
          <a:bodyPr lIns="91425" tIns="91425" rIns="91425" bIns="91425" anchor="t" anchorCtr="0">
            <a:noAutofit/>
          </a:bodyPr>
          <a:lstStyle/>
          <a:p>
            <a:pPr lvl="0">
              <a:buClrTx/>
              <a:buSzTx/>
            </a:pPr>
            <a:r>
              <a:rPr lang="en-US" altLang="zh-CN" dirty="0" smtClean="0">
                <a:solidFill>
                  <a:srgbClr val="92D050"/>
                </a:solidFill>
                <a:latin typeface="Cambria Math" panose="02040503050406030204" pitchFamily="18" charset="0"/>
                <a:ea typeface="Cambria Math" panose="02040503050406030204" pitchFamily="18" charset="0"/>
                <a:cs typeface="Arial"/>
                <a:sym typeface="Arial"/>
              </a:rPr>
              <a:t>b.    </a:t>
            </a:r>
            <a:r>
              <a:rPr lang="en-US" altLang="zh-CN" dirty="0" smtClean="0">
                <a:solidFill>
                  <a:schemeClr val="bg1"/>
                </a:solidFill>
                <a:latin typeface="Cambria Math" panose="02040503050406030204" pitchFamily="18" charset="0"/>
                <a:ea typeface="Cambria Math" panose="02040503050406030204" pitchFamily="18" charset="0"/>
                <a:cs typeface="Arial"/>
                <a:sym typeface="Arial"/>
              </a:rPr>
              <a:t>Devices </a:t>
            </a:r>
            <a:r>
              <a:rPr lang="en-US" altLang="zh-CN" dirty="0">
                <a:solidFill>
                  <a:schemeClr val="bg1"/>
                </a:solidFill>
                <a:latin typeface="Cambria Math" panose="02040503050406030204" pitchFamily="18" charset="0"/>
                <a:ea typeface="Cambria Math" panose="02040503050406030204" pitchFamily="18" charset="0"/>
                <a:cs typeface="Arial"/>
                <a:sym typeface="Arial"/>
              </a:rPr>
              <a:t>to share risks </a:t>
            </a:r>
            <a:endParaRPr lang="en-US" altLang="zh-CN" dirty="0">
              <a:solidFill>
                <a:schemeClr val="bg1"/>
              </a:solidFill>
              <a:latin typeface="Cambria Math" panose="02040503050406030204" pitchFamily="18" charset="0"/>
              <a:ea typeface="Cambria Math" panose="02040503050406030204" pitchFamily="18" charset="0"/>
              <a:cs typeface="Arial"/>
            </a:endParaRPr>
          </a:p>
          <a:p>
            <a:pPr lvl="0">
              <a:buClrTx/>
              <a:buSzTx/>
            </a:pPr>
            <a:endParaRPr lang="en-US" altLang="zh-CN" dirty="0" smtClean="0">
              <a:solidFill>
                <a:schemeClr val="bg1"/>
              </a:solidFill>
              <a:latin typeface="Cambria Math" panose="02040503050406030204" pitchFamily="18" charset="0"/>
              <a:ea typeface="Cambria Math" panose="02040503050406030204" pitchFamily="18" charset="0"/>
              <a:cs typeface="Arial"/>
              <a:sym typeface="Arial"/>
            </a:endParaRPr>
          </a:p>
          <a:p>
            <a:pPr marL="342900" lvl="0" indent="-342900">
              <a:buClrTx/>
              <a:buSzTx/>
              <a:buFont typeface="+mj-lt"/>
              <a:buAutoNum type="arabicPeriod"/>
            </a:pP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Price setting in contracts with foreign companies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 </a:t>
            </a:r>
            <a:r>
              <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rPr>
              <a:t>A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price is set by contract. Later the </a:t>
            </a:r>
            <a:r>
              <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rPr>
              <a:t>world price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goes up, and then the </a:t>
            </a:r>
            <a:r>
              <a:rPr lang="en-US" altLang="zh-CN" sz="1200" dirty="0" err="1" smtClean="0">
                <a:solidFill>
                  <a:schemeClr val="bg1"/>
                </a:solidFill>
                <a:latin typeface="Cambria Math" panose="02040503050406030204" pitchFamily="18" charset="0"/>
                <a:ea typeface="Cambria Math" panose="02040503050406030204" pitchFamily="18" charset="0"/>
                <a:cs typeface="Arial"/>
                <a:sym typeface="Arial"/>
              </a:rPr>
              <a:t>overnment</a:t>
            </a:r>
            <a:r>
              <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rPr>
              <a:t>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wants to renege</a:t>
            </a:r>
            <a:r>
              <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rPr>
              <a:t>. The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risk that the locals will renege makes </a:t>
            </a:r>
            <a:r>
              <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rPr>
              <a:t>foreign companies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reluctant to do </a:t>
            </a:r>
            <a:r>
              <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rPr>
              <a:t>business.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It limits the amount of </a:t>
            </a:r>
            <a:r>
              <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rPr>
              <a:t>capital available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to the country, and probably raises the price of that capital.</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 </a:t>
            </a:r>
            <a:endPar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endParaRPr>
          </a:p>
          <a:p>
            <a:pPr marL="342900" lvl="0" indent="-342900">
              <a:buClrTx/>
              <a:buSzTx/>
              <a:buFont typeface="+mj-lt"/>
              <a:buAutoNum type="arabicPeriod"/>
            </a:pPr>
            <a:endPar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endParaRPr>
          </a:p>
          <a:p>
            <a:pPr marL="342900" lvl="0" indent="-342900">
              <a:buClrTx/>
              <a:buSzTx/>
              <a:buFont typeface="+mj-lt"/>
              <a:buAutoNum type="arabicPeriod"/>
            </a:pP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Hedging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in commodity futures markets : </a:t>
            </a:r>
            <a:r>
              <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rPr>
              <a:t>if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it is a government </a:t>
            </a:r>
            <a:r>
              <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rPr>
              <a:t>ministry doing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the hedging, </a:t>
            </a:r>
            <a:r>
              <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rPr>
              <a:t>it will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be excoriated for </a:t>
            </a:r>
            <a:r>
              <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rPr>
              <a:t>having sold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out the national patrimony when the world price rises. </a:t>
            </a:r>
            <a:endPar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endParaRPr>
          </a:p>
          <a:p>
            <a:pPr marL="342900" lvl="0" indent="-342900">
              <a:buClrTx/>
              <a:buSzTx/>
              <a:buFont typeface="+mj-lt"/>
              <a:buAutoNum type="arabicPeriod"/>
            </a:pPr>
            <a:endPar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endParaRPr>
          </a:p>
          <a:p>
            <a:pPr marL="342900" lvl="0" indent="-342900">
              <a:buClrTx/>
              <a:buSzTx/>
              <a:buFont typeface="+mj-lt"/>
              <a:buAutoNum type="arabicPeriod"/>
            </a:pP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Denomination of debt in terms of commodity prices :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The result for many countries was an </a:t>
            </a:r>
            <a:r>
              <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rPr>
              <a:t>abrupt deterioration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of their debt service ratios and a balance of payments crisis. This would </a:t>
            </a:r>
            <a:r>
              <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rPr>
              <a:t>not have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happened if their debts had been indexed to their commodity prices – oil for </a:t>
            </a:r>
            <a:r>
              <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rPr>
              <a:t>such borrowers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as Ecuador, Indonesia, Iran, Mexico, Nigeria, and Russia. </a:t>
            </a:r>
            <a:endPar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endParaRPr>
          </a:p>
        </p:txBody>
      </p:sp>
    </p:spTree>
    <p:extLst>
      <p:ext uri="{BB962C8B-B14F-4D97-AF65-F5344CB8AC3E}">
        <p14:creationId xmlns:p14="http://schemas.microsoft.com/office/powerpoint/2010/main" val="13318733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ctrTitle"/>
          </p:nvPr>
        </p:nvSpPr>
        <p:spPr>
          <a:xfrm>
            <a:off x="489154" y="372209"/>
            <a:ext cx="6236111" cy="779155"/>
          </a:xfrm>
          <a:prstGeom prst="rect">
            <a:avLst/>
          </a:prstGeom>
        </p:spPr>
        <p:txBody>
          <a:bodyPr lIns="91425" tIns="91425" rIns="91425" bIns="91425" anchor="b" anchorCtr="0">
            <a:noAutofit/>
          </a:bodyPr>
          <a:lstStyle/>
          <a:p>
            <a:pPr>
              <a:buClr>
                <a:srgbClr val="6AA84F"/>
              </a:buClr>
            </a:pPr>
            <a:r>
              <a:rPr lang="en-US" sz="2400" dirty="0">
                <a:solidFill>
                  <a:srgbClr val="6AA84F"/>
                </a:solidFill>
                <a:latin typeface="Cambria Math" panose="02040503050406030204" pitchFamily="18" charset="0"/>
                <a:ea typeface="Cambria Math" panose="02040503050406030204" pitchFamily="18" charset="0"/>
                <a:cs typeface="PT Serif"/>
                <a:sym typeface="PT Serif"/>
              </a:rPr>
              <a:t>V. Institutions and Policies to Address the </a:t>
            </a:r>
            <a:r>
              <a:rPr lang="en-US" sz="2400" dirty="0" smtClean="0">
                <a:solidFill>
                  <a:srgbClr val="6AA84F"/>
                </a:solidFill>
                <a:latin typeface="Cambria Math" panose="02040503050406030204" pitchFamily="18" charset="0"/>
                <a:ea typeface="Cambria Math" panose="02040503050406030204" pitchFamily="18" charset="0"/>
                <a:cs typeface="PT Serif"/>
                <a:sym typeface="PT Serif"/>
              </a:rPr>
              <a:t>Natural Resource </a:t>
            </a:r>
            <a:r>
              <a:rPr lang="en-US" sz="2400" dirty="0">
                <a:solidFill>
                  <a:srgbClr val="6AA84F"/>
                </a:solidFill>
                <a:latin typeface="Cambria Math" panose="02040503050406030204" pitchFamily="18" charset="0"/>
                <a:ea typeface="Cambria Math" panose="02040503050406030204" pitchFamily="18" charset="0"/>
                <a:cs typeface="PT Serif"/>
                <a:sym typeface="PT Serif"/>
              </a:rPr>
              <a:t>Curse </a:t>
            </a:r>
          </a:p>
        </p:txBody>
      </p:sp>
      <p:sp>
        <p:nvSpPr>
          <p:cNvPr id="270" name="Shape 270"/>
          <p:cNvSpPr txBox="1">
            <a:spLocks noGrp="1"/>
          </p:cNvSpPr>
          <p:nvPr>
            <p:ph type="subTitle" idx="1"/>
          </p:nvPr>
        </p:nvSpPr>
        <p:spPr>
          <a:xfrm>
            <a:off x="567812" y="1475829"/>
            <a:ext cx="6373762" cy="3420636"/>
          </a:xfrm>
          <a:prstGeom prst="rect">
            <a:avLst/>
          </a:prstGeom>
        </p:spPr>
        <p:txBody>
          <a:bodyPr lIns="91425" tIns="91425" rIns="91425" bIns="91425" anchor="t" anchorCtr="0">
            <a:noAutofit/>
          </a:bodyPr>
          <a:lstStyle/>
          <a:p>
            <a:pPr lvl="0">
              <a:buClrTx/>
              <a:buSzTx/>
            </a:pPr>
            <a:r>
              <a:rPr lang="en-US" altLang="zh-CN" dirty="0" smtClean="0">
                <a:solidFill>
                  <a:srgbClr val="92D050"/>
                </a:solidFill>
                <a:latin typeface="Cambria Math" panose="02040503050406030204" pitchFamily="18" charset="0"/>
                <a:ea typeface="Cambria Math" panose="02040503050406030204" pitchFamily="18" charset="0"/>
                <a:cs typeface="Arial"/>
                <a:sym typeface="Arial"/>
              </a:rPr>
              <a:t>c.    </a:t>
            </a:r>
            <a:r>
              <a:rPr lang="en-US" altLang="zh-CN" dirty="0" smtClean="0">
                <a:solidFill>
                  <a:schemeClr val="bg1"/>
                </a:solidFill>
                <a:latin typeface="Cambria Math" panose="02040503050406030204" pitchFamily="18" charset="0"/>
                <a:ea typeface="Cambria Math" panose="02040503050406030204" pitchFamily="18" charset="0"/>
                <a:cs typeface="Arial"/>
                <a:sym typeface="Arial"/>
              </a:rPr>
              <a:t>Monetary </a:t>
            </a:r>
            <a:r>
              <a:rPr lang="en-US" altLang="zh-CN" dirty="0">
                <a:solidFill>
                  <a:schemeClr val="bg1"/>
                </a:solidFill>
                <a:latin typeface="Cambria Math" panose="02040503050406030204" pitchFamily="18" charset="0"/>
                <a:ea typeface="Cambria Math" panose="02040503050406030204" pitchFamily="18" charset="0"/>
                <a:cs typeface="Arial"/>
                <a:sym typeface="Arial"/>
              </a:rPr>
              <a:t>policy </a:t>
            </a:r>
            <a:endParaRPr lang="en-US" altLang="zh-CN" dirty="0">
              <a:solidFill>
                <a:schemeClr val="bg1"/>
              </a:solidFill>
              <a:latin typeface="Cambria Math" panose="02040503050406030204" pitchFamily="18" charset="0"/>
              <a:ea typeface="Cambria Math" panose="02040503050406030204" pitchFamily="18" charset="0"/>
              <a:cs typeface="Arial"/>
            </a:endParaRPr>
          </a:p>
          <a:p>
            <a:pPr lvl="0">
              <a:buClrTx/>
              <a:buSzTx/>
            </a:pPr>
            <a:endParaRPr lang="en-US" altLang="zh-CN" dirty="0" smtClean="0">
              <a:solidFill>
                <a:schemeClr val="bg1"/>
              </a:solidFill>
              <a:latin typeface="Cambria Math" panose="02040503050406030204" pitchFamily="18" charset="0"/>
              <a:ea typeface="Cambria Math" panose="02040503050406030204" pitchFamily="18" charset="0"/>
              <a:cs typeface="Arial"/>
              <a:sym typeface="Arial"/>
            </a:endParaRPr>
          </a:p>
          <a:p>
            <a:pPr marL="342900" lvl="0" indent="-342900">
              <a:buClrTx/>
              <a:buSzTx/>
              <a:buFont typeface="+mj-lt"/>
              <a:buAutoNum type="arabicPeriod"/>
            </a:pP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Fixed vs. floating exchange rates: </a:t>
            </a:r>
            <a:endPar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endParaRPr>
          </a:p>
          <a:p>
            <a:pPr lvl="0">
              <a:buClrTx/>
              <a:buSzTx/>
            </a:pPr>
            <a:r>
              <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rPr>
              <a:t>A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balancing of </a:t>
            </a:r>
            <a:r>
              <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rPr>
              <a:t>the two leads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many middle-size </a:t>
            </a:r>
            <a:r>
              <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rPr>
              <a:t>middle-income countries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to an intermediate exchange rate regime such as managed floating or a </a:t>
            </a:r>
            <a:r>
              <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rPr>
              <a:t>target zone. The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mid-point of the </a:t>
            </a:r>
            <a:r>
              <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rPr>
              <a:t>zone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can be defined as a basket of major </a:t>
            </a:r>
            <a:r>
              <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rPr>
              <a:t>currencies, rather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than a simple bilateral parity against the dollar or euro, if neither the United </a:t>
            </a:r>
            <a:r>
              <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rPr>
              <a:t>States nor </a:t>
            </a:r>
            <a:r>
              <a:rPr lang="en-US" altLang="zh-CN" sz="1200" dirty="0">
                <a:solidFill>
                  <a:schemeClr val="bg1"/>
                </a:solidFill>
                <a:latin typeface="Cambria Math" panose="02040503050406030204" pitchFamily="18" charset="0"/>
                <a:ea typeface="Cambria Math" panose="02040503050406030204" pitchFamily="18" charset="0"/>
                <a:cs typeface="Arial"/>
                <a:sym typeface="Arial"/>
              </a:rPr>
              <a:t>euroland is the dominant trading partner currency.</a:t>
            </a:r>
            <a:endPar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endParaRPr>
          </a:p>
          <a:p>
            <a:pPr marL="342900" lvl="0" indent="-342900">
              <a:buClrTx/>
              <a:buSzTx/>
              <a:buFont typeface="+mj-lt"/>
              <a:buAutoNum type="arabicPeriod"/>
            </a:pPr>
            <a:endParaRPr lang="en-US" altLang="zh-CN" sz="1200" dirty="0" smtClean="0">
              <a:solidFill>
                <a:schemeClr val="bg1"/>
              </a:solidFill>
              <a:latin typeface="Cambria Math" panose="02040503050406030204" pitchFamily="18" charset="0"/>
              <a:ea typeface="Cambria Math" panose="02040503050406030204" pitchFamily="18" charset="0"/>
              <a:cs typeface="Arial"/>
              <a:sym typeface="Arial"/>
            </a:endParaRPr>
          </a:p>
          <a:p>
            <a:pPr marL="342900" lvl="1" indent="-342900">
              <a:buClrTx/>
              <a:buSzTx/>
              <a:buFont typeface="+mj-lt"/>
              <a:buAutoNum type="arabicPeriod" startAt="2"/>
            </a:pP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Alternative nominal anchors: </a:t>
            </a:r>
            <a:endPar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endParaRPr>
          </a:p>
          <a:p>
            <a:pPr lvl="0">
              <a:buClrTx/>
              <a:buSzTx/>
            </a:pPr>
            <a:r>
              <a:rPr lang="en-US" altLang="zh-CN" sz="1100" dirty="0" smtClean="0">
                <a:solidFill>
                  <a:schemeClr val="bg1"/>
                </a:solidFill>
                <a:latin typeface="Cambria Math" panose="02040503050406030204" pitchFamily="18" charset="0"/>
                <a:ea typeface="Cambria Math" panose="02040503050406030204" pitchFamily="18" charset="0"/>
                <a:cs typeface="Arial"/>
                <a:sym typeface="Arial"/>
              </a:rPr>
              <a:t>Many have</a:t>
            </a:r>
            <a:r>
              <a:rPr lang="en-US" altLang="zh-CN" sz="1100" dirty="0">
                <a:solidFill>
                  <a:schemeClr val="bg1"/>
                </a:solidFill>
                <a:latin typeface="Cambria Math" panose="02040503050406030204" pitchFamily="18" charset="0"/>
                <a:ea typeface="Cambria Math" panose="02040503050406030204" pitchFamily="18" charset="0"/>
                <a:cs typeface="Arial"/>
                <a:sym typeface="Arial"/>
              </a:rPr>
              <a:t>, in recent </a:t>
            </a:r>
            <a:r>
              <a:rPr lang="en-US" altLang="zh-CN" sz="1100" dirty="0" smtClean="0">
                <a:solidFill>
                  <a:schemeClr val="bg1"/>
                </a:solidFill>
                <a:latin typeface="Cambria Math" panose="02040503050406030204" pitchFamily="18" charset="0"/>
                <a:ea typeface="Cambria Math" panose="02040503050406030204" pitchFamily="18" charset="0"/>
                <a:cs typeface="Arial"/>
                <a:sym typeface="Arial"/>
              </a:rPr>
              <a:t>years, considered </a:t>
            </a:r>
            <a:r>
              <a:rPr lang="en-US" altLang="zh-CN" sz="1100" dirty="0">
                <a:solidFill>
                  <a:schemeClr val="bg1"/>
                </a:solidFill>
                <a:latin typeface="Cambria Math" panose="02040503050406030204" pitchFamily="18" charset="0"/>
                <a:ea typeface="Cambria Math" panose="02040503050406030204" pitchFamily="18" charset="0"/>
                <a:cs typeface="Arial"/>
                <a:sym typeface="Arial"/>
              </a:rPr>
              <a:t>Inflation Targeting to be the preferred </a:t>
            </a:r>
            <a:r>
              <a:rPr lang="en-US" altLang="zh-CN" sz="1100" dirty="0" smtClean="0">
                <a:solidFill>
                  <a:schemeClr val="bg1"/>
                </a:solidFill>
                <a:latin typeface="Cambria Math" panose="02040503050406030204" pitchFamily="18" charset="0"/>
                <a:ea typeface="Cambria Math" panose="02040503050406030204" pitchFamily="18" charset="0"/>
                <a:cs typeface="Arial"/>
                <a:sym typeface="Arial"/>
              </a:rPr>
              <a:t>approach alternative </a:t>
            </a:r>
            <a:r>
              <a:rPr lang="en-US" altLang="zh-CN" sz="1100" dirty="0">
                <a:solidFill>
                  <a:schemeClr val="bg1"/>
                </a:solidFill>
                <a:latin typeface="Cambria Math" panose="02040503050406030204" pitchFamily="18" charset="0"/>
                <a:ea typeface="Cambria Math" panose="02040503050406030204" pitchFamily="18" charset="0"/>
                <a:cs typeface="Arial"/>
                <a:sym typeface="Arial"/>
              </a:rPr>
              <a:t>to fixed exchange rates, which may be appropriate for very small very </a:t>
            </a:r>
            <a:r>
              <a:rPr lang="en-US" altLang="zh-CN" sz="1100" dirty="0" smtClean="0">
                <a:solidFill>
                  <a:schemeClr val="bg1"/>
                </a:solidFill>
                <a:latin typeface="Cambria Math" panose="02040503050406030204" pitchFamily="18" charset="0"/>
                <a:ea typeface="Cambria Math" panose="02040503050406030204" pitchFamily="18" charset="0"/>
                <a:cs typeface="Arial"/>
                <a:sym typeface="Arial"/>
              </a:rPr>
              <a:t>open countries</a:t>
            </a:r>
            <a:r>
              <a:rPr lang="en-US" altLang="zh-CN" sz="1100" dirty="0">
                <a:solidFill>
                  <a:schemeClr val="bg1"/>
                </a:solidFill>
                <a:latin typeface="Cambria Math" panose="02040503050406030204" pitchFamily="18" charset="0"/>
                <a:ea typeface="Cambria Math" panose="02040503050406030204" pitchFamily="18" charset="0"/>
                <a:cs typeface="Arial"/>
                <a:sym typeface="Arial"/>
              </a:rPr>
              <a:t>. </a:t>
            </a:r>
            <a:r>
              <a:rPr lang="en-US" altLang="zh-CN" sz="1100" dirty="0" smtClean="0">
                <a:solidFill>
                  <a:schemeClr val="bg1"/>
                </a:solidFill>
                <a:latin typeface="Cambria Math" panose="02040503050406030204" pitchFamily="18" charset="0"/>
                <a:ea typeface="Cambria Math" panose="02040503050406030204" pitchFamily="18" charset="0"/>
                <a:cs typeface="Arial"/>
                <a:sym typeface="Arial"/>
              </a:rPr>
              <a:t> </a:t>
            </a:r>
            <a:r>
              <a:rPr lang="en-US" altLang="zh-CN" sz="1100" dirty="0">
                <a:solidFill>
                  <a:schemeClr val="bg1"/>
                </a:solidFill>
                <a:latin typeface="Cambria Math" panose="02040503050406030204" pitchFamily="18" charset="0"/>
                <a:ea typeface="Cambria Math" panose="02040503050406030204" pitchFamily="18" charset="0"/>
                <a:cs typeface="Arial"/>
                <a:sym typeface="Arial"/>
              </a:rPr>
              <a:t>The author proposed a  commodity producers a regime called Peg </a:t>
            </a:r>
            <a:r>
              <a:rPr lang="en-US" altLang="zh-CN" sz="1100" dirty="0" smtClean="0">
                <a:solidFill>
                  <a:schemeClr val="bg1"/>
                </a:solidFill>
                <a:latin typeface="Cambria Math" panose="02040503050406030204" pitchFamily="18" charset="0"/>
                <a:ea typeface="Cambria Math" panose="02040503050406030204" pitchFamily="18" charset="0"/>
                <a:cs typeface="Arial"/>
                <a:sym typeface="Arial"/>
              </a:rPr>
              <a:t>the Export </a:t>
            </a:r>
            <a:r>
              <a:rPr lang="en-US" altLang="zh-CN" sz="1100" dirty="0">
                <a:solidFill>
                  <a:schemeClr val="bg1"/>
                </a:solidFill>
                <a:latin typeface="Cambria Math" panose="02040503050406030204" pitchFamily="18" charset="0"/>
                <a:ea typeface="Cambria Math" panose="02040503050406030204" pitchFamily="18" charset="0"/>
                <a:cs typeface="Arial"/>
                <a:sym typeface="Arial"/>
              </a:rPr>
              <a:t>Price (PEP). The idea is that monetary policy be guided by the rule to keep </a:t>
            </a:r>
            <a:r>
              <a:rPr lang="en-US" altLang="zh-CN" sz="1100" dirty="0" smtClean="0">
                <a:solidFill>
                  <a:schemeClr val="bg1"/>
                </a:solidFill>
                <a:latin typeface="Cambria Math" panose="02040503050406030204" pitchFamily="18" charset="0"/>
                <a:ea typeface="Cambria Math" panose="02040503050406030204" pitchFamily="18" charset="0"/>
                <a:cs typeface="Arial"/>
                <a:sym typeface="Arial"/>
              </a:rPr>
              <a:t>the local-currency </a:t>
            </a:r>
            <a:r>
              <a:rPr lang="en-US" altLang="zh-CN" sz="1100" dirty="0">
                <a:solidFill>
                  <a:schemeClr val="bg1"/>
                </a:solidFill>
                <a:latin typeface="Cambria Math" panose="02040503050406030204" pitchFamily="18" charset="0"/>
                <a:ea typeface="Cambria Math" panose="02040503050406030204" pitchFamily="18" charset="0"/>
                <a:cs typeface="Arial"/>
                <a:sym typeface="Arial"/>
              </a:rPr>
              <a:t>price of the export commodity stable from day to day.</a:t>
            </a:r>
            <a:endParaRPr lang="en-US" altLang="zh-CN" sz="1100" dirty="0" smtClean="0">
              <a:solidFill>
                <a:schemeClr val="bg1"/>
              </a:solidFill>
              <a:latin typeface="Cambria Math" panose="02040503050406030204" pitchFamily="18" charset="0"/>
              <a:ea typeface="Cambria Math" panose="02040503050406030204" pitchFamily="18" charset="0"/>
              <a:cs typeface="Arial"/>
              <a:sym typeface="Arial"/>
            </a:endParaRPr>
          </a:p>
        </p:txBody>
      </p:sp>
    </p:spTree>
    <p:extLst>
      <p:ext uri="{BB962C8B-B14F-4D97-AF65-F5344CB8AC3E}">
        <p14:creationId xmlns:p14="http://schemas.microsoft.com/office/powerpoint/2010/main" val="13545922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ctrTitle"/>
          </p:nvPr>
        </p:nvSpPr>
        <p:spPr>
          <a:xfrm>
            <a:off x="489154" y="372209"/>
            <a:ext cx="6236111" cy="779155"/>
          </a:xfrm>
          <a:prstGeom prst="rect">
            <a:avLst/>
          </a:prstGeom>
        </p:spPr>
        <p:txBody>
          <a:bodyPr lIns="91425" tIns="91425" rIns="91425" bIns="91425" anchor="b" anchorCtr="0">
            <a:noAutofit/>
          </a:bodyPr>
          <a:lstStyle/>
          <a:p>
            <a:pPr>
              <a:buClr>
                <a:srgbClr val="6AA84F"/>
              </a:buClr>
            </a:pPr>
            <a:r>
              <a:rPr lang="en-US" sz="2400" dirty="0">
                <a:solidFill>
                  <a:srgbClr val="6AA84F"/>
                </a:solidFill>
                <a:latin typeface="Cambria Math" panose="02040503050406030204" pitchFamily="18" charset="0"/>
                <a:ea typeface="Cambria Math" panose="02040503050406030204" pitchFamily="18" charset="0"/>
                <a:cs typeface="PT Serif"/>
                <a:sym typeface="PT Serif"/>
              </a:rPr>
              <a:t>V. Institutions and Policies to Address the </a:t>
            </a:r>
            <a:r>
              <a:rPr lang="en-US" sz="2400" dirty="0" smtClean="0">
                <a:solidFill>
                  <a:srgbClr val="6AA84F"/>
                </a:solidFill>
                <a:latin typeface="Cambria Math" panose="02040503050406030204" pitchFamily="18" charset="0"/>
                <a:ea typeface="Cambria Math" panose="02040503050406030204" pitchFamily="18" charset="0"/>
                <a:cs typeface="PT Serif"/>
                <a:sym typeface="PT Serif"/>
              </a:rPr>
              <a:t>Natural Resource </a:t>
            </a:r>
            <a:r>
              <a:rPr lang="en-US" sz="2400" dirty="0">
                <a:solidFill>
                  <a:srgbClr val="6AA84F"/>
                </a:solidFill>
                <a:latin typeface="Cambria Math" panose="02040503050406030204" pitchFamily="18" charset="0"/>
                <a:ea typeface="Cambria Math" panose="02040503050406030204" pitchFamily="18" charset="0"/>
                <a:cs typeface="PT Serif"/>
                <a:sym typeface="PT Serif"/>
              </a:rPr>
              <a:t>Curse </a:t>
            </a:r>
          </a:p>
        </p:txBody>
      </p:sp>
      <p:sp>
        <p:nvSpPr>
          <p:cNvPr id="270" name="Shape 270"/>
          <p:cNvSpPr txBox="1">
            <a:spLocks noGrp="1"/>
          </p:cNvSpPr>
          <p:nvPr>
            <p:ph type="subTitle" idx="1"/>
          </p:nvPr>
        </p:nvSpPr>
        <p:spPr>
          <a:xfrm>
            <a:off x="567812" y="1475829"/>
            <a:ext cx="6373762" cy="3420636"/>
          </a:xfrm>
          <a:prstGeom prst="rect">
            <a:avLst/>
          </a:prstGeom>
        </p:spPr>
        <p:txBody>
          <a:bodyPr lIns="91425" tIns="91425" rIns="91425" bIns="91425" anchor="t" anchorCtr="0">
            <a:noAutofit/>
          </a:bodyPr>
          <a:lstStyle/>
          <a:p>
            <a:pPr lvl="0">
              <a:buClrTx/>
              <a:buSzTx/>
            </a:pPr>
            <a:r>
              <a:rPr lang="en-US" altLang="zh-CN" dirty="0" smtClean="0">
                <a:solidFill>
                  <a:srgbClr val="92D050"/>
                </a:solidFill>
                <a:latin typeface="Cambria Math" panose="02040503050406030204" pitchFamily="18" charset="0"/>
                <a:ea typeface="Cambria Math" panose="02040503050406030204" pitchFamily="18" charset="0"/>
                <a:cs typeface="Arial"/>
                <a:sym typeface="Arial"/>
              </a:rPr>
              <a:t>d.    </a:t>
            </a:r>
            <a:r>
              <a:rPr lang="en-US" altLang="zh-CN" dirty="0" smtClean="0">
                <a:solidFill>
                  <a:schemeClr val="bg1"/>
                </a:solidFill>
                <a:latin typeface="Cambria Math" panose="02040503050406030204" pitchFamily="18" charset="0"/>
                <a:ea typeface="Cambria Math" panose="02040503050406030204" pitchFamily="18" charset="0"/>
                <a:cs typeface="Arial"/>
                <a:sym typeface="Arial"/>
              </a:rPr>
              <a:t>Institutions </a:t>
            </a:r>
            <a:r>
              <a:rPr lang="en-US" altLang="zh-CN" dirty="0">
                <a:solidFill>
                  <a:schemeClr val="bg1"/>
                </a:solidFill>
                <a:latin typeface="Cambria Math" panose="02040503050406030204" pitchFamily="18" charset="0"/>
                <a:ea typeface="Cambria Math" panose="02040503050406030204" pitchFamily="18" charset="0"/>
                <a:cs typeface="Arial"/>
                <a:sym typeface="Arial"/>
              </a:rPr>
              <a:t>to make national saving </a:t>
            </a:r>
            <a:r>
              <a:rPr lang="en-US" altLang="zh-CN" dirty="0" err="1">
                <a:solidFill>
                  <a:schemeClr val="bg1"/>
                </a:solidFill>
                <a:latin typeface="Cambria Math" panose="02040503050406030204" pitchFamily="18" charset="0"/>
                <a:ea typeface="Cambria Math" panose="02040503050406030204" pitchFamily="18" charset="0"/>
                <a:cs typeface="Arial"/>
                <a:sym typeface="Arial"/>
              </a:rPr>
              <a:t>procyclical</a:t>
            </a:r>
            <a:endParaRPr lang="en-US" altLang="zh-CN" dirty="0">
              <a:solidFill>
                <a:schemeClr val="bg1"/>
              </a:solidFill>
              <a:latin typeface="Cambria Math" panose="02040503050406030204" pitchFamily="18" charset="0"/>
              <a:ea typeface="Cambria Math" panose="02040503050406030204" pitchFamily="18" charset="0"/>
              <a:cs typeface="Arial"/>
            </a:endParaRPr>
          </a:p>
          <a:p>
            <a:pPr lvl="0">
              <a:buClrTx/>
              <a:buSzTx/>
            </a:pPr>
            <a:endParaRPr lang="en-US" altLang="zh-CN" dirty="0" smtClean="0">
              <a:solidFill>
                <a:schemeClr val="bg1"/>
              </a:solidFill>
              <a:latin typeface="Cambria Math" panose="02040503050406030204" pitchFamily="18" charset="0"/>
              <a:ea typeface="Cambria Math" panose="02040503050406030204" pitchFamily="18" charset="0"/>
              <a:cs typeface="Arial"/>
              <a:sym typeface="Arial"/>
            </a:endParaRPr>
          </a:p>
          <a:p>
            <a:pPr marL="342900" lvl="0" indent="-342900">
              <a:buClrTx/>
              <a:buSzTx/>
              <a:buAutoNum type="arabicPeriod"/>
            </a:pP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Rules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for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the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budget deficit: The example of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Chile</a:t>
            </a:r>
          </a:p>
          <a:p>
            <a:pPr lvl="0">
              <a:buClrTx/>
              <a:buSzTx/>
            </a:pPr>
            <a:endParaRPr lang="en-US" altLang="zh-CN" sz="1400" dirty="0">
              <a:solidFill>
                <a:schemeClr val="bg1"/>
              </a:solidFill>
              <a:latin typeface="Cambria Math" panose="02040503050406030204" pitchFamily="18" charset="0"/>
              <a:ea typeface="Cambria Math" panose="02040503050406030204" pitchFamily="18" charset="0"/>
              <a:cs typeface="Arial"/>
              <a:sym typeface="Arial"/>
            </a:endParaRPr>
          </a:p>
          <a:p>
            <a:pPr lvl="0">
              <a:buClrTx/>
              <a:buSzTx/>
            </a:pP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The global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recession had hit. Copper prices had fallen abruptly. But the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government had increased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spending sharply, using the assets that it had acquired during the copper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boom, and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thereby moderating the downturn.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A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truly countercyclical fiscal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policy was </a:t>
            </a:r>
            <a:r>
              <a:rPr lang="en-US" altLang="zh-CN" sz="1400" dirty="0" err="1" smtClean="0">
                <a:solidFill>
                  <a:schemeClr val="bg1"/>
                </a:solidFill>
                <a:latin typeface="Cambria Math" panose="02040503050406030204" pitchFamily="18" charset="0"/>
                <a:ea typeface="Cambria Math" panose="02040503050406030204" pitchFamily="18" charset="0"/>
                <a:cs typeface="Arial"/>
                <a:sym typeface="Arial"/>
              </a:rPr>
              <a:t>achived</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a:t>
            </a:r>
          </a:p>
          <a:p>
            <a:pPr lvl="0">
              <a:buClrTx/>
              <a:buSzTx/>
            </a:pPr>
            <a:endParaRPr lang="en-US" altLang="zh-CN" sz="1400" dirty="0">
              <a:solidFill>
                <a:schemeClr val="bg1"/>
              </a:solidFill>
              <a:latin typeface="Cambria Math" panose="02040503050406030204" pitchFamily="18" charset="0"/>
              <a:ea typeface="Cambria Math" panose="02040503050406030204" pitchFamily="18" charset="0"/>
              <a:cs typeface="Arial"/>
              <a:sym typeface="Arial"/>
            </a:endParaRPr>
          </a:p>
          <a:p>
            <a:pPr lvl="0">
              <a:buClrTx/>
              <a:buSzTx/>
            </a:pP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Under the Chilean rules, the government can run a deficit larger than the target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to the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extent that:</a:t>
            </a:r>
          </a:p>
          <a:p>
            <a:pPr lvl="0">
              <a:buClrTx/>
              <a:buSzTx/>
            </a:pP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(1) output falls short of potential, in a recession, or</a:t>
            </a:r>
          </a:p>
          <a:p>
            <a:pPr lvl="0">
              <a:buClrTx/>
              <a:buSzTx/>
            </a:pP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(2) the price of copper is below its medium-term (10-year)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equilibrium</a:t>
            </a:r>
            <a:endParaRPr lang="en-US" altLang="zh-CN" sz="1400" dirty="0">
              <a:solidFill>
                <a:schemeClr val="bg1"/>
              </a:solidFill>
              <a:latin typeface="Cambria Math" panose="02040503050406030204" pitchFamily="18" charset="0"/>
              <a:ea typeface="Cambria Math" panose="02040503050406030204" pitchFamily="18" charset="0"/>
              <a:cs typeface="Arial"/>
              <a:sym typeface="Arial"/>
            </a:endParaRPr>
          </a:p>
          <a:p>
            <a:pPr lvl="0">
              <a:buClrTx/>
              <a:buSzTx/>
            </a:pPr>
            <a:endPar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endParaRPr>
          </a:p>
        </p:txBody>
      </p:sp>
    </p:spTree>
    <p:extLst>
      <p:ext uri="{BB962C8B-B14F-4D97-AF65-F5344CB8AC3E}">
        <p14:creationId xmlns:p14="http://schemas.microsoft.com/office/powerpoint/2010/main" val="16657347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ctrTitle"/>
          </p:nvPr>
        </p:nvSpPr>
        <p:spPr>
          <a:xfrm>
            <a:off x="489154" y="372209"/>
            <a:ext cx="6236111" cy="779155"/>
          </a:xfrm>
          <a:prstGeom prst="rect">
            <a:avLst/>
          </a:prstGeom>
        </p:spPr>
        <p:txBody>
          <a:bodyPr lIns="91425" tIns="91425" rIns="91425" bIns="91425" anchor="b" anchorCtr="0">
            <a:noAutofit/>
          </a:bodyPr>
          <a:lstStyle/>
          <a:p>
            <a:pPr>
              <a:buClr>
                <a:srgbClr val="6AA84F"/>
              </a:buClr>
            </a:pPr>
            <a:r>
              <a:rPr lang="en-US" sz="2400" dirty="0">
                <a:solidFill>
                  <a:srgbClr val="6AA84F"/>
                </a:solidFill>
                <a:latin typeface="Cambria Math" panose="02040503050406030204" pitchFamily="18" charset="0"/>
                <a:ea typeface="Cambria Math" panose="02040503050406030204" pitchFamily="18" charset="0"/>
                <a:cs typeface="PT Serif"/>
                <a:sym typeface="PT Serif"/>
              </a:rPr>
              <a:t>V. Institutions and Policies to Address the </a:t>
            </a:r>
            <a:r>
              <a:rPr lang="en-US" sz="2400" dirty="0" smtClean="0">
                <a:solidFill>
                  <a:srgbClr val="6AA84F"/>
                </a:solidFill>
                <a:latin typeface="Cambria Math" panose="02040503050406030204" pitchFamily="18" charset="0"/>
                <a:ea typeface="Cambria Math" panose="02040503050406030204" pitchFamily="18" charset="0"/>
                <a:cs typeface="PT Serif"/>
                <a:sym typeface="PT Serif"/>
              </a:rPr>
              <a:t>Natural Resource </a:t>
            </a:r>
            <a:r>
              <a:rPr lang="en-US" sz="2400" dirty="0">
                <a:solidFill>
                  <a:srgbClr val="6AA84F"/>
                </a:solidFill>
                <a:latin typeface="Cambria Math" panose="02040503050406030204" pitchFamily="18" charset="0"/>
                <a:ea typeface="Cambria Math" panose="02040503050406030204" pitchFamily="18" charset="0"/>
                <a:cs typeface="PT Serif"/>
                <a:sym typeface="PT Serif"/>
              </a:rPr>
              <a:t>Curse </a:t>
            </a:r>
          </a:p>
        </p:txBody>
      </p:sp>
      <p:sp>
        <p:nvSpPr>
          <p:cNvPr id="270" name="Shape 270"/>
          <p:cNvSpPr txBox="1">
            <a:spLocks noGrp="1"/>
          </p:cNvSpPr>
          <p:nvPr>
            <p:ph type="subTitle" idx="1"/>
          </p:nvPr>
        </p:nvSpPr>
        <p:spPr>
          <a:xfrm>
            <a:off x="567812" y="1475829"/>
            <a:ext cx="6373762" cy="3420636"/>
          </a:xfrm>
          <a:prstGeom prst="rect">
            <a:avLst/>
          </a:prstGeom>
        </p:spPr>
        <p:txBody>
          <a:bodyPr lIns="91425" tIns="91425" rIns="91425" bIns="91425" anchor="t" anchorCtr="0">
            <a:noAutofit/>
          </a:bodyPr>
          <a:lstStyle/>
          <a:p>
            <a:pPr lvl="0">
              <a:buClrTx/>
              <a:buSzTx/>
            </a:pPr>
            <a:r>
              <a:rPr lang="en-US" altLang="zh-CN" dirty="0" smtClean="0">
                <a:solidFill>
                  <a:srgbClr val="92D050"/>
                </a:solidFill>
                <a:latin typeface="Cambria Math" panose="02040503050406030204" pitchFamily="18" charset="0"/>
                <a:ea typeface="Cambria Math" panose="02040503050406030204" pitchFamily="18" charset="0"/>
                <a:cs typeface="Arial"/>
                <a:sym typeface="Arial"/>
              </a:rPr>
              <a:t>d.    </a:t>
            </a:r>
            <a:r>
              <a:rPr lang="en-US" altLang="zh-CN" dirty="0" smtClean="0">
                <a:solidFill>
                  <a:schemeClr val="bg1"/>
                </a:solidFill>
                <a:latin typeface="Cambria Math" panose="02040503050406030204" pitchFamily="18" charset="0"/>
                <a:ea typeface="Cambria Math" panose="02040503050406030204" pitchFamily="18" charset="0"/>
                <a:cs typeface="Arial"/>
                <a:sym typeface="Arial"/>
              </a:rPr>
              <a:t>Institutions </a:t>
            </a:r>
            <a:r>
              <a:rPr lang="en-US" altLang="zh-CN" dirty="0">
                <a:solidFill>
                  <a:schemeClr val="bg1"/>
                </a:solidFill>
                <a:latin typeface="Cambria Math" panose="02040503050406030204" pitchFamily="18" charset="0"/>
                <a:ea typeface="Cambria Math" panose="02040503050406030204" pitchFamily="18" charset="0"/>
                <a:cs typeface="Arial"/>
                <a:sym typeface="Arial"/>
              </a:rPr>
              <a:t>to make national saving </a:t>
            </a:r>
            <a:r>
              <a:rPr lang="en-US" altLang="zh-CN" dirty="0" err="1">
                <a:solidFill>
                  <a:schemeClr val="bg1"/>
                </a:solidFill>
                <a:latin typeface="Cambria Math" panose="02040503050406030204" pitchFamily="18" charset="0"/>
                <a:ea typeface="Cambria Math" panose="02040503050406030204" pitchFamily="18" charset="0"/>
                <a:cs typeface="Arial"/>
                <a:sym typeface="Arial"/>
              </a:rPr>
              <a:t>procyclical</a:t>
            </a:r>
            <a:endParaRPr lang="en-US" altLang="zh-CN" dirty="0">
              <a:solidFill>
                <a:schemeClr val="bg1"/>
              </a:solidFill>
              <a:latin typeface="Cambria Math" panose="02040503050406030204" pitchFamily="18" charset="0"/>
              <a:ea typeface="Cambria Math" panose="02040503050406030204" pitchFamily="18" charset="0"/>
              <a:cs typeface="Arial"/>
            </a:endParaRPr>
          </a:p>
          <a:p>
            <a:pPr lvl="0">
              <a:buClrTx/>
              <a:buSzTx/>
            </a:pPr>
            <a:endParaRPr lang="en-US" altLang="zh-CN" dirty="0" smtClean="0">
              <a:solidFill>
                <a:schemeClr val="bg1"/>
              </a:solidFill>
              <a:latin typeface="Cambria Math" panose="02040503050406030204" pitchFamily="18" charset="0"/>
              <a:ea typeface="Cambria Math" panose="02040503050406030204" pitchFamily="18" charset="0"/>
              <a:cs typeface="Arial"/>
              <a:sym typeface="Arial"/>
            </a:endParaRPr>
          </a:p>
          <a:p>
            <a:pPr marL="342900" lvl="0" indent="-342900">
              <a:buClrTx/>
              <a:buSzTx/>
              <a:buFont typeface="+mj-lt"/>
              <a:buAutoNum type="arabicPeriod" startAt="2"/>
            </a:pP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Commodity funds or Sovereign Wealth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Funds</a:t>
            </a:r>
          </a:p>
          <a:p>
            <a:pPr marL="342900" lvl="0" indent="-342900">
              <a:buClrTx/>
              <a:buSzTx/>
              <a:buAutoNum type="arabicPeriod" startAt="2"/>
            </a:pPr>
            <a:endParaRPr lang="en-US" altLang="zh-CN" sz="1400" dirty="0">
              <a:solidFill>
                <a:schemeClr val="bg1"/>
              </a:solidFill>
              <a:latin typeface="Cambria Math" panose="02040503050406030204" pitchFamily="18" charset="0"/>
              <a:ea typeface="Cambria Math" panose="02040503050406030204" pitchFamily="18" charset="0"/>
              <a:cs typeface="Arial"/>
              <a:sym typeface="Arial"/>
            </a:endParaRPr>
          </a:p>
          <a:p>
            <a:pPr lvl="0">
              <a:buClrTx/>
              <a:buSzTx/>
            </a:pP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 Many natural resource producers have commodity funds, to invest savings for</a:t>
            </a:r>
          </a:p>
          <a:p>
            <a:pPr lvl="0">
              <a:buClrTx/>
              <a:buSzTx/>
            </a:pP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future welfare, often in global portfolios. </a:t>
            </a:r>
            <a:endPar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endParaRPr>
          </a:p>
          <a:p>
            <a:pPr lvl="0">
              <a:buClrTx/>
              <a:buSzTx/>
            </a:pPr>
            <a:endParaRPr lang="en-US" altLang="zh-CN" sz="1400" dirty="0">
              <a:solidFill>
                <a:schemeClr val="bg1"/>
              </a:solidFill>
              <a:latin typeface="Cambria Math" panose="02040503050406030204" pitchFamily="18" charset="0"/>
              <a:ea typeface="Cambria Math" panose="02040503050406030204" pitchFamily="18" charset="0"/>
              <a:cs typeface="Arial"/>
              <a:sym typeface="Arial"/>
            </a:endParaRPr>
          </a:p>
          <a:p>
            <a:pPr lvl="0">
              <a:buClrTx/>
              <a:buSzTx/>
            </a:pP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Two standard recommendations are that the funds be transparently and</a:t>
            </a:r>
          </a:p>
          <a:p>
            <a:pPr lvl="0">
              <a:buClrTx/>
              <a:buSzTx/>
            </a:pP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professionally run, and that they be given clear instructions that politics should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not interfere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with their objective of maximizing the financial wellbeing of the country</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a:t>
            </a:r>
          </a:p>
          <a:p>
            <a:pPr lvl="0">
              <a:buClrTx/>
              <a:buSzTx/>
            </a:pPr>
            <a:endParaRPr lang="en-US" altLang="zh-CN" sz="1400" dirty="0">
              <a:solidFill>
                <a:schemeClr val="bg1"/>
              </a:solidFill>
              <a:latin typeface="Cambria Math" panose="02040503050406030204" pitchFamily="18" charset="0"/>
              <a:ea typeface="Cambria Math" panose="02040503050406030204" pitchFamily="18" charset="0"/>
              <a:cs typeface="Arial"/>
              <a:sym typeface="Arial"/>
            </a:endParaRPr>
          </a:p>
          <a:p>
            <a:pPr lvl="0">
              <a:buClrTx/>
              <a:buSzTx/>
            </a:pP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For most countries it would be more appropriate to have rules dictating the cap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on spending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out of the fund. </a:t>
            </a:r>
            <a:endPar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endParaRPr>
          </a:p>
        </p:txBody>
      </p:sp>
    </p:spTree>
    <p:extLst>
      <p:ext uri="{BB962C8B-B14F-4D97-AF65-F5344CB8AC3E}">
        <p14:creationId xmlns:p14="http://schemas.microsoft.com/office/powerpoint/2010/main" val="13650623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ctrTitle"/>
          </p:nvPr>
        </p:nvSpPr>
        <p:spPr>
          <a:xfrm>
            <a:off x="489154" y="372209"/>
            <a:ext cx="6236111" cy="779155"/>
          </a:xfrm>
          <a:prstGeom prst="rect">
            <a:avLst/>
          </a:prstGeom>
        </p:spPr>
        <p:txBody>
          <a:bodyPr lIns="91425" tIns="91425" rIns="91425" bIns="91425" anchor="b" anchorCtr="0">
            <a:noAutofit/>
          </a:bodyPr>
          <a:lstStyle/>
          <a:p>
            <a:pPr>
              <a:buClr>
                <a:srgbClr val="6AA84F"/>
              </a:buClr>
            </a:pPr>
            <a:r>
              <a:rPr lang="en-US" sz="2400" dirty="0">
                <a:solidFill>
                  <a:srgbClr val="6AA84F"/>
                </a:solidFill>
                <a:latin typeface="Cambria Math" panose="02040503050406030204" pitchFamily="18" charset="0"/>
                <a:ea typeface="Cambria Math" panose="02040503050406030204" pitchFamily="18" charset="0"/>
                <a:cs typeface="PT Serif"/>
                <a:sym typeface="PT Serif"/>
              </a:rPr>
              <a:t>V. Institutions and Policies to Address the </a:t>
            </a:r>
            <a:r>
              <a:rPr lang="en-US" sz="2400" dirty="0" smtClean="0">
                <a:solidFill>
                  <a:srgbClr val="6AA84F"/>
                </a:solidFill>
                <a:latin typeface="Cambria Math" panose="02040503050406030204" pitchFamily="18" charset="0"/>
                <a:ea typeface="Cambria Math" panose="02040503050406030204" pitchFamily="18" charset="0"/>
                <a:cs typeface="PT Serif"/>
                <a:sym typeface="PT Serif"/>
              </a:rPr>
              <a:t>Natural Resource </a:t>
            </a:r>
            <a:r>
              <a:rPr lang="en-US" sz="2400" dirty="0">
                <a:solidFill>
                  <a:srgbClr val="6AA84F"/>
                </a:solidFill>
                <a:latin typeface="Cambria Math" panose="02040503050406030204" pitchFamily="18" charset="0"/>
                <a:ea typeface="Cambria Math" panose="02040503050406030204" pitchFamily="18" charset="0"/>
                <a:cs typeface="PT Serif"/>
                <a:sym typeface="PT Serif"/>
              </a:rPr>
              <a:t>Curse </a:t>
            </a:r>
          </a:p>
        </p:txBody>
      </p:sp>
      <p:sp>
        <p:nvSpPr>
          <p:cNvPr id="270" name="Shape 270"/>
          <p:cNvSpPr txBox="1">
            <a:spLocks noGrp="1"/>
          </p:cNvSpPr>
          <p:nvPr>
            <p:ph type="subTitle" idx="1"/>
          </p:nvPr>
        </p:nvSpPr>
        <p:spPr>
          <a:xfrm>
            <a:off x="567812" y="1475829"/>
            <a:ext cx="6373762" cy="3420636"/>
          </a:xfrm>
          <a:prstGeom prst="rect">
            <a:avLst/>
          </a:prstGeom>
        </p:spPr>
        <p:txBody>
          <a:bodyPr lIns="91425" tIns="91425" rIns="91425" bIns="91425" anchor="t" anchorCtr="0">
            <a:noAutofit/>
          </a:bodyPr>
          <a:lstStyle/>
          <a:p>
            <a:pPr lvl="0">
              <a:buClrTx/>
              <a:buSzTx/>
            </a:pPr>
            <a:r>
              <a:rPr lang="en-US" altLang="zh-CN" dirty="0" smtClean="0">
                <a:solidFill>
                  <a:srgbClr val="92D050"/>
                </a:solidFill>
                <a:latin typeface="Cambria Math" panose="02040503050406030204" pitchFamily="18" charset="0"/>
                <a:ea typeface="Cambria Math" panose="02040503050406030204" pitchFamily="18" charset="0"/>
                <a:cs typeface="Arial"/>
                <a:sym typeface="Arial"/>
              </a:rPr>
              <a:t>d.    </a:t>
            </a:r>
            <a:r>
              <a:rPr lang="en-US" altLang="zh-CN" dirty="0" smtClean="0">
                <a:solidFill>
                  <a:schemeClr val="bg1"/>
                </a:solidFill>
                <a:latin typeface="Cambria Math" panose="02040503050406030204" pitchFamily="18" charset="0"/>
                <a:ea typeface="Cambria Math" panose="02040503050406030204" pitchFamily="18" charset="0"/>
                <a:cs typeface="Arial"/>
                <a:sym typeface="Arial"/>
              </a:rPr>
              <a:t>Institutions </a:t>
            </a:r>
            <a:r>
              <a:rPr lang="en-US" altLang="zh-CN" dirty="0">
                <a:solidFill>
                  <a:schemeClr val="bg1"/>
                </a:solidFill>
                <a:latin typeface="Cambria Math" panose="02040503050406030204" pitchFamily="18" charset="0"/>
                <a:ea typeface="Cambria Math" panose="02040503050406030204" pitchFamily="18" charset="0"/>
                <a:cs typeface="Arial"/>
                <a:sym typeface="Arial"/>
              </a:rPr>
              <a:t>to make national saving </a:t>
            </a:r>
            <a:r>
              <a:rPr lang="en-US" altLang="zh-CN" dirty="0" err="1">
                <a:solidFill>
                  <a:schemeClr val="bg1"/>
                </a:solidFill>
                <a:latin typeface="Cambria Math" panose="02040503050406030204" pitchFamily="18" charset="0"/>
                <a:ea typeface="Cambria Math" panose="02040503050406030204" pitchFamily="18" charset="0"/>
                <a:cs typeface="Arial"/>
                <a:sym typeface="Arial"/>
              </a:rPr>
              <a:t>procyclical</a:t>
            </a:r>
            <a:endParaRPr lang="en-US" altLang="zh-CN" dirty="0">
              <a:solidFill>
                <a:schemeClr val="bg1"/>
              </a:solidFill>
              <a:latin typeface="Cambria Math" panose="02040503050406030204" pitchFamily="18" charset="0"/>
              <a:ea typeface="Cambria Math" panose="02040503050406030204" pitchFamily="18" charset="0"/>
              <a:cs typeface="Arial"/>
            </a:endParaRPr>
          </a:p>
          <a:p>
            <a:pPr lvl="0">
              <a:buClrTx/>
              <a:buSzTx/>
            </a:pPr>
            <a:endParaRPr lang="en-US" altLang="zh-CN" dirty="0" smtClean="0">
              <a:solidFill>
                <a:schemeClr val="bg1"/>
              </a:solidFill>
              <a:latin typeface="Cambria Math" panose="02040503050406030204" pitchFamily="18" charset="0"/>
              <a:ea typeface="Cambria Math" panose="02040503050406030204" pitchFamily="18" charset="0"/>
              <a:cs typeface="Arial"/>
              <a:sym typeface="Arial"/>
            </a:endParaRPr>
          </a:p>
          <a:p>
            <a:pPr lvl="0">
              <a:buClrTx/>
              <a:buSzTx/>
            </a:pP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3</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    Reserve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accumulation by central banks </a:t>
            </a:r>
            <a:endPar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endParaRPr>
          </a:p>
          <a:p>
            <a:pPr marL="342900" lvl="0" indent="-342900">
              <a:buClrTx/>
              <a:buSzTx/>
              <a:buAutoNum type="arabicPeriod" startAt="2"/>
            </a:pPr>
            <a:endParaRPr lang="en-US" altLang="zh-CN" sz="1400" dirty="0">
              <a:solidFill>
                <a:schemeClr val="bg1"/>
              </a:solidFill>
              <a:latin typeface="Cambria Math" panose="02040503050406030204" pitchFamily="18" charset="0"/>
              <a:ea typeface="Cambria Math" panose="02040503050406030204" pitchFamily="18" charset="0"/>
              <a:cs typeface="Arial"/>
              <a:sym typeface="Arial"/>
            </a:endParaRPr>
          </a:p>
          <a:p>
            <a:pPr lvl="0">
              <a:buClrTx/>
              <a:buSzTx/>
            </a:pP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However, some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have regarded this as a sub-optimal mechanism: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if the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goal is smoothing spending over time, as opposed to stabilization of the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exchange rate</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 holding the assets in the form of foreign exchange reserves has disadvantages.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First, the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reserves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do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not earn a high return. </a:t>
            </a:r>
            <a:endPar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endParaRPr>
          </a:p>
          <a:p>
            <a:pPr lvl="0">
              <a:buClrTx/>
              <a:buSzTx/>
            </a:pP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Second</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 increases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in reserves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can lead to rapid monetary expansion (if not sterilized) and thereby to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inflation. Thus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a central bank that already has enough reserves, judged by precautionary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and monetary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criteria, should consider selling some of the foreign exchange to the country’s Natural Resource Fund.</a:t>
            </a:r>
            <a:endPar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endParaRPr>
          </a:p>
        </p:txBody>
      </p:sp>
    </p:spTree>
    <p:extLst>
      <p:ext uri="{BB962C8B-B14F-4D97-AF65-F5344CB8AC3E}">
        <p14:creationId xmlns:p14="http://schemas.microsoft.com/office/powerpoint/2010/main" val="30082959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ctrTitle"/>
          </p:nvPr>
        </p:nvSpPr>
        <p:spPr>
          <a:xfrm>
            <a:off x="489154" y="372209"/>
            <a:ext cx="6236111" cy="779155"/>
          </a:xfrm>
          <a:prstGeom prst="rect">
            <a:avLst/>
          </a:prstGeom>
        </p:spPr>
        <p:txBody>
          <a:bodyPr lIns="91425" tIns="91425" rIns="91425" bIns="91425" anchor="b" anchorCtr="0">
            <a:noAutofit/>
          </a:bodyPr>
          <a:lstStyle/>
          <a:p>
            <a:pPr>
              <a:buClr>
                <a:srgbClr val="6AA84F"/>
              </a:buClr>
            </a:pPr>
            <a:r>
              <a:rPr lang="en-US" sz="2400" dirty="0">
                <a:solidFill>
                  <a:srgbClr val="6AA84F"/>
                </a:solidFill>
                <a:latin typeface="Cambria Math" panose="02040503050406030204" pitchFamily="18" charset="0"/>
                <a:ea typeface="Cambria Math" panose="02040503050406030204" pitchFamily="18" charset="0"/>
                <a:cs typeface="PT Serif"/>
                <a:sym typeface="PT Serif"/>
              </a:rPr>
              <a:t>V. Institutions and Policies to Address the </a:t>
            </a:r>
            <a:r>
              <a:rPr lang="en-US" sz="2400" dirty="0" smtClean="0">
                <a:solidFill>
                  <a:srgbClr val="6AA84F"/>
                </a:solidFill>
                <a:latin typeface="Cambria Math" panose="02040503050406030204" pitchFamily="18" charset="0"/>
                <a:ea typeface="Cambria Math" panose="02040503050406030204" pitchFamily="18" charset="0"/>
                <a:cs typeface="PT Serif"/>
                <a:sym typeface="PT Serif"/>
              </a:rPr>
              <a:t>Natural Resource </a:t>
            </a:r>
            <a:r>
              <a:rPr lang="en-US" sz="2400" dirty="0">
                <a:solidFill>
                  <a:srgbClr val="6AA84F"/>
                </a:solidFill>
                <a:latin typeface="Cambria Math" panose="02040503050406030204" pitchFamily="18" charset="0"/>
                <a:ea typeface="Cambria Math" panose="02040503050406030204" pitchFamily="18" charset="0"/>
                <a:cs typeface="PT Serif"/>
                <a:sym typeface="PT Serif"/>
              </a:rPr>
              <a:t>Curse </a:t>
            </a:r>
          </a:p>
        </p:txBody>
      </p:sp>
      <p:sp>
        <p:nvSpPr>
          <p:cNvPr id="270" name="Shape 270"/>
          <p:cNvSpPr txBox="1">
            <a:spLocks noGrp="1"/>
          </p:cNvSpPr>
          <p:nvPr>
            <p:ph type="subTitle" idx="1"/>
          </p:nvPr>
        </p:nvSpPr>
        <p:spPr>
          <a:xfrm>
            <a:off x="567812" y="1475829"/>
            <a:ext cx="6373762" cy="3420636"/>
          </a:xfrm>
          <a:prstGeom prst="rect">
            <a:avLst/>
          </a:prstGeom>
        </p:spPr>
        <p:txBody>
          <a:bodyPr lIns="91425" tIns="91425" rIns="91425" bIns="91425" anchor="t" anchorCtr="0">
            <a:noAutofit/>
          </a:bodyPr>
          <a:lstStyle/>
          <a:p>
            <a:pPr lvl="0">
              <a:buClrTx/>
              <a:buSzTx/>
            </a:pPr>
            <a:r>
              <a:rPr lang="en-US" altLang="zh-CN" dirty="0" smtClean="0">
                <a:solidFill>
                  <a:srgbClr val="92D050"/>
                </a:solidFill>
                <a:latin typeface="Cambria Math" panose="02040503050406030204" pitchFamily="18" charset="0"/>
                <a:ea typeface="Cambria Math" panose="02040503050406030204" pitchFamily="18" charset="0"/>
                <a:cs typeface="Arial"/>
                <a:sym typeface="Arial"/>
              </a:rPr>
              <a:t>d.    </a:t>
            </a:r>
            <a:r>
              <a:rPr lang="en-US" altLang="zh-CN" dirty="0" smtClean="0">
                <a:solidFill>
                  <a:schemeClr val="bg1"/>
                </a:solidFill>
                <a:latin typeface="Cambria Math" panose="02040503050406030204" pitchFamily="18" charset="0"/>
                <a:ea typeface="Cambria Math" panose="02040503050406030204" pitchFamily="18" charset="0"/>
                <a:cs typeface="Arial"/>
                <a:sym typeface="Arial"/>
              </a:rPr>
              <a:t>Institutions </a:t>
            </a:r>
            <a:r>
              <a:rPr lang="en-US" altLang="zh-CN" dirty="0">
                <a:solidFill>
                  <a:schemeClr val="bg1"/>
                </a:solidFill>
                <a:latin typeface="Cambria Math" panose="02040503050406030204" pitchFamily="18" charset="0"/>
                <a:ea typeface="Cambria Math" panose="02040503050406030204" pitchFamily="18" charset="0"/>
                <a:cs typeface="Arial"/>
                <a:sym typeface="Arial"/>
              </a:rPr>
              <a:t>to make national saving </a:t>
            </a:r>
            <a:r>
              <a:rPr lang="en-US" altLang="zh-CN" dirty="0" err="1">
                <a:solidFill>
                  <a:schemeClr val="bg1"/>
                </a:solidFill>
                <a:latin typeface="Cambria Math" panose="02040503050406030204" pitchFamily="18" charset="0"/>
                <a:ea typeface="Cambria Math" panose="02040503050406030204" pitchFamily="18" charset="0"/>
                <a:cs typeface="Arial"/>
                <a:sym typeface="Arial"/>
              </a:rPr>
              <a:t>procyclical</a:t>
            </a:r>
            <a:endParaRPr lang="en-US" altLang="zh-CN" dirty="0">
              <a:solidFill>
                <a:schemeClr val="bg1"/>
              </a:solidFill>
              <a:latin typeface="Cambria Math" panose="02040503050406030204" pitchFamily="18" charset="0"/>
              <a:ea typeface="Cambria Math" panose="02040503050406030204" pitchFamily="18" charset="0"/>
              <a:cs typeface="Arial"/>
            </a:endParaRPr>
          </a:p>
          <a:p>
            <a:pPr lvl="0">
              <a:buClrTx/>
              <a:buSzTx/>
            </a:pPr>
            <a:endParaRPr lang="en-US" altLang="zh-CN" dirty="0" smtClean="0">
              <a:solidFill>
                <a:schemeClr val="bg1"/>
              </a:solidFill>
              <a:latin typeface="Cambria Math" panose="02040503050406030204" pitchFamily="18" charset="0"/>
              <a:ea typeface="Cambria Math" panose="02040503050406030204" pitchFamily="18" charset="0"/>
              <a:cs typeface="Arial"/>
              <a:sym typeface="Arial"/>
            </a:endParaRPr>
          </a:p>
          <a:p>
            <a:pPr marL="342900" lvl="0" indent="-342900">
              <a:buClrTx/>
              <a:buSzTx/>
              <a:buAutoNum type="arabicPeriod" startAt="4"/>
            </a:pP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Reducing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net private capital inflows during booms: </a:t>
            </a:r>
            <a:endPar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endParaRPr>
          </a:p>
          <a:p>
            <a:pPr marL="342900" lvl="0" indent="-342900">
              <a:buClrTx/>
              <a:buSzTx/>
              <a:buFont typeface="Arial" panose="020B0604020202020204" pitchFamily="34" charset="0"/>
              <a:buChar char="•"/>
            </a:pP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G</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overnment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deliberately to pay down debt, especially short-term debt. </a:t>
            </a:r>
            <a:endPar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endParaRPr>
          </a:p>
          <a:p>
            <a:pPr marL="342900" lvl="0" indent="-342900">
              <a:buClrTx/>
              <a:buSzTx/>
              <a:buFont typeface="Arial" panose="020B0604020202020204" pitchFamily="34" charset="0"/>
              <a:buChar char="•"/>
            </a:pP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Remove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any remaining controls on the ability of domestic citizens to invest abroad</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a:t>
            </a:r>
          </a:p>
          <a:p>
            <a:pPr marL="342900" lvl="0" indent="-342900">
              <a:buClrTx/>
              <a:buSzTx/>
              <a:buFont typeface="Arial" panose="020B0604020202020204" pitchFamily="34" charset="0"/>
              <a:buChar char="•"/>
            </a:pP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Place controls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on capital inflows, especially short-term inflows</a:t>
            </a:r>
          </a:p>
          <a:p>
            <a:pPr lvl="0">
              <a:buClrTx/>
              <a:buSzTx/>
            </a:pP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 </a:t>
            </a:r>
          </a:p>
          <a:p>
            <a:pPr marL="342900" lvl="0" indent="-342900">
              <a:buClrTx/>
              <a:buSzTx/>
              <a:buAutoNum type="arabicPeriod" startAt="4"/>
            </a:pPr>
            <a:endParaRPr lang="en-US" altLang="zh-CN" sz="1400" dirty="0">
              <a:solidFill>
                <a:schemeClr val="bg1"/>
              </a:solidFill>
              <a:latin typeface="Cambria Math" panose="02040503050406030204" pitchFamily="18" charset="0"/>
              <a:ea typeface="Cambria Math" panose="02040503050406030204" pitchFamily="18" charset="0"/>
              <a:cs typeface="Arial"/>
              <a:sym typeface="Arial"/>
            </a:endParaRPr>
          </a:p>
          <a:p>
            <a:pPr marL="342900" lvl="0" indent="-342900">
              <a:buClrTx/>
              <a:buSzTx/>
              <a:buFont typeface="+mj-lt"/>
              <a:buAutoNum type="arabicPeriod" startAt="5"/>
            </a:pP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Lump sum distribution </a:t>
            </a:r>
            <a:endPar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endParaRPr>
          </a:p>
          <a:p>
            <a:pPr lvl="0">
              <a:buClrTx/>
              <a:buSzTx/>
            </a:pPr>
            <a:r>
              <a:rPr lang="en-US" altLang="zh-CN" sz="1400" dirty="0" err="1" smtClean="0">
                <a:solidFill>
                  <a:schemeClr val="bg1"/>
                </a:solidFill>
                <a:latin typeface="Cambria Math" panose="02040503050406030204" pitchFamily="18" charset="0"/>
                <a:ea typeface="Cambria Math" panose="02040503050406030204" pitchFamily="18" charset="0"/>
                <a:cs typeface="Arial"/>
                <a:sym typeface="Arial"/>
              </a:rPr>
              <a:t>Eg</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 The Alaska Permanent Fund saves earnings from the state’s oil sector.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Alaska state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law says that the Fund must distribute half of the investment earnings on an </a:t>
            </a:r>
            <a:r>
              <a:rPr lang="en-US" altLang="zh-CN" sz="1400" dirty="0" smtClean="0">
                <a:solidFill>
                  <a:schemeClr val="bg1"/>
                </a:solidFill>
                <a:latin typeface="Cambria Math" panose="02040503050406030204" pitchFamily="18" charset="0"/>
                <a:ea typeface="Cambria Math" panose="02040503050406030204" pitchFamily="18" charset="0"/>
                <a:cs typeface="Arial"/>
                <a:sym typeface="Arial"/>
              </a:rPr>
              <a:t>equal per </a:t>
            </a:r>
            <a:r>
              <a:rPr lang="en-US" altLang="zh-CN" sz="1400" dirty="0">
                <a:solidFill>
                  <a:schemeClr val="bg1"/>
                </a:solidFill>
                <a:latin typeface="Cambria Math" panose="02040503050406030204" pitchFamily="18" charset="0"/>
                <a:ea typeface="Cambria Math" panose="02040503050406030204" pitchFamily="18" charset="0"/>
                <a:cs typeface="Arial"/>
                <a:sym typeface="Arial"/>
              </a:rPr>
              <a:t>capita basis.</a:t>
            </a:r>
          </a:p>
        </p:txBody>
      </p:sp>
    </p:spTree>
    <p:extLst>
      <p:ext uri="{BB962C8B-B14F-4D97-AF65-F5344CB8AC3E}">
        <p14:creationId xmlns:p14="http://schemas.microsoft.com/office/powerpoint/2010/main" val="28416215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ctrTitle"/>
          </p:nvPr>
        </p:nvSpPr>
        <p:spPr>
          <a:xfrm>
            <a:off x="489154" y="372209"/>
            <a:ext cx="6236111" cy="779155"/>
          </a:xfrm>
          <a:prstGeom prst="rect">
            <a:avLst/>
          </a:prstGeom>
        </p:spPr>
        <p:txBody>
          <a:bodyPr lIns="91425" tIns="91425" rIns="91425" bIns="91425" anchor="b" anchorCtr="0">
            <a:noAutofit/>
          </a:bodyPr>
          <a:lstStyle/>
          <a:p>
            <a:pPr>
              <a:buClr>
                <a:srgbClr val="6AA84F"/>
              </a:buClr>
            </a:pPr>
            <a:r>
              <a:rPr lang="en-US" sz="2400" dirty="0">
                <a:solidFill>
                  <a:srgbClr val="6AA84F"/>
                </a:solidFill>
                <a:latin typeface="Cambria Math" panose="02040503050406030204" pitchFamily="18" charset="0"/>
                <a:ea typeface="Cambria Math" panose="02040503050406030204" pitchFamily="18" charset="0"/>
                <a:cs typeface="PT Serif"/>
                <a:sym typeface="PT Serif"/>
              </a:rPr>
              <a:t>V. Institutions and Policies to Address the </a:t>
            </a:r>
            <a:r>
              <a:rPr lang="en-US" sz="2400" dirty="0" smtClean="0">
                <a:solidFill>
                  <a:srgbClr val="6AA84F"/>
                </a:solidFill>
                <a:latin typeface="Cambria Math" panose="02040503050406030204" pitchFamily="18" charset="0"/>
                <a:ea typeface="Cambria Math" panose="02040503050406030204" pitchFamily="18" charset="0"/>
                <a:cs typeface="PT Serif"/>
                <a:sym typeface="PT Serif"/>
              </a:rPr>
              <a:t>Natural Resource </a:t>
            </a:r>
            <a:r>
              <a:rPr lang="en-US" sz="2400" dirty="0">
                <a:solidFill>
                  <a:srgbClr val="6AA84F"/>
                </a:solidFill>
                <a:latin typeface="Cambria Math" panose="02040503050406030204" pitchFamily="18" charset="0"/>
                <a:ea typeface="Cambria Math" panose="02040503050406030204" pitchFamily="18" charset="0"/>
                <a:cs typeface="PT Serif"/>
                <a:sym typeface="PT Serif"/>
              </a:rPr>
              <a:t>Curse </a:t>
            </a:r>
          </a:p>
        </p:txBody>
      </p:sp>
      <p:sp>
        <p:nvSpPr>
          <p:cNvPr id="270" name="Shape 270"/>
          <p:cNvSpPr txBox="1">
            <a:spLocks noGrp="1"/>
          </p:cNvSpPr>
          <p:nvPr>
            <p:ph type="subTitle" idx="1"/>
          </p:nvPr>
        </p:nvSpPr>
        <p:spPr>
          <a:xfrm>
            <a:off x="567812" y="1475829"/>
            <a:ext cx="6373762" cy="3420636"/>
          </a:xfrm>
          <a:prstGeom prst="rect">
            <a:avLst/>
          </a:prstGeom>
        </p:spPr>
        <p:txBody>
          <a:bodyPr lIns="91425" tIns="91425" rIns="91425" bIns="91425" anchor="t" anchorCtr="0">
            <a:noAutofit/>
          </a:bodyPr>
          <a:lstStyle/>
          <a:p>
            <a:pPr lvl="0">
              <a:buClrTx/>
              <a:buSzTx/>
            </a:pPr>
            <a:r>
              <a:rPr lang="en-US" altLang="zh-CN" dirty="0">
                <a:solidFill>
                  <a:srgbClr val="92D050"/>
                </a:solidFill>
                <a:latin typeface="Cambria Math" panose="02040503050406030204" pitchFamily="18" charset="0"/>
                <a:ea typeface="Cambria Math" panose="02040503050406030204" pitchFamily="18" charset="0"/>
                <a:cs typeface="Arial"/>
                <a:sym typeface="Arial"/>
              </a:rPr>
              <a:t>e.  </a:t>
            </a:r>
            <a:r>
              <a:rPr lang="en-US" altLang="zh-CN" dirty="0" smtClean="0">
                <a:solidFill>
                  <a:srgbClr val="92D050"/>
                </a:solidFill>
                <a:latin typeface="Cambria Math" panose="02040503050406030204" pitchFamily="18" charset="0"/>
                <a:ea typeface="Cambria Math" panose="02040503050406030204" pitchFamily="18" charset="0"/>
                <a:cs typeface="Arial"/>
                <a:sym typeface="Arial"/>
              </a:rPr>
              <a:t> </a:t>
            </a:r>
            <a:r>
              <a:rPr lang="en-US" altLang="zh-CN" dirty="0">
                <a:solidFill>
                  <a:schemeClr val="bg1"/>
                </a:solidFill>
                <a:latin typeface="Cambria Math" panose="02040503050406030204" pitchFamily="18" charset="0"/>
                <a:ea typeface="Cambria Math" panose="02040503050406030204" pitchFamily="18" charset="0"/>
                <a:cs typeface="Arial"/>
                <a:sym typeface="Arial"/>
              </a:rPr>
              <a:t>Efforts to impose external checks </a:t>
            </a:r>
            <a:endParaRPr lang="en-US" altLang="zh-CN" sz="1400" dirty="0">
              <a:solidFill>
                <a:schemeClr val="bg1"/>
              </a:solidFill>
              <a:latin typeface="Cambria Math" panose="02040503050406030204" pitchFamily="18" charset="0"/>
              <a:ea typeface="Cambria Math" panose="02040503050406030204" pitchFamily="18" charset="0"/>
              <a:cs typeface="Arial"/>
              <a:sym typeface="Arial"/>
            </a:endParaRPr>
          </a:p>
        </p:txBody>
      </p:sp>
    </p:spTree>
    <p:extLst>
      <p:ext uri="{BB962C8B-B14F-4D97-AF65-F5344CB8AC3E}">
        <p14:creationId xmlns:p14="http://schemas.microsoft.com/office/powerpoint/2010/main" val="3667477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774" y="0"/>
            <a:ext cx="7905445" cy="5143500"/>
          </a:xfrm>
          <a:prstGeom prst="rect">
            <a:avLst/>
          </a:prstGeom>
        </p:spPr>
      </p:pic>
    </p:spTree>
    <p:extLst>
      <p:ext uri="{BB962C8B-B14F-4D97-AF65-F5344CB8AC3E}">
        <p14:creationId xmlns:p14="http://schemas.microsoft.com/office/powerpoint/2010/main" val="7653560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ctrTitle"/>
          </p:nvPr>
        </p:nvSpPr>
        <p:spPr>
          <a:xfrm>
            <a:off x="1760023" y="1922998"/>
            <a:ext cx="5397861" cy="1159799"/>
          </a:xfrm>
          <a:prstGeom prst="rect">
            <a:avLst/>
          </a:prstGeom>
        </p:spPr>
        <p:txBody>
          <a:bodyPr lIns="91425" tIns="91425" rIns="91425" bIns="91425" anchor="ctr" anchorCtr="0">
            <a:noAutofit/>
          </a:bodyPr>
          <a:lstStyle/>
          <a:p>
            <a:pPr lvl="0"/>
            <a:r>
              <a:rPr lang="en-US" dirty="0" smtClean="0">
                <a:latin typeface="Britannic Bold" panose="020B0903060703020204" pitchFamily="34" charset="0"/>
              </a:rPr>
              <a:t>T</a:t>
            </a:r>
            <a:r>
              <a:rPr lang="en-US" altLang="zh-CN" dirty="0" smtClean="0">
                <a:latin typeface="Britannic Bold" panose="020B0903060703020204" pitchFamily="34" charset="0"/>
              </a:rPr>
              <a:t>hank you</a:t>
            </a:r>
            <a:endParaRPr lang="en" dirty="0">
              <a:latin typeface="Britannic Bold" panose="020B0903060703020204" pitchFamily="34" charset="0"/>
            </a:endParaRPr>
          </a:p>
        </p:txBody>
      </p:sp>
    </p:spTree>
    <p:extLst>
      <p:ext uri="{BB962C8B-B14F-4D97-AF65-F5344CB8AC3E}">
        <p14:creationId xmlns:p14="http://schemas.microsoft.com/office/powerpoint/2010/main" val="2971895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ctrTitle" idx="4294967295"/>
          </p:nvPr>
        </p:nvSpPr>
        <p:spPr>
          <a:xfrm>
            <a:off x="176058" y="196646"/>
            <a:ext cx="6593700" cy="798820"/>
          </a:xfrm>
          <a:prstGeom prst="rect">
            <a:avLst/>
          </a:prstGeom>
        </p:spPr>
        <p:txBody>
          <a:bodyPr lIns="91425" tIns="91425" rIns="91425" bIns="91425" anchor="b" anchorCtr="0">
            <a:noAutofit/>
          </a:bodyPr>
          <a:lstStyle/>
          <a:p>
            <a:pPr lvl="0">
              <a:spcBef>
                <a:spcPts val="0"/>
              </a:spcBef>
              <a:buNone/>
            </a:pPr>
            <a:r>
              <a:rPr lang="en" sz="4000" dirty="0" smtClean="0">
                <a:latin typeface="Cambria Math" panose="02040503050406030204" pitchFamily="18" charset="0"/>
                <a:ea typeface="Cambria Math" panose="02040503050406030204" pitchFamily="18" charset="0"/>
              </a:rPr>
              <a:t>Some P</a:t>
            </a:r>
            <a:r>
              <a:rPr lang="en-US" altLang="zh-CN" sz="4000" dirty="0" err="1" smtClean="0">
                <a:latin typeface="Cambria Math" panose="02040503050406030204" pitchFamily="18" charset="0"/>
                <a:ea typeface="Cambria Math" panose="02040503050406030204" pitchFamily="18" charset="0"/>
              </a:rPr>
              <a:t>revious</a:t>
            </a:r>
            <a:r>
              <a:rPr lang="en-US" altLang="zh-CN" sz="4000" dirty="0" smtClean="0">
                <a:latin typeface="Cambria Math" panose="02040503050406030204" pitchFamily="18" charset="0"/>
                <a:ea typeface="Cambria Math" panose="02040503050406030204" pitchFamily="18" charset="0"/>
              </a:rPr>
              <a:t> Researches</a:t>
            </a:r>
            <a:endParaRPr lang="en" sz="4000" dirty="0">
              <a:latin typeface="Cambria Math" panose="02040503050406030204" pitchFamily="18" charset="0"/>
              <a:ea typeface="Cambria Math" panose="02040503050406030204" pitchFamily="18" charset="0"/>
            </a:endParaRPr>
          </a:p>
        </p:txBody>
      </p:sp>
      <p:sp>
        <p:nvSpPr>
          <p:cNvPr id="264" name="Shape 264"/>
          <p:cNvSpPr txBox="1">
            <a:spLocks noGrp="1"/>
          </p:cNvSpPr>
          <p:nvPr>
            <p:ph type="body" idx="4294967295"/>
          </p:nvPr>
        </p:nvSpPr>
        <p:spPr>
          <a:xfrm>
            <a:off x="176058" y="897143"/>
            <a:ext cx="6726187" cy="1159799"/>
          </a:xfrm>
          <a:prstGeom prst="rect">
            <a:avLst/>
          </a:prstGeom>
        </p:spPr>
        <p:txBody>
          <a:bodyPr lIns="91425" tIns="91425" rIns="91425" bIns="91425" anchor="t" anchorCtr="0">
            <a:noAutofit/>
          </a:bodyPr>
          <a:lstStyle/>
          <a:p>
            <a:pPr lvl="0">
              <a:spcBef>
                <a:spcPts val="0"/>
              </a:spcBef>
              <a:buNone/>
            </a:pPr>
            <a:r>
              <a:rPr lang="en-US" sz="1800" dirty="0">
                <a:latin typeface="Cambria Math" panose="02040503050406030204" pitchFamily="18" charset="0"/>
                <a:ea typeface="Cambria Math" panose="02040503050406030204" pitchFamily="18" charset="0"/>
              </a:rPr>
              <a:t>Auty (1993, 2001) is </a:t>
            </a:r>
            <a:r>
              <a:rPr lang="en-US" sz="1800" dirty="0" smtClean="0">
                <a:latin typeface="Cambria Math" panose="02040503050406030204" pitchFamily="18" charset="0"/>
                <a:ea typeface="Cambria Math" panose="02040503050406030204" pitchFamily="18" charset="0"/>
              </a:rPr>
              <a:t>the </a:t>
            </a:r>
            <a:r>
              <a:rPr lang="en-US" sz="1800" dirty="0">
                <a:latin typeface="Cambria Math" panose="02040503050406030204" pitchFamily="18" charset="0"/>
                <a:ea typeface="Cambria Math" panose="02040503050406030204" pitchFamily="18" charset="0"/>
              </a:rPr>
              <a:t>one who coined the phrase “natural </a:t>
            </a:r>
            <a:r>
              <a:rPr lang="en-US" sz="1800" dirty="0" smtClean="0">
                <a:latin typeface="Cambria Math" panose="02040503050406030204" pitchFamily="18" charset="0"/>
                <a:ea typeface="Cambria Math" panose="02040503050406030204" pitchFamily="18" charset="0"/>
              </a:rPr>
              <a:t>resource curse</a:t>
            </a:r>
            <a:r>
              <a:rPr lang="en-US" sz="1800" dirty="0">
                <a:latin typeface="Cambria Math" panose="02040503050406030204" pitchFamily="18" charset="0"/>
                <a:ea typeface="Cambria Math" panose="02040503050406030204" pitchFamily="18" charset="0"/>
              </a:rPr>
              <a:t>” to describe this puzzling phenomenon. </a:t>
            </a:r>
            <a:endParaRPr lang="en-US" sz="1800" dirty="0" smtClean="0">
              <a:latin typeface="Cambria Math" panose="02040503050406030204" pitchFamily="18" charset="0"/>
              <a:ea typeface="Cambria Math" panose="02040503050406030204" pitchFamily="18" charset="0"/>
            </a:endParaRPr>
          </a:p>
          <a:p>
            <a:pPr lvl="0">
              <a:spcBef>
                <a:spcPts val="0"/>
              </a:spcBef>
              <a:buNone/>
            </a:pPr>
            <a:endParaRPr lang="en-US" sz="1800" dirty="0" smtClean="0">
              <a:latin typeface="Cambria Math" panose="02040503050406030204" pitchFamily="18" charset="0"/>
              <a:ea typeface="Cambria Math" panose="02040503050406030204" pitchFamily="18" charset="0"/>
            </a:endParaRPr>
          </a:p>
          <a:p>
            <a:pPr lvl="0">
              <a:spcBef>
                <a:spcPts val="0"/>
              </a:spcBef>
              <a:buNone/>
            </a:pPr>
            <a:r>
              <a:rPr lang="en-US" sz="1800" dirty="0" smtClean="0">
                <a:latin typeface="Cambria Math" panose="02040503050406030204" pitchFamily="18" charset="0"/>
                <a:ea typeface="Cambria Math" panose="02040503050406030204" pitchFamily="18" charset="0"/>
              </a:rPr>
              <a:t>Sachs </a:t>
            </a:r>
            <a:r>
              <a:rPr lang="en-US" sz="1800" dirty="0">
                <a:latin typeface="Cambria Math" panose="02040503050406030204" pitchFamily="18" charset="0"/>
                <a:ea typeface="Cambria Math" panose="02040503050406030204" pitchFamily="18" charset="0"/>
              </a:rPr>
              <a:t>and Warner (1995) kicked off </a:t>
            </a:r>
            <a:r>
              <a:rPr lang="en-US" sz="1800" dirty="0" smtClean="0">
                <a:latin typeface="Cambria Math" panose="02040503050406030204" pitchFamily="18" charset="0"/>
                <a:ea typeface="Cambria Math" panose="02040503050406030204" pitchFamily="18" charset="0"/>
              </a:rPr>
              <a:t>the econometric </a:t>
            </a:r>
            <a:r>
              <a:rPr lang="en-US" sz="1800" dirty="0">
                <a:latin typeface="Cambria Math" panose="02040503050406030204" pitchFamily="18" charset="0"/>
                <a:ea typeface="Cambria Math" panose="02040503050406030204" pitchFamily="18" charset="0"/>
              </a:rPr>
              <a:t>literature, finding that economic dependence on oil and mineral is </a:t>
            </a:r>
            <a:r>
              <a:rPr lang="en-US" sz="1800" dirty="0" smtClean="0">
                <a:latin typeface="Cambria Math" panose="02040503050406030204" pitchFamily="18" charset="0"/>
                <a:ea typeface="Cambria Math" panose="02040503050406030204" pitchFamily="18" charset="0"/>
              </a:rPr>
              <a:t>correlated</a:t>
            </a:r>
            <a:endParaRPr lang="en-US" sz="1800" dirty="0">
              <a:latin typeface="Cambria Math" panose="02040503050406030204" pitchFamily="18" charset="0"/>
              <a:ea typeface="Cambria Math" panose="02040503050406030204" pitchFamily="18" charset="0"/>
            </a:endParaRPr>
          </a:p>
          <a:p>
            <a:pPr lvl="0">
              <a:spcBef>
                <a:spcPts val="0"/>
              </a:spcBef>
              <a:buNone/>
            </a:pPr>
            <a:r>
              <a:rPr lang="en-US" sz="1800" dirty="0">
                <a:latin typeface="Cambria Math" panose="02040503050406030204" pitchFamily="18" charset="0"/>
                <a:ea typeface="Cambria Math" panose="02040503050406030204" pitchFamily="18" charset="0"/>
              </a:rPr>
              <a:t>with slow economic growth, controlling for other </a:t>
            </a:r>
            <a:r>
              <a:rPr lang="en-US" sz="1800" dirty="0" smtClean="0">
                <a:latin typeface="Cambria Math" panose="02040503050406030204" pitchFamily="18" charset="0"/>
                <a:ea typeface="Cambria Math" panose="02040503050406030204" pitchFamily="18" charset="0"/>
              </a:rPr>
              <a:t>structural attributes </a:t>
            </a:r>
            <a:r>
              <a:rPr lang="en-US" sz="1800" dirty="0">
                <a:latin typeface="Cambria Math" panose="02040503050406030204" pitchFamily="18" charset="0"/>
                <a:ea typeface="Cambria Math" panose="02040503050406030204" pitchFamily="18" charset="0"/>
              </a:rPr>
              <a:t>of the country</a:t>
            </a:r>
            <a:r>
              <a:rPr lang="en-US" sz="1800" dirty="0" smtClean="0">
                <a:latin typeface="Cambria Math" panose="02040503050406030204" pitchFamily="18" charset="0"/>
                <a:ea typeface="Cambria Math" panose="02040503050406030204" pitchFamily="18" charset="0"/>
              </a:rPr>
              <a:t>. They (2001</a:t>
            </a:r>
            <a:r>
              <a:rPr lang="en-US" sz="1800" dirty="0">
                <a:latin typeface="Cambria Math" panose="02040503050406030204" pitchFamily="18" charset="0"/>
                <a:ea typeface="Cambria Math" panose="02040503050406030204" pitchFamily="18" charset="0"/>
              </a:rPr>
              <a:t>) summarized and extended previous research showing </a:t>
            </a:r>
            <a:r>
              <a:rPr lang="en-US" sz="1800" dirty="0" smtClean="0">
                <a:latin typeface="Cambria Math" panose="02040503050406030204" pitchFamily="18" charset="0"/>
                <a:ea typeface="Cambria Math" panose="02040503050406030204" pitchFamily="18" charset="0"/>
              </a:rPr>
              <a:t>evidence that </a:t>
            </a:r>
            <a:r>
              <a:rPr lang="en-US" sz="1800" dirty="0">
                <a:latin typeface="Cambria Math" panose="02040503050406030204" pitchFamily="18" charset="0"/>
                <a:ea typeface="Cambria Math" panose="02040503050406030204" pitchFamily="18" charset="0"/>
              </a:rPr>
              <a:t>countries with great natural resource wealth tend to grow more slowly than </a:t>
            </a:r>
            <a:r>
              <a:rPr lang="en-US" sz="1800" dirty="0" smtClean="0">
                <a:latin typeface="Cambria Math" panose="02040503050406030204" pitchFamily="18" charset="0"/>
                <a:ea typeface="Cambria Math" panose="02040503050406030204" pitchFamily="18" charset="0"/>
              </a:rPr>
              <a:t>resource poor countries</a:t>
            </a:r>
            <a:r>
              <a:rPr lang="en-US" sz="1800" dirty="0">
                <a:latin typeface="Cambria Math" panose="02040503050406030204" pitchFamily="18" charset="0"/>
                <a:ea typeface="Cambria Math" panose="02040503050406030204" pitchFamily="18" charset="0"/>
              </a:rPr>
              <a:t>. </a:t>
            </a:r>
            <a:endParaRPr lang="en-US" sz="1800" dirty="0" smtClean="0">
              <a:latin typeface="Cambria Math" panose="02040503050406030204" pitchFamily="18" charset="0"/>
              <a:ea typeface="Cambria Math" panose="02040503050406030204" pitchFamily="18" charset="0"/>
            </a:endParaRPr>
          </a:p>
          <a:p>
            <a:pPr lvl="0">
              <a:spcBef>
                <a:spcPts val="0"/>
              </a:spcBef>
              <a:buNone/>
            </a:pPr>
            <a:endParaRPr lang="en-US" sz="1800" dirty="0" smtClean="0">
              <a:latin typeface="Cambria Math" panose="02040503050406030204" pitchFamily="18" charset="0"/>
              <a:ea typeface="Cambria Math" panose="02040503050406030204" pitchFamily="18" charset="0"/>
            </a:endParaRPr>
          </a:p>
          <a:p>
            <a:pPr lvl="0">
              <a:spcBef>
                <a:spcPts val="0"/>
              </a:spcBef>
              <a:buNone/>
            </a:pPr>
            <a:r>
              <a:rPr lang="en-US" sz="1800" dirty="0">
                <a:latin typeface="Cambria Math" panose="02040503050406030204" pitchFamily="18" charset="0"/>
                <a:ea typeface="Cambria Math" panose="02040503050406030204" pitchFamily="18" charset="0"/>
              </a:rPr>
              <a:t>Other studies that find a negative effect of oil, in particular, on economic performance</a:t>
            </a:r>
            <a:r>
              <a:rPr lang="en-US" sz="1800" dirty="0" smtClean="0">
                <a:latin typeface="Cambria Math" panose="02040503050406030204" pitchFamily="18" charset="0"/>
                <a:ea typeface="Cambria Math" panose="02040503050406030204" pitchFamily="18" charset="0"/>
              </a:rPr>
              <a:t>, include </a:t>
            </a:r>
            <a:r>
              <a:rPr lang="en-US" sz="1800" dirty="0" err="1">
                <a:latin typeface="Cambria Math" panose="02040503050406030204" pitchFamily="18" charset="0"/>
                <a:ea typeface="Cambria Math" panose="02040503050406030204" pitchFamily="18" charset="0"/>
              </a:rPr>
              <a:t>Kaldor</a:t>
            </a:r>
            <a:r>
              <a:rPr lang="en-US" sz="1800" dirty="0">
                <a:latin typeface="Cambria Math" panose="02040503050406030204" pitchFamily="18" charset="0"/>
                <a:ea typeface="Cambria Math" panose="02040503050406030204" pitchFamily="18" charset="0"/>
              </a:rPr>
              <a:t>, Karl and Said (2007); Sala-</a:t>
            </a:r>
            <a:r>
              <a:rPr lang="en-US" sz="1800" dirty="0" err="1">
                <a:latin typeface="Cambria Math" panose="02040503050406030204" pitchFamily="18" charset="0"/>
                <a:ea typeface="Cambria Math" panose="02040503050406030204" pitchFamily="18" charset="0"/>
              </a:rPr>
              <a:t>i</a:t>
            </a:r>
            <a:r>
              <a:rPr lang="en-US" sz="1800" dirty="0">
                <a:latin typeface="Cambria Math" panose="02040503050406030204" pitchFamily="18" charset="0"/>
                <a:ea typeface="Cambria Math" panose="02040503050406030204" pitchFamily="18" charset="0"/>
              </a:rPr>
              <a:t>-Martin and Subramanian (2003); and </a:t>
            </a:r>
            <a:r>
              <a:rPr lang="en-US" sz="1800" dirty="0" smtClean="0">
                <a:latin typeface="Cambria Math" panose="02040503050406030204" pitchFamily="18" charset="0"/>
                <a:ea typeface="Cambria Math" panose="02040503050406030204" pitchFamily="18" charset="0"/>
              </a:rPr>
              <a:t>Smith (2004</a:t>
            </a:r>
            <a:r>
              <a:rPr lang="en-US" sz="1800" dirty="0">
                <a:latin typeface="Cambria Math" panose="02040503050406030204" pitchFamily="18" charset="0"/>
                <a:ea typeface="Cambria Math" panose="02040503050406030204" pitchFamily="18" charset="0"/>
              </a:rPr>
              <a:t>)</a:t>
            </a:r>
          </a:p>
          <a:p>
            <a:pPr lvl="0">
              <a:spcBef>
                <a:spcPts val="0"/>
              </a:spcBef>
              <a:buNone/>
            </a:pPr>
            <a:endParaRPr lang="en" sz="1800" dirty="0">
              <a:latin typeface="Cambria Math" panose="02040503050406030204" pitchFamily="18" charset="0"/>
              <a:ea typeface="Cambria Math" panose="020405030504060302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ctrTitle" idx="4294967295"/>
          </p:nvPr>
        </p:nvSpPr>
        <p:spPr>
          <a:xfrm>
            <a:off x="176058" y="196646"/>
            <a:ext cx="6593700" cy="798820"/>
          </a:xfrm>
          <a:prstGeom prst="rect">
            <a:avLst/>
          </a:prstGeom>
        </p:spPr>
        <p:txBody>
          <a:bodyPr lIns="91425" tIns="91425" rIns="91425" bIns="91425" anchor="b" anchorCtr="0">
            <a:noAutofit/>
          </a:bodyPr>
          <a:lstStyle/>
          <a:p>
            <a:pPr lvl="0">
              <a:spcBef>
                <a:spcPts val="0"/>
              </a:spcBef>
              <a:buNone/>
            </a:pPr>
            <a:r>
              <a:rPr lang="en" sz="4000" dirty="0" smtClean="0">
                <a:latin typeface="Cambria Math" panose="02040503050406030204" pitchFamily="18" charset="0"/>
                <a:ea typeface="Cambria Math" panose="02040503050406030204" pitchFamily="18" charset="0"/>
              </a:rPr>
              <a:t>Some P</a:t>
            </a:r>
            <a:r>
              <a:rPr lang="en-US" altLang="zh-CN" sz="4000" dirty="0" err="1" smtClean="0">
                <a:latin typeface="Cambria Math" panose="02040503050406030204" pitchFamily="18" charset="0"/>
                <a:ea typeface="Cambria Math" panose="02040503050406030204" pitchFamily="18" charset="0"/>
              </a:rPr>
              <a:t>revious</a:t>
            </a:r>
            <a:r>
              <a:rPr lang="en-US" altLang="zh-CN" sz="4000" dirty="0" smtClean="0">
                <a:latin typeface="Cambria Math" panose="02040503050406030204" pitchFamily="18" charset="0"/>
                <a:ea typeface="Cambria Math" panose="02040503050406030204" pitchFamily="18" charset="0"/>
              </a:rPr>
              <a:t> Researches</a:t>
            </a:r>
            <a:endParaRPr lang="en" sz="4000" dirty="0">
              <a:latin typeface="Cambria Math" panose="02040503050406030204" pitchFamily="18" charset="0"/>
              <a:ea typeface="Cambria Math" panose="02040503050406030204" pitchFamily="18" charset="0"/>
            </a:endParaRPr>
          </a:p>
        </p:txBody>
      </p:sp>
      <p:sp>
        <p:nvSpPr>
          <p:cNvPr id="264" name="Shape 264"/>
          <p:cNvSpPr txBox="1">
            <a:spLocks noGrp="1"/>
          </p:cNvSpPr>
          <p:nvPr>
            <p:ph type="body" idx="4294967295"/>
          </p:nvPr>
        </p:nvSpPr>
        <p:spPr>
          <a:xfrm>
            <a:off x="176058" y="779157"/>
            <a:ext cx="6942497" cy="4087812"/>
          </a:xfrm>
          <a:prstGeom prst="rect">
            <a:avLst/>
          </a:prstGeom>
        </p:spPr>
        <p:txBody>
          <a:bodyPr lIns="91425" tIns="91425" rIns="91425" bIns="91425" anchor="t" anchorCtr="0">
            <a:noAutofit/>
          </a:bodyPr>
          <a:lstStyle/>
          <a:p>
            <a:pPr lvl="0">
              <a:spcBef>
                <a:spcPts val="0"/>
              </a:spcBef>
              <a:buNone/>
            </a:pPr>
            <a:r>
              <a:rPr lang="en-US" sz="1800" dirty="0">
                <a:latin typeface="Cambria Math" panose="02040503050406030204" pitchFamily="18" charset="0"/>
                <a:ea typeface="Cambria Math" panose="02040503050406030204" pitchFamily="18" charset="0"/>
              </a:rPr>
              <a:t>The result is by no means </a:t>
            </a:r>
            <a:r>
              <a:rPr lang="en-US" sz="1800" dirty="0" smtClean="0">
                <a:latin typeface="Cambria Math" panose="02040503050406030204" pitchFamily="18" charset="0"/>
                <a:ea typeface="Cambria Math" panose="02040503050406030204" pitchFamily="18" charset="0"/>
              </a:rPr>
              <a:t>universal: Norway;</a:t>
            </a:r>
          </a:p>
          <a:p>
            <a:pPr lvl="0">
              <a:spcBef>
                <a:spcPts val="0"/>
              </a:spcBef>
              <a:buNone/>
            </a:pPr>
            <a:r>
              <a:rPr lang="en-US" sz="1800" dirty="0" smtClean="0">
                <a:latin typeface="Cambria Math" panose="02040503050406030204" pitchFamily="18" charset="0"/>
                <a:ea typeface="Cambria Math" panose="02040503050406030204" pitchFamily="18" charset="0"/>
              </a:rPr>
              <a:t>Botswana </a:t>
            </a:r>
            <a:r>
              <a:rPr lang="en-US" sz="1800" dirty="0">
                <a:latin typeface="Cambria Math" panose="02040503050406030204" pitchFamily="18" charset="0"/>
                <a:ea typeface="Cambria Math" panose="02040503050406030204" pitchFamily="18" charset="0"/>
              </a:rPr>
              <a:t>and the </a:t>
            </a:r>
            <a:r>
              <a:rPr lang="en-US" sz="1800" dirty="0" smtClean="0">
                <a:latin typeface="Cambria Math" panose="02040503050406030204" pitchFamily="18" charset="0"/>
                <a:ea typeface="Cambria Math" panose="02040503050406030204" pitchFamily="18" charset="0"/>
              </a:rPr>
              <a:t>Congo: both </a:t>
            </a:r>
            <a:r>
              <a:rPr lang="en-US" sz="1800" dirty="0">
                <a:latin typeface="Cambria Math" panose="02040503050406030204" pitchFamily="18" charset="0"/>
                <a:ea typeface="Cambria Math" panose="02040503050406030204" pitchFamily="18" charset="0"/>
              </a:rPr>
              <a:t>abundant in </a:t>
            </a:r>
            <a:r>
              <a:rPr lang="en-US" sz="1800" dirty="0" smtClean="0">
                <a:latin typeface="Cambria Math" panose="02040503050406030204" pitchFamily="18" charset="0"/>
                <a:ea typeface="Cambria Math" panose="02040503050406030204" pitchFamily="18" charset="0"/>
              </a:rPr>
              <a:t>diamonds. Botswana </a:t>
            </a:r>
            <a:r>
              <a:rPr lang="en-US" sz="1800" dirty="0">
                <a:latin typeface="Cambria Math" panose="02040503050406030204" pitchFamily="18" charset="0"/>
                <a:ea typeface="Cambria Math" panose="02040503050406030204" pitchFamily="18" charset="0"/>
              </a:rPr>
              <a:t>is the </a:t>
            </a:r>
            <a:r>
              <a:rPr lang="en-US" sz="1800" dirty="0" smtClean="0">
                <a:latin typeface="Cambria Math" panose="02040503050406030204" pitchFamily="18" charset="0"/>
                <a:ea typeface="Cambria Math" panose="02040503050406030204" pitchFamily="18" charset="0"/>
              </a:rPr>
              <a:t>best performer </a:t>
            </a:r>
            <a:r>
              <a:rPr lang="en-US" sz="1800" dirty="0">
                <a:latin typeface="Cambria Math" panose="02040503050406030204" pitchFamily="18" charset="0"/>
                <a:ea typeface="Cambria Math" panose="02040503050406030204" pitchFamily="18" charset="0"/>
              </a:rPr>
              <a:t>in continental Africa in terms of democracy, stability, and rapid growth </a:t>
            </a:r>
            <a:r>
              <a:rPr lang="en-US" sz="1800" dirty="0" smtClean="0">
                <a:latin typeface="Cambria Math" panose="02040503050406030204" pitchFamily="18" charset="0"/>
                <a:ea typeface="Cambria Math" panose="02040503050406030204" pitchFamily="18" charset="0"/>
              </a:rPr>
              <a:t>of income</a:t>
            </a:r>
            <a:r>
              <a:rPr lang="en-US" sz="1800" dirty="0">
                <a:latin typeface="Cambria Math" panose="02040503050406030204" pitchFamily="18" charset="0"/>
                <a:ea typeface="Cambria Math" panose="02040503050406030204" pitchFamily="18" charset="0"/>
              </a:rPr>
              <a:t>, while the Congo is among the very </a:t>
            </a:r>
            <a:r>
              <a:rPr lang="en-US" sz="1800" dirty="0" smtClean="0">
                <a:latin typeface="Cambria Math" panose="02040503050406030204" pitchFamily="18" charset="0"/>
                <a:ea typeface="Cambria Math" panose="02040503050406030204" pitchFamily="18" charset="0"/>
              </a:rPr>
              <a:t>worst.</a:t>
            </a:r>
          </a:p>
          <a:p>
            <a:pPr lvl="0">
              <a:spcBef>
                <a:spcPts val="0"/>
              </a:spcBef>
              <a:buNone/>
            </a:pPr>
            <a:endParaRPr lang="en-US" sz="1800" dirty="0" smtClean="0">
              <a:latin typeface="Cambria Math" panose="02040503050406030204" pitchFamily="18" charset="0"/>
              <a:ea typeface="Cambria Math" panose="02040503050406030204" pitchFamily="18" charset="0"/>
            </a:endParaRPr>
          </a:p>
          <a:p>
            <a:pPr lvl="0">
              <a:spcBef>
                <a:spcPts val="0"/>
              </a:spcBef>
              <a:buNone/>
            </a:pPr>
            <a:r>
              <a:rPr lang="en-US" sz="1800" dirty="0" smtClean="0">
                <a:latin typeface="Cambria Math" panose="02040503050406030204" pitchFamily="18" charset="0"/>
                <a:ea typeface="Cambria Math" panose="02040503050406030204" pitchFamily="18" charset="0"/>
              </a:rPr>
              <a:t>Delacroix </a:t>
            </a:r>
            <a:r>
              <a:rPr lang="en-US" sz="1800" dirty="0">
                <a:latin typeface="Cambria Math" panose="02040503050406030204" pitchFamily="18" charset="0"/>
                <a:ea typeface="Cambria Math" panose="02040503050406030204" pitchFamily="18" charset="0"/>
              </a:rPr>
              <a:t>(1977), Davis (1995), Herb (2005) </a:t>
            </a:r>
            <a:r>
              <a:rPr lang="en-US" sz="1800" dirty="0" smtClean="0">
                <a:latin typeface="Cambria Math" panose="02040503050406030204" pitchFamily="18" charset="0"/>
                <a:ea typeface="Cambria Math" panose="02040503050406030204" pitchFamily="18" charset="0"/>
              </a:rPr>
              <a:t>and Maloney </a:t>
            </a:r>
            <a:r>
              <a:rPr lang="en-US" sz="1800" dirty="0">
                <a:latin typeface="Cambria Math" panose="02040503050406030204" pitchFamily="18" charset="0"/>
                <a:ea typeface="Cambria Math" panose="02040503050406030204" pitchFamily="18" charset="0"/>
              </a:rPr>
              <a:t>(2002) all find no evidence of the natural resource curse. </a:t>
            </a:r>
            <a:endParaRPr lang="en-US" sz="1800" dirty="0" smtClean="0">
              <a:latin typeface="Cambria Math" panose="02040503050406030204" pitchFamily="18" charset="0"/>
              <a:ea typeface="Cambria Math" panose="02040503050406030204" pitchFamily="18" charset="0"/>
            </a:endParaRPr>
          </a:p>
          <a:p>
            <a:pPr lvl="0">
              <a:spcBef>
                <a:spcPts val="0"/>
              </a:spcBef>
              <a:buNone/>
            </a:pPr>
            <a:r>
              <a:rPr lang="en-US" sz="1800" dirty="0" err="1" smtClean="0">
                <a:latin typeface="Cambria Math" panose="02040503050406030204" pitchFamily="18" charset="0"/>
                <a:ea typeface="Cambria Math" panose="02040503050406030204" pitchFamily="18" charset="0"/>
              </a:rPr>
              <a:t>Alexeev</a:t>
            </a:r>
            <a:r>
              <a:rPr lang="en-US" sz="1800" dirty="0" smtClean="0">
                <a:latin typeface="Cambria Math" panose="02040503050406030204" pitchFamily="18" charset="0"/>
                <a:ea typeface="Cambria Math" panose="02040503050406030204" pitchFamily="18" charset="0"/>
              </a:rPr>
              <a:t> </a:t>
            </a:r>
            <a:r>
              <a:rPr lang="en-US" sz="1800" dirty="0">
                <a:latin typeface="Cambria Math" panose="02040503050406030204" pitchFamily="18" charset="0"/>
                <a:ea typeface="Cambria Math" panose="02040503050406030204" pitchFamily="18" charset="0"/>
              </a:rPr>
              <a:t>and Conrad (2009) find that oil wealth and mineral wealth have positive </a:t>
            </a:r>
            <a:r>
              <a:rPr lang="en-US" sz="1800" dirty="0" smtClean="0">
                <a:latin typeface="Cambria Math" panose="02040503050406030204" pitchFamily="18" charset="0"/>
                <a:ea typeface="Cambria Math" panose="02040503050406030204" pitchFamily="18" charset="0"/>
              </a:rPr>
              <a:t>effects on </a:t>
            </a:r>
            <a:r>
              <a:rPr lang="en-US" sz="1800" dirty="0">
                <a:latin typeface="Cambria Math" panose="02040503050406030204" pitchFamily="18" charset="0"/>
                <a:ea typeface="Cambria Math" panose="02040503050406030204" pitchFamily="18" charset="0"/>
              </a:rPr>
              <a:t>income per capita, when controlling for a number of variables, particularly </a:t>
            </a:r>
            <a:r>
              <a:rPr lang="en-US" sz="1800" dirty="0" smtClean="0">
                <a:latin typeface="Cambria Math" panose="02040503050406030204" pitchFamily="18" charset="0"/>
                <a:ea typeface="Cambria Math" panose="02040503050406030204" pitchFamily="18" charset="0"/>
              </a:rPr>
              <a:t>dummies for </a:t>
            </a:r>
            <a:r>
              <a:rPr lang="en-US" sz="1800" dirty="0">
                <a:latin typeface="Cambria Math" panose="02040503050406030204" pitchFamily="18" charset="0"/>
                <a:ea typeface="Cambria Math" panose="02040503050406030204" pitchFamily="18" charset="0"/>
              </a:rPr>
              <a:t>East Asia and Latin America. In some cases, especially if the data do not go back </a:t>
            </a:r>
            <a:r>
              <a:rPr lang="en-US" sz="1800" dirty="0" smtClean="0">
                <a:latin typeface="Cambria Math" panose="02040503050406030204" pitchFamily="18" charset="0"/>
                <a:ea typeface="Cambria Math" panose="02040503050406030204" pitchFamily="18" charset="0"/>
              </a:rPr>
              <a:t>to a </a:t>
            </a:r>
            <a:r>
              <a:rPr lang="en-US" sz="1800" dirty="0">
                <a:latin typeface="Cambria Math" panose="02040503050406030204" pitchFamily="18" charset="0"/>
                <a:ea typeface="Cambria Math" panose="02040503050406030204" pitchFamily="18" charset="0"/>
              </a:rPr>
              <a:t>time before oil was discovered, the reason different studies come to </a:t>
            </a:r>
            <a:r>
              <a:rPr lang="en-US" sz="1800" dirty="0" smtClean="0">
                <a:latin typeface="Cambria Math" panose="02040503050406030204" pitchFamily="18" charset="0"/>
                <a:ea typeface="Cambria Math" panose="02040503050406030204" pitchFamily="18" charset="0"/>
              </a:rPr>
              <a:t> different </a:t>
            </a:r>
            <a:r>
              <a:rPr lang="en-US" sz="1800" dirty="0">
                <a:latin typeface="Cambria Math" panose="02040503050406030204" pitchFamily="18" charset="0"/>
                <a:ea typeface="Cambria Math" panose="02040503050406030204" pitchFamily="18" charset="0"/>
              </a:rPr>
              <a:t>results </a:t>
            </a:r>
            <a:r>
              <a:rPr lang="en-US" sz="1800" dirty="0" smtClean="0">
                <a:latin typeface="Cambria Math" panose="02040503050406030204" pitchFamily="18" charset="0"/>
                <a:ea typeface="Cambria Math" panose="02040503050406030204" pitchFamily="18" charset="0"/>
              </a:rPr>
              <a:t>is that </a:t>
            </a:r>
            <a:r>
              <a:rPr lang="en-US" sz="1800" dirty="0">
                <a:latin typeface="Cambria Math" panose="02040503050406030204" pitchFamily="18" charset="0"/>
                <a:ea typeface="Cambria Math" panose="02040503050406030204" pitchFamily="18" charset="0"/>
              </a:rPr>
              <a:t>oil wealth may raise the level of per capita income, while reducing or failing to </a:t>
            </a:r>
            <a:r>
              <a:rPr lang="en-US" sz="1800" dirty="0" smtClean="0">
                <a:latin typeface="Cambria Math" panose="02040503050406030204" pitchFamily="18" charset="0"/>
                <a:ea typeface="Cambria Math" panose="02040503050406030204" pitchFamily="18" charset="0"/>
              </a:rPr>
              <a:t>raise the </a:t>
            </a:r>
            <a:r>
              <a:rPr lang="en-US" sz="1800" dirty="0">
                <a:latin typeface="Cambria Math" panose="02040503050406030204" pitchFamily="18" charset="0"/>
                <a:ea typeface="Cambria Math" panose="02040503050406030204" pitchFamily="18" charset="0"/>
              </a:rPr>
              <a:t>growth rate of income</a:t>
            </a:r>
            <a:endParaRPr lang="en" sz="1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400646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ctrTitle" idx="4294967295"/>
          </p:nvPr>
        </p:nvSpPr>
        <p:spPr>
          <a:xfrm>
            <a:off x="176058" y="196646"/>
            <a:ext cx="6593700" cy="798820"/>
          </a:xfrm>
          <a:prstGeom prst="rect">
            <a:avLst/>
          </a:prstGeom>
        </p:spPr>
        <p:txBody>
          <a:bodyPr lIns="91425" tIns="91425" rIns="91425" bIns="91425" anchor="b" anchorCtr="0">
            <a:noAutofit/>
          </a:bodyPr>
          <a:lstStyle/>
          <a:p>
            <a:pPr lvl="0">
              <a:spcBef>
                <a:spcPts val="0"/>
              </a:spcBef>
              <a:buNone/>
            </a:pPr>
            <a:r>
              <a:rPr lang="en" sz="4000" dirty="0" smtClean="0">
                <a:latin typeface="Cambria Math" panose="02040503050406030204" pitchFamily="18" charset="0"/>
                <a:ea typeface="Cambria Math" panose="02040503050406030204" pitchFamily="18" charset="0"/>
              </a:rPr>
              <a:t>Some P</a:t>
            </a:r>
            <a:r>
              <a:rPr lang="en-US" altLang="zh-CN" sz="4000" dirty="0" err="1" smtClean="0">
                <a:latin typeface="Cambria Math" panose="02040503050406030204" pitchFamily="18" charset="0"/>
                <a:ea typeface="Cambria Math" panose="02040503050406030204" pitchFamily="18" charset="0"/>
              </a:rPr>
              <a:t>revious</a:t>
            </a:r>
            <a:r>
              <a:rPr lang="en-US" altLang="zh-CN" sz="4000" dirty="0" smtClean="0">
                <a:latin typeface="Cambria Math" panose="02040503050406030204" pitchFamily="18" charset="0"/>
                <a:ea typeface="Cambria Math" panose="02040503050406030204" pitchFamily="18" charset="0"/>
              </a:rPr>
              <a:t> Researches</a:t>
            </a:r>
            <a:endParaRPr lang="en" sz="4000" dirty="0">
              <a:latin typeface="Cambria Math" panose="02040503050406030204" pitchFamily="18" charset="0"/>
              <a:ea typeface="Cambria Math" panose="02040503050406030204" pitchFamily="18" charset="0"/>
            </a:endParaRPr>
          </a:p>
        </p:txBody>
      </p:sp>
      <p:sp>
        <p:nvSpPr>
          <p:cNvPr id="264" name="Shape 264"/>
          <p:cNvSpPr txBox="1">
            <a:spLocks noGrp="1"/>
          </p:cNvSpPr>
          <p:nvPr>
            <p:ph type="body" idx="4294967295"/>
          </p:nvPr>
        </p:nvSpPr>
        <p:spPr>
          <a:xfrm>
            <a:off x="176058" y="779157"/>
            <a:ext cx="6942497" cy="4087812"/>
          </a:xfrm>
          <a:prstGeom prst="rect">
            <a:avLst/>
          </a:prstGeom>
        </p:spPr>
        <p:txBody>
          <a:bodyPr lIns="91425" tIns="91425" rIns="91425" bIns="91425" anchor="t" anchorCtr="0">
            <a:noAutofit/>
          </a:bodyPr>
          <a:lstStyle/>
          <a:p>
            <a:pPr lvl="0">
              <a:spcBef>
                <a:spcPts val="0"/>
              </a:spcBef>
              <a:buNone/>
            </a:pPr>
            <a:r>
              <a:rPr lang="en-US" sz="1800" dirty="0">
                <a:latin typeface="Cambria Math" panose="02040503050406030204" pitchFamily="18" charset="0"/>
                <a:ea typeface="Cambria Math" panose="02040503050406030204" pitchFamily="18" charset="0"/>
              </a:rPr>
              <a:t>In some cases the crucial difference is whether “natural resource wealth” </a:t>
            </a:r>
            <a:r>
              <a:rPr lang="en-US" sz="1800" dirty="0" smtClean="0">
                <a:latin typeface="Cambria Math" panose="02040503050406030204" pitchFamily="18" charset="0"/>
                <a:ea typeface="Cambria Math" panose="02040503050406030204" pitchFamily="18" charset="0"/>
              </a:rPr>
              <a:t>is measured </a:t>
            </a:r>
            <a:r>
              <a:rPr lang="en-US" sz="1800" dirty="0">
                <a:latin typeface="Cambria Math" panose="02040503050406030204" pitchFamily="18" charset="0"/>
                <a:ea typeface="Cambria Math" panose="02040503050406030204" pitchFamily="18" charset="0"/>
              </a:rPr>
              <a:t>by true endowments, or rather by exports. </a:t>
            </a:r>
            <a:endParaRPr lang="en-US" sz="1800" dirty="0" smtClean="0">
              <a:latin typeface="Cambria Math" panose="02040503050406030204" pitchFamily="18" charset="0"/>
              <a:ea typeface="Cambria Math" panose="02040503050406030204" pitchFamily="18" charset="0"/>
            </a:endParaRPr>
          </a:p>
          <a:p>
            <a:pPr lvl="0">
              <a:spcBef>
                <a:spcPts val="0"/>
              </a:spcBef>
              <a:buNone/>
            </a:pPr>
            <a:r>
              <a:rPr lang="en-US" sz="1800" dirty="0" smtClean="0">
                <a:latin typeface="Cambria Math" panose="02040503050406030204" pitchFamily="18" charset="0"/>
                <a:ea typeface="Cambria Math" panose="02040503050406030204" pitchFamily="18" charset="0"/>
              </a:rPr>
              <a:t>Some argue </a:t>
            </a:r>
            <a:r>
              <a:rPr lang="en-US" sz="1800" dirty="0">
                <a:latin typeface="Cambria Math" panose="02040503050406030204" pitchFamily="18" charset="0"/>
                <a:ea typeface="Cambria Math" panose="02040503050406030204" pitchFamily="18" charset="0"/>
              </a:rPr>
              <a:t>that </a:t>
            </a:r>
            <a:r>
              <a:rPr lang="en-US" sz="1800" dirty="0" smtClean="0">
                <a:latin typeface="Cambria Math" panose="02040503050406030204" pitchFamily="18" charset="0"/>
                <a:ea typeface="Cambria Math" panose="02040503050406030204" pitchFamily="18" charset="0"/>
              </a:rPr>
              <a:t>natural resource </a:t>
            </a:r>
            <a:r>
              <a:rPr lang="en-US" sz="1800" dirty="0">
                <a:latin typeface="Cambria Math" panose="02040503050406030204" pitchFamily="18" charset="0"/>
                <a:ea typeface="Cambria Math" panose="02040503050406030204" pitchFamily="18" charset="0"/>
              </a:rPr>
              <a:t>exports are highly </a:t>
            </a:r>
            <a:r>
              <a:rPr lang="en-US" sz="1800" dirty="0" smtClean="0">
                <a:latin typeface="Cambria Math" panose="02040503050406030204" pitchFamily="18" charset="0"/>
                <a:ea typeface="Cambria Math" panose="02040503050406030204" pitchFamily="18" charset="0"/>
              </a:rPr>
              <a:t>endogenous </a:t>
            </a:r>
            <a:r>
              <a:rPr lang="en-US" sz="1800" dirty="0">
                <a:latin typeface="Cambria Math" panose="02040503050406030204" pitchFamily="18" charset="0"/>
                <a:ea typeface="Cambria Math" panose="02040503050406030204" pitchFamily="18" charset="0"/>
              </a:rPr>
              <a:t>in several ways</a:t>
            </a:r>
            <a:r>
              <a:rPr lang="en-US" sz="1800" dirty="0" smtClean="0">
                <a:latin typeface="Cambria Math" panose="02040503050406030204" pitchFamily="18" charset="0"/>
                <a:ea typeface="Cambria Math" panose="02040503050406030204" pitchFamily="18" charset="0"/>
              </a:rPr>
              <a:t>.</a:t>
            </a:r>
          </a:p>
          <a:p>
            <a:pPr marL="285750" indent="-285750">
              <a:spcBef>
                <a:spcPts val="0"/>
              </a:spcBef>
              <a:buFont typeface="Wingdings" panose="05000000000000000000" pitchFamily="2" charset="2"/>
              <a:buChar char="l"/>
            </a:pPr>
            <a:r>
              <a:rPr lang="en-US" sz="1800" dirty="0" smtClean="0">
                <a:latin typeface="Cambria Math" panose="02040503050406030204" pitchFamily="18" charset="0"/>
                <a:ea typeface="Cambria Math" panose="02040503050406030204" pitchFamily="18" charset="0"/>
              </a:rPr>
              <a:t>On </a:t>
            </a:r>
            <a:r>
              <a:rPr lang="en-US" sz="1800" dirty="0">
                <a:latin typeface="Cambria Math" panose="02040503050406030204" pitchFamily="18" charset="0"/>
                <a:ea typeface="Cambria Math" panose="02040503050406030204" pitchFamily="18" charset="0"/>
              </a:rPr>
              <a:t>the one hand, basic </a:t>
            </a:r>
            <a:r>
              <a:rPr lang="en-US" sz="1800" dirty="0" smtClean="0">
                <a:latin typeface="Cambria Math" panose="02040503050406030204" pitchFamily="18" charset="0"/>
                <a:ea typeface="Cambria Math" panose="02040503050406030204" pitchFamily="18" charset="0"/>
              </a:rPr>
              <a:t>trade theory </a:t>
            </a:r>
            <a:r>
              <a:rPr lang="en-US" sz="1800" dirty="0">
                <a:latin typeface="Cambria Math" panose="02040503050406030204" pitchFamily="18" charset="0"/>
                <a:ea typeface="Cambria Math" panose="02040503050406030204" pitchFamily="18" charset="0"/>
              </a:rPr>
              <a:t>readily predicts that a country may show a high mineral share in exports, </a:t>
            </a:r>
            <a:r>
              <a:rPr lang="en-US" sz="1800" dirty="0" smtClean="0">
                <a:latin typeface="Cambria Math" panose="02040503050406030204" pitchFamily="18" charset="0"/>
                <a:ea typeface="Cambria Math" panose="02040503050406030204" pitchFamily="18" charset="0"/>
              </a:rPr>
              <a:t>not necessarily </a:t>
            </a:r>
            <a:r>
              <a:rPr lang="en-US" sz="1800" dirty="0">
                <a:latin typeface="Cambria Math" panose="02040503050406030204" pitchFamily="18" charset="0"/>
                <a:ea typeface="Cambria Math" panose="02040503050406030204" pitchFamily="18" charset="0"/>
              </a:rPr>
              <a:t>because it has a higher endowment of minerals than other countries (</a:t>
            </a:r>
            <a:r>
              <a:rPr lang="en-US" sz="1800" dirty="0" smtClean="0">
                <a:latin typeface="Cambria Math" panose="02040503050406030204" pitchFamily="18" charset="0"/>
                <a:ea typeface="Cambria Math" panose="02040503050406030204" pitchFamily="18" charset="0"/>
              </a:rPr>
              <a:t>absolute advantage</a:t>
            </a:r>
            <a:r>
              <a:rPr lang="en-US" sz="1800" dirty="0">
                <a:latin typeface="Cambria Math" panose="02040503050406030204" pitchFamily="18" charset="0"/>
                <a:ea typeface="Cambria Math" panose="02040503050406030204" pitchFamily="18" charset="0"/>
              </a:rPr>
              <a:t>) but because it does not have the ability to export </a:t>
            </a:r>
            <a:r>
              <a:rPr lang="en-US" sz="1800" dirty="0" smtClean="0">
                <a:latin typeface="Cambria Math" panose="02040503050406030204" pitchFamily="18" charset="0"/>
                <a:ea typeface="Cambria Math" panose="02040503050406030204" pitchFamily="18" charset="0"/>
              </a:rPr>
              <a:t>manufactures </a:t>
            </a:r>
            <a:r>
              <a:rPr lang="en-US" sz="1800" dirty="0">
                <a:latin typeface="Cambria Math" panose="02040503050406030204" pitchFamily="18" charset="0"/>
                <a:ea typeface="Cambria Math" panose="02040503050406030204" pitchFamily="18" charset="0"/>
              </a:rPr>
              <a:t>(</a:t>
            </a:r>
            <a:r>
              <a:rPr lang="en-US" sz="1800" dirty="0" smtClean="0">
                <a:latin typeface="Cambria Math" panose="02040503050406030204" pitchFamily="18" charset="0"/>
                <a:ea typeface="Cambria Math" panose="02040503050406030204" pitchFamily="18" charset="0"/>
              </a:rPr>
              <a:t>comparative advantage</a:t>
            </a:r>
            <a:r>
              <a:rPr lang="en-US" sz="1800" dirty="0">
                <a:latin typeface="Cambria Math" panose="02040503050406030204" pitchFamily="18" charset="0"/>
                <a:ea typeface="Cambria Math" panose="02040503050406030204" pitchFamily="18" charset="0"/>
              </a:rPr>
              <a:t>.). </a:t>
            </a:r>
            <a:endParaRPr lang="en-US" sz="1800" dirty="0" smtClean="0">
              <a:latin typeface="Cambria Math" panose="02040503050406030204" pitchFamily="18" charset="0"/>
              <a:ea typeface="Cambria Math" panose="02040503050406030204" pitchFamily="18" charset="0"/>
            </a:endParaRPr>
          </a:p>
          <a:p>
            <a:pPr marL="285750" indent="-285750">
              <a:spcBef>
                <a:spcPts val="0"/>
              </a:spcBef>
              <a:buFont typeface="Wingdings" panose="05000000000000000000" pitchFamily="2" charset="2"/>
              <a:buChar char="l"/>
            </a:pPr>
            <a:r>
              <a:rPr lang="en-US" sz="1800" dirty="0">
                <a:latin typeface="Cambria Math" panose="02040503050406030204" pitchFamily="18" charset="0"/>
                <a:ea typeface="Cambria Math" panose="02040503050406030204" pitchFamily="18" charset="0"/>
              </a:rPr>
              <a:t>On the other hand, the skeptics also have plenty of examples where </a:t>
            </a:r>
            <a:r>
              <a:rPr lang="en-US" sz="1800" dirty="0" smtClean="0">
                <a:latin typeface="Cambria Math" panose="02040503050406030204" pitchFamily="18" charset="0"/>
                <a:ea typeface="Cambria Math" panose="02040503050406030204" pitchFamily="18" charset="0"/>
              </a:rPr>
              <a:t>successful institutions </a:t>
            </a:r>
            <a:r>
              <a:rPr lang="en-US" sz="1800" dirty="0">
                <a:latin typeface="Cambria Math" panose="02040503050406030204" pitchFamily="18" charset="0"/>
                <a:ea typeface="Cambria Math" panose="02040503050406030204" pitchFamily="18" charset="0"/>
              </a:rPr>
              <a:t>and industrialization went hand in hand with rapid </a:t>
            </a:r>
            <a:r>
              <a:rPr lang="en-US" sz="1800" dirty="0" smtClean="0">
                <a:latin typeface="Cambria Math" panose="02040503050406030204" pitchFamily="18" charset="0"/>
                <a:ea typeface="Cambria Math" panose="02040503050406030204" pitchFamily="18" charset="0"/>
              </a:rPr>
              <a:t>development </a:t>
            </a:r>
            <a:r>
              <a:rPr lang="en-US" sz="1800" dirty="0">
                <a:latin typeface="Cambria Math" panose="02040503050406030204" pitchFamily="18" charset="0"/>
                <a:ea typeface="Cambria Math" panose="02040503050406030204" pitchFamily="18" charset="0"/>
              </a:rPr>
              <a:t>of </a:t>
            </a:r>
            <a:r>
              <a:rPr lang="en-US" sz="1800" dirty="0" smtClean="0">
                <a:latin typeface="Cambria Math" panose="02040503050406030204" pitchFamily="18" charset="0"/>
                <a:ea typeface="Cambria Math" panose="02040503050406030204" pitchFamily="18" charset="0"/>
              </a:rPr>
              <a:t>mineral resources</a:t>
            </a:r>
            <a:r>
              <a:rPr lang="en-US" sz="1800" dirty="0">
                <a:latin typeface="Cambria Math" panose="02040503050406030204" pitchFamily="18" charset="0"/>
                <a:ea typeface="Cambria Math" panose="02040503050406030204" pitchFamily="18" charset="0"/>
              </a:rPr>
              <a:t>. </a:t>
            </a:r>
            <a:endParaRPr lang="en-US" sz="1800" dirty="0" smtClean="0">
              <a:latin typeface="Cambria Math" panose="02040503050406030204" pitchFamily="18" charset="0"/>
              <a:ea typeface="Cambria Math" panose="02040503050406030204" pitchFamily="18" charset="0"/>
            </a:endParaRPr>
          </a:p>
          <a:p>
            <a:pPr>
              <a:spcBef>
                <a:spcPts val="0"/>
              </a:spcBef>
              <a:buNone/>
            </a:pPr>
            <a:endParaRPr lang="en-US" sz="1800" dirty="0" smtClean="0">
              <a:latin typeface="Cambria Math" panose="02040503050406030204" pitchFamily="18" charset="0"/>
              <a:ea typeface="Cambria Math" panose="02040503050406030204" pitchFamily="18" charset="0"/>
            </a:endParaRPr>
          </a:p>
          <a:p>
            <a:pPr lvl="0">
              <a:spcBef>
                <a:spcPts val="0"/>
              </a:spcBef>
              <a:buNone/>
            </a:pPr>
            <a:r>
              <a:rPr lang="en-US" sz="1000" dirty="0" err="1" smtClean="0">
                <a:latin typeface="Cambria Math" panose="02040503050406030204" pitchFamily="18" charset="0"/>
                <a:ea typeface="Cambria Math" panose="02040503050406030204" pitchFamily="18" charset="0"/>
              </a:rPr>
              <a:t>Eg</a:t>
            </a:r>
            <a:r>
              <a:rPr lang="en-US" sz="1000" dirty="0" smtClean="0">
                <a:latin typeface="Cambria Math" panose="02040503050406030204" pitchFamily="18" charset="0"/>
                <a:ea typeface="Cambria Math" panose="02040503050406030204" pitchFamily="18" charset="0"/>
              </a:rPr>
              <a:t>: The </a:t>
            </a:r>
            <a:r>
              <a:rPr lang="en-US" sz="1000" dirty="0">
                <a:latin typeface="Cambria Math" panose="02040503050406030204" pitchFamily="18" charset="0"/>
                <a:ea typeface="Cambria Math" panose="02040503050406030204" pitchFamily="18" charset="0"/>
              </a:rPr>
              <a:t>United States during </a:t>
            </a:r>
            <a:r>
              <a:rPr lang="en-US" sz="1000" dirty="0" smtClean="0">
                <a:latin typeface="Cambria Math" panose="02040503050406030204" pitchFamily="18" charset="0"/>
                <a:ea typeface="Cambria Math" panose="02040503050406030204" pitchFamily="18" charset="0"/>
              </a:rPr>
              <a:t>its pre-war </a:t>
            </a:r>
            <a:r>
              <a:rPr lang="en-US" sz="1000" dirty="0">
                <a:latin typeface="Cambria Math" panose="02040503050406030204" pitchFamily="18" charset="0"/>
                <a:ea typeface="Cambria Math" panose="02040503050406030204" pitchFamily="18" charset="0"/>
              </a:rPr>
              <a:t>industrialization </a:t>
            </a:r>
            <a:r>
              <a:rPr lang="en-US" sz="1000" dirty="0" smtClean="0">
                <a:latin typeface="Cambria Math" panose="02040503050406030204" pitchFamily="18" charset="0"/>
                <a:ea typeface="Cambria Math" panose="02040503050406030204" pitchFamily="18" charset="0"/>
              </a:rPr>
              <a:t>period, </a:t>
            </a:r>
            <a:r>
              <a:rPr lang="en-US" sz="1000" dirty="0">
                <a:latin typeface="Cambria Math" panose="02040503050406030204" pitchFamily="18" charset="0"/>
                <a:ea typeface="Cambria Math" panose="02040503050406030204" pitchFamily="18" charset="0"/>
              </a:rPr>
              <a:t>Venezuela from the 1920s to the 1970s, Australia since</a:t>
            </a:r>
          </a:p>
          <a:p>
            <a:pPr lvl="0">
              <a:spcBef>
                <a:spcPts val="0"/>
              </a:spcBef>
              <a:buNone/>
            </a:pPr>
            <a:r>
              <a:rPr lang="en-US" sz="1000" dirty="0">
                <a:latin typeface="Cambria Math" panose="02040503050406030204" pitchFamily="18" charset="0"/>
                <a:ea typeface="Cambria Math" panose="02040503050406030204" pitchFamily="18" charset="0"/>
              </a:rPr>
              <a:t>the 1960s, Norway since its oil discoveries of 1969, Chile since adoption of a new </a:t>
            </a:r>
            <a:r>
              <a:rPr lang="en-US" sz="1000" dirty="0" smtClean="0">
                <a:latin typeface="Cambria Math" panose="02040503050406030204" pitchFamily="18" charset="0"/>
                <a:ea typeface="Cambria Math" panose="02040503050406030204" pitchFamily="18" charset="0"/>
              </a:rPr>
              <a:t>mining code </a:t>
            </a:r>
            <a:r>
              <a:rPr lang="en-US" sz="1000" dirty="0">
                <a:latin typeface="Cambria Math" panose="02040503050406030204" pitchFamily="18" charset="0"/>
                <a:ea typeface="Cambria Math" panose="02040503050406030204" pitchFamily="18" charset="0"/>
              </a:rPr>
              <a:t>in 1983, Peru since a privatization program in 1992, and Brazil since the lifting </a:t>
            </a:r>
            <a:r>
              <a:rPr lang="en-US" sz="1000" dirty="0" smtClean="0">
                <a:latin typeface="Cambria Math" panose="02040503050406030204" pitchFamily="18" charset="0"/>
                <a:ea typeface="Cambria Math" panose="02040503050406030204" pitchFamily="18" charset="0"/>
              </a:rPr>
              <a:t>of restrictions </a:t>
            </a:r>
            <a:r>
              <a:rPr lang="en-US" sz="1000" dirty="0">
                <a:latin typeface="Cambria Math" panose="02040503050406030204" pitchFamily="18" charset="0"/>
                <a:ea typeface="Cambria Math" panose="02040503050406030204" pitchFamily="18" charset="0"/>
              </a:rPr>
              <a:t>on foreign mining participation in 1995</a:t>
            </a:r>
            <a:endParaRPr lang="en-US" sz="1000" dirty="0" smtClean="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672836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ctrTitle"/>
          </p:nvPr>
        </p:nvSpPr>
        <p:spPr>
          <a:xfrm>
            <a:off x="489154" y="235973"/>
            <a:ext cx="5514599" cy="779155"/>
          </a:xfrm>
          <a:prstGeom prst="rect">
            <a:avLst/>
          </a:prstGeom>
        </p:spPr>
        <p:txBody>
          <a:bodyPr lIns="91425" tIns="91425" rIns="91425" bIns="91425" anchor="b" anchorCtr="0">
            <a:noAutofit/>
          </a:bodyPr>
          <a:lstStyle/>
          <a:p>
            <a:pPr>
              <a:buClr>
                <a:srgbClr val="6AA84F"/>
              </a:buClr>
            </a:pPr>
            <a:r>
              <a:rPr lang="en" sz="4000" dirty="0">
                <a:solidFill>
                  <a:srgbClr val="6AA84F"/>
                </a:solidFill>
                <a:latin typeface="Cambria Math" panose="02040503050406030204" pitchFamily="18" charset="0"/>
                <a:ea typeface="Cambria Math" panose="02040503050406030204" pitchFamily="18" charset="0"/>
                <a:cs typeface="PT Serif"/>
                <a:sym typeface="PT Serif"/>
              </a:rPr>
              <a:t>Six Major Hypotheses</a:t>
            </a:r>
          </a:p>
        </p:txBody>
      </p:sp>
      <p:sp>
        <p:nvSpPr>
          <p:cNvPr id="270" name="Shape 270"/>
          <p:cNvSpPr txBox="1">
            <a:spLocks noGrp="1"/>
          </p:cNvSpPr>
          <p:nvPr>
            <p:ph type="subTitle" idx="1"/>
          </p:nvPr>
        </p:nvSpPr>
        <p:spPr>
          <a:xfrm>
            <a:off x="489154" y="1151364"/>
            <a:ext cx="5193891" cy="3420636"/>
          </a:xfrm>
          <a:prstGeom prst="rect">
            <a:avLst/>
          </a:prstGeom>
        </p:spPr>
        <p:txBody>
          <a:bodyPr lIns="91425" tIns="91425" rIns="91425" bIns="91425" anchor="t" anchorCtr="0">
            <a:noAutofit/>
          </a:bodyPr>
          <a:lstStyle/>
          <a:p>
            <a:pPr lvl="0"/>
            <a:r>
              <a:rPr lang="en-US" dirty="0">
                <a:solidFill>
                  <a:schemeClr val="bg1"/>
                </a:solidFill>
                <a:latin typeface="Cambria Math" panose="02040503050406030204" pitchFamily="18" charset="0"/>
                <a:ea typeface="Cambria Math" panose="02040503050406030204" pitchFamily="18" charset="0"/>
              </a:rPr>
              <a:t>1. Long-run trend of world prices for commodities.</a:t>
            </a:r>
          </a:p>
          <a:p>
            <a:pPr lvl="0"/>
            <a:r>
              <a:rPr lang="en-US" dirty="0">
                <a:solidFill>
                  <a:schemeClr val="bg1"/>
                </a:solidFill>
                <a:latin typeface="Cambria Math" panose="02040503050406030204" pitchFamily="18" charset="0"/>
                <a:ea typeface="Cambria Math" panose="02040503050406030204" pitchFamily="18" charset="0"/>
              </a:rPr>
              <a:t>2. Volatility in commodity prices</a:t>
            </a:r>
            <a:r>
              <a:rPr lang="en-US" dirty="0" smtClean="0">
                <a:solidFill>
                  <a:schemeClr val="bg1"/>
                </a:solidFill>
                <a:latin typeface="Cambria Math" panose="02040503050406030204" pitchFamily="18" charset="0"/>
                <a:ea typeface="Cambria Math" panose="02040503050406030204" pitchFamily="18" charset="0"/>
              </a:rPr>
              <a:t>.</a:t>
            </a:r>
          </a:p>
          <a:p>
            <a:pPr lvl="0"/>
            <a:r>
              <a:rPr lang="en-US" dirty="0">
                <a:solidFill>
                  <a:schemeClr val="bg1"/>
                </a:solidFill>
                <a:latin typeface="Cambria Math" panose="02040503050406030204" pitchFamily="18" charset="0"/>
                <a:ea typeface="Cambria Math" panose="02040503050406030204" pitchFamily="18" charset="0"/>
              </a:rPr>
              <a:t>3. Permanent crowding out of manufacturing, where spillover effects are thought to be</a:t>
            </a:r>
          </a:p>
          <a:p>
            <a:pPr lvl="0"/>
            <a:r>
              <a:rPr lang="en-US" dirty="0">
                <a:solidFill>
                  <a:schemeClr val="bg1"/>
                </a:solidFill>
                <a:latin typeface="Cambria Math" panose="02040503050406030204" pitchFamily="18" charset="0"/>
                <a:ea typeface="Cambria Math" panose="02040503050406030204" pitchFamily="18" charset="0"/>
              </a:rPr>
              <a:t>concentrated.</a:t>
            </a:r>
          </a:p>
          <a:p>
            <a:pPr lvl="0"/>
            <a:r>
              <a:rPr lang="en-US" dirty="0">
                <a:solidFill>
                  <a:schemeClr val="bg1"/>
                </a:solidFill>
                <a:latin typeface="Cambria Math" panose="02040503050406030204" pitchFamily="18" charset="0"/>
                <a:ea typeface="Cambria Math" panose="02040503050406030204" pitchFamily="18" charset="0"/>
              </a:rPr>
              <a:t>4. Autocratic or oligarchic institutions.</a:t>
            </a:r>
          </a:p>
          <a:p>
            <a:pPr lvl="0"/>
            <a:r>
              <a:rPr lang="en-US" dirty="0">
                <a:solidFill>
                  <a:schemeClr val="bg1"/>
                </a:solidFill>
                <a:latin typeface="Cambria Math" panose="02040503050406030204" pitchFamily="18" charset="0"/>
                <a:ea typeface="Cambria Math" panose="02040503050406030204" pitchFamily="18" charset="0"/>
              </a:rPr>
              <a:t>5. Anarchic institutions: unenforceable property rights, unsustainably rapid depletion, or</a:t>
            </a:r>
          </a:p>
          <a:p>
            <a:pPr lvl="0"/>
            <a:r>
              <a:rPr lang="en-US" dirty="0">
                <a:solidFill>
                  <a:schemeClr val="bg1"/>
                </a:solidFill>
                <a:latin typeface="Cambria Math" panose="02040503050406030204" pitchFamily="18" charset="0"/>
                <a:ea typeface="Cambria Math" panose="02040503050406030204" pitchFamily="18" charset="0"/>
              </a:rPr>
              <a:t>civil war.</a:t>
            </a:r>
          </a:p>
          <a:p>
            <a:pPr lvl="0"/>
            <a:r>
              <a:rPr lang="en-US" dirty="0">
                <a:solidFill>
                  <a:schemeClr val="bg1"/>
                </a:solidFill>
                <a:latin typeface="Cambria Math" panose="02040503050406030204" pitchFamily="18" charset="0"/>
                <a:ea typeface="Cambria Math" panose="02040503050406030204" pitchFamily="18" charset="0"/>
              </a:rPr>
              <a:t>6. Cyclical expansion of the non-traded sector via the Dutch Disease.</a:t>
            </a:r>
          </a:p>
          <a:p>
            <a:pPr lvl="0"/>
            <a:endParaRPr lang="en-US" dirty="0" smtClean="0">
              <a:solidFill>
                <a:schemeClr val="bg1"/>
              </a:solidFill>
              <a:latin typeface="Cambria Math" panose="02040503050406030204" pitchFamily="18" charset="0"/>
              <a:ea typeface="Cambria Math" panose="02040503050406030204" pitchFamily="18" charset="0"/>
            </a:endParaRPr>
          </a:p>
          <a:p>
            <a:pPr lvl="0"/>
            <a:endParaRPr lang="en-US" dirty="0">
              <a:solidFill>
                <a:schemeClr val="bg1"/>
              </a:solidFill>
              <a:latin typeface="Cambria Math" panose="02040503050406030204" pitchFamily="18" charset="0"/>
              <a:ea typeface="Cambria Math" panose="02040503050406030204" pitchFamily="18" charset="0"/>
            </a:endParaRPr>
          </a:p>
        </p:txBody>
      </p:sp>
      <p:grpSp>
        <p:nvGrpSpPr>
          <p:cNvPr id="4" name="Shape 288"/>
          <p:cNvGrpSpPr/>
          <p:nvPr/>
        </p:nvGrpSpPr>
        <p:grpSpPr>
          <a:xfrm>
            <a:off x="6657071" y="2174927"/>
            <a:ext cx="1624507" cy="1887433"/>
            <a:chOff x="3972400" y="4996350"/>
            <a:chExt cx="381000" cy="442675"/>
          </a:xfrm>
        </p:grpSpPr>
        <p:sp>
          <p:nvSpPr>
            <p:cNvPr id="5" name="Shape 289"/>
            <p:cNvSpPr/>
            <p:nvPr/>
          </p:nvSpPr>
          <p:spPr>
            <a:xfrm>
              <a:off x="4157400" y="4996350"/>
              <a:ext cx="86725" cy="103200"/>
            </a:xfrm>
            <a:custGeom>
              <a:avLst/>
              <a:gdLst/>
              <a:ahLst/>
              <a:cxnLst/>
              <a:rect l="0" t="0" r="0" b="0"/>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 name="Shape 290"/>
            <p:cNvSpPr/>
            <p:nvPr/>
          </p:nvSpPr>
          <p:spPr>
            <a:xfrm>
              <a:off x="3972400" y="5048250"/>
              <a:ext cx="381000" cy="390775"/>
            </a:xfrm>
            <a:custGeom>
              <a:avLst/>
              <a:gdLst/>
              <a:ahLst/>
              <a:cxnLst/>
              <a:rect l="0" t="0" r="0" b="0"/>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7" name="Shape 286"/>
          <p:cNvSpPr txBox="1">
            <a:spLocks/>
          </p:cNvSpPr>
          <p:nvPr/>
        </p:nvSpPr>
        <p:spPr>
          <a:xfrm>
            <a:off x="5683045" y="947010"/>
            <a:ext cx="3244645" cy="11597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AA84F"/>
              </a:buClr>
              <a:buSzPct val="100000"/>
              <a:buFont typeface="Montserrat"/>
              <a:buNone/>
              <a:defRPr sz="2400" b="1" i="0" u="none" strike="noStrike" cap="none">
                <a:solidFill>
                  <a:srgbClr val="6AA84F"/>
                </a:solidFill>
                <a:latin typeface="Montserrat"/>
                <a:ea typeface="Montserrat"/>
                <a:cs typeface="Montserrat"/>
                <a:sym typeface="Montserrat"/>
              </a:defRPr>
            </a:lvl1pPr>
            <a:lvl2pPr lvl="1">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2pPr>
            <a:lvl3pPr lvl="2">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3pPr>
            <a:lvl4pPr lvl="3">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4pPr>
            <a:lvl5pPr lvl="4">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5pPr>
            <a:lvl6pPr lvl="5">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6pPr>
            <a:lvl7pPr lvl="6">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7pPr>
            <a:lvl8pPr lvl="7">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8pPr>
            <a:lvl9pPr lvl="8">
              <a:spcBef>
                <a:spcPts val="0"/>
              </a:spcBef>
              <a:buClr>
                <a:srgbClr val="6AA84F"/>
              </a:buClr>
              <a:buSzPct val="100000"/>
              <a:buFont typeface="Montserrat"/>
              <a:buNone/>
              <a:defRPr sz="2400" b="1">
                <a:solidFill>
                  <a:srgbClr val="6AA84F"/>
                </a:solidFill>
                <a:latin typeface="Montserrat"/>
                <a:ea typeface="Montserrat"/>
                <a:cs typeface="Montserrat"/>
                <a:sym typeface="Montserrat"/>
              </a:defRPr>
            </a:lvl9pPr>
          </a:lstStyle>
          <a:p>
            <a:pPr algn="ctr"/>
            <a:r>
              <a:rPr lang="en" sz="4800" dirty="0" smtClean="0">
                <a:solidFill>
                  <a:srgbClr val="EFEFEF"/>
                </a:solidFill>
                <a:latin typeface="Cambria Math" panose="02040503050406030204" pitchFamily="18" charset="0"/>
                <a:ea typeface="Cambria Math" panose="02040503050406030204" pitchFamily="18" charset="0"/>
              </a:rPr>
              <a:t>BIG CONCEPT</a:t>
            </a:r>
            <a:endParaRPr lang="en" sz="4800" dirty="0">
              <a:solidFill>
                <a:srgbClr val="EFEFEF"/>
              </a:solidFill>
              <a:latin typeface="Cambria Math" panose="02040503050406030204" pitchFamily="18" charset="0"/>
              <a:ea typeface="Cambria Math" panose="02040503050406030204" pitchFamily="18" charset="0"/>
            </a:endParaRPr>
          </a:p>
        </p:txBody>
      </p:sp>
      <p:cxnSp>
        <p:nvCxnSpPr>
          <p:cNvPr id="3" name="直接连接符 2"/>
          <p:cNvCxnSpPr/>
          <p:nvPr/>
        </p:nvCxnSpPr>
        <p:spPr>
          <a:xfrm flipH="1">
            <a:off x="5755992" y="625550"/>
            <a:ext cx="45040" cy="394645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ctrTitle"/>
          </p:nvPr>
        </p:nvSpPr>
        <p:spPr>
          <a:xfrm>
            <a:off x="489154" y="235973"/>
            <a:ext cx="6236111" cy="779155"/>
          </a:xfrm>
          <a:prstGeom prst="rect">
            <a:avLst/>
          </a:prstGeom>
        </p:spPr>
        <p:txBody>
          <a:bodyPr lIns="91425" tIns="91425" rIns="91425" bIns="91425" anchor="b" anchorCtr="0">
            <a:noAutofit/>
          </a:bodyPr>
          <a:lstStyle/>
          <a:p>
            <a:pPr>
              <a:buClr>
                <a:srgbClr val="6AA84F"/>
              </a:buClr>
            </a:pPr>
            <a:r>
              <a:rPr lang="en-US" sz="2400" dirty="0" smtClean="0">
                <a:solidFill>
                  <a:srgbClr val="6AA84F"/>
                </a:solidFill>
                <a:latin typeface="Cambria Math" panose="02040503050406030204" pitchFamily="18" charset="0"/>
                <a:ea typeface="Cambria Math" panose="02040503050406030204" pitchFamily="18" charset="0"/>
                <a:cs typeface="PT Serif"/>
                <a:sym typeface="PT Serif"/>
              </a:rPr>
              <a:t>I. Long-term </a:t>
            </a:r>
            <a:r>
              <a:rPr lang="en-US" sz="2400" dirty="0">
                <a:solidFill>
                  <a:srgbClr val="6AA84F"/>
                </a:solidFill>
                <a:latin typeface="Cambria Math" panose="02040503050406030204" pitchFamily="18" charset="0"/>
                <a:ea typeface="Cambria Math" panose="02040503050406030204" pitchFamily="18" charset="0"/>
                <a:cs typeface="PT Serif"/>
                <a:sym typeface="PT Serif"/>
              </a:rPr>
              <a:t>trends in world commodity prices </a:t>
            </a:r>
          </a:p>
        </p:txBody>
      </p:sp>
      <p:sp>
        <p:nvSpPr>
          <p:cNvPr id="270" name="Shape 270"/>
          <p:cNvSpPr txBox="1">
            <a:spLocks noGrp="1"/>
          </p:cNvSpPr>
          <p:nvPr>
            <p:ph type="subTitle" idx="1"/>
          </p:nvPr>
        </p:nvSpPr>
        <p:spPr>
          <a:xfrm>
            <a:off x="489154" y="1151364"/>
            <a:ext cx="5193891" cy="3420636"/>
          </a:xfrm>
          <a:prstGeom prst="rect">
            <a:avLst/>
          </a:prstGeom>
        </p:spPr>
        <p:txBody>
          <a:bodyPr lIns="91425" tIns="91425" rIns="91425" bIns="91425" anchor="t" anchorCtr="0">
            <a:noAutofit/>
          </a:bodyPr>
          <a:lstStyle/>
          <a:p>
            <a:pPr lvl="0"/>
            <a:endParaRPr lang="en-US" dirty="0">
              <a:solidFill>
                <a:schemeClr val="bg1"/>
              </a:solidFill>
              <a:latin typeface="Cambria Math" panose="02040503050406030204" pitchFamily="18" charset="0"/>
              <a:ea typeface="Cambria Math" panose="02040503050406030204" pitchFamily="18" charset="0"/>
            </a:endParaRPr>
          </a:p>
          <a:p>
            <a:pPr marL="342900" lvl="0" indent="-342900">
              <a:buAutoNum type="alphaLcPeriod"/>
            </a:pPr>
            <a:r>
              <a:rPr lang="en-US" dirty="0" smtClean="0">
                <a:solidFill>
                  <a:schemeClr val="bg1"/>
                </a:solidFill>
                <a:latin typeface="Cambria Math" panose="02040503050406030204" pitchFamily="18" charset="0"/>
                <a:ea typeface="Cambria Math" panose="02040503050406030204" pitchFamily="18" charset="0"/>
              </a:rPr>
              <a:t>The </a:t>
            </a:r>
            <a:r>
              <a:rPr lang="en-US" dirty="0">
                <a:solidFill>
                  <a:schemeClr val="bg1"/>
                </a:solidFill>
                <a:latin typeface="Cambria Math" panose="02040503050406030204" pitchFamily="18" charset="0"/>
                <a:ea typeface="Cambria Math" panose="02040503050406030204" pitchFamily="18" charset="0"/>
              </a:rPr>
              <a:t>determination of the export price on world markets </a:t>
            </a:r>
            <a:endParaRPr lang="en-US" dirty="0" smtClean="0">
              <a:solidFill>
                <a:schemeClr val="bg1"/>
              </a:solidFill>
              <a:latin typeface="Cambria Math" panose="02040503050406030204" pitchFamily="18" charset="0"/>
              <a:ea typeface="Cambria Math" panose="02040503050406030204" pitchFamily="18" charset="0"/>
            </a:endParaRPr>
          </a:p>
          <a:p>
            <a:pPr lvl="0"/>
            <a:endParaRPr lang="en-US" dirty="0" smtClean="0">
              <a:solidFill>
                <a:schemeClr val="bg1"/>
              </a:solidFill>
              <a:latin typeface="Cambria Math" panose="02040503050406030204" pitchFamily="18" charset="0"/>
              <a:ea typeface="Cambria Math" panose="02040503050406030204" pitchFamily="18" charset="0"/>
            </a:endParaRPr>
          </a:p>
          <a:p>
            <a:pPr lvl="0"/>
            <a:r>
              <a:rPr lang="en-US" sz="1400" dirty="0" smtClean="0">
                <a:solidFill>
                  <a:schemeClr val="bg1"/>
                </a:solidFill>
                <a:latin typeface="Cambria Math" panose="02040503050406030204" pitchFamily="18" charset="0"/>
                <a:ea typeface="Cambria Math" panose="02040503050406030204" pitchFamily="18" charset="0"/>
              </a:rPr>
              <a:t>Developing are </a:t>
            </a:r>
            <a:r>
              <a:rPr lang="en-US" sz="1400" dirty="0">
                <a:solidFill>
                  <a:schemeClr val="bg1"/>
                </a:solidFill>
                <a:latin typeface="Cambria Math" panose="02040503050406030204" pitchFamily="18" charset="0"/>
                <a:ea typeface="Cambria Math" panose="02040503050406030204" pitchFamily="18" charset="0"/>
              </a:rPr>
              <a:t>more likely to fit the small open economy model: </a:t>
            </a:r>
            <a:r>
              <a:rPr lang="en-US" sz="1400" dirty="0" smtClean="0">
                <a:solidFill>
                  <a:schemeClr val="bg1"/>
                </a:solidFill>
                <a:latin typeface="Cambria Math" panose="02040503050406030204" pitchFamily="18" charset="0"/>
                <a:ea typeface="Cambria Math" panose="02040503050406030204" pitchFamily="18" charset="0"/>
              </a:rPr>
              <a:t>price-takers</a:t>
            </a:r>
            <a:r>
              <a:rPr lang="en-US" sz="1400" dirty="0">
                <a:solidFill>
                  <a:schemeClr val="bg1"/>
                </a:solidFill>
                <a:latin typeface="Cambria Math" panose="02040503050406030204" pitchFamily="18" charset="0"/>
                <a:ea typeface="Cambria Math" panose="02040503050406030204" pitchFamily="18" charset="0"/>
              </a:rPr>
              <a:t>, </a:t>
            </a:r>
            <a:r>
              <a:rPr lang="en-US" sz="1400" dirty="0" smtClean="0">
                <a:solidFill>
                  <a:schemeClr val="bg1"/>
                </a:solidFill>
                <a:latin typeface="Cambria Math" panose="02040503050406030204" pitchFamily="18" charset="0"/>
                <a:ea typeface="Cambria Math" panose="02040503050406030204" pitchFamily="18" charset="0"/>
              </a:rPr>
              <a:t>for both import goods and export goods</a:t>
            </a:r>
          </a:p>
          <a:p>
            <a:pPr marL="285750" lvl="0" indent="-285750">
              <a:buFont typeface="Arial" panose="020B0604020202020204" pitchFamily="34" charset="0"/>
              <a:buChar char="•"/>
            </a:pPr>
            <a:r>
              <a:rPr lang="en-US" sz="1400" dirty="0" smtClean="0">
                <a:solidFill>
                  <a:schemeClr val="bg1"/>
                </a:solidFill>
                <a:latin typeface="Cambria Math" panose="02040503050406030204" pitchFamily="18" charset="0"/>
                <a:ea typeface="Cambria Math" panose="02040503050406030204" pitchFamily="18" charset="0"/>
              </a:rPr>
              <a:t>low </a:t>
            </a:r>
            <a:r>
              <a:rPr lang="en-US" sz="1400" dirty="0">
                <a:solidFill>
                  <a:schemeClr val="bg1"/>
                </a:solidFill>
                <a:latin typeface="Cambria Math" panose="02040503050406030204" pitchFamily="18" charset="0"/>
                <a:ea typeface="Cambria Math" panose="02040503050406030204" pitchFamily="18" charset="0"/>
              </a:rPr>
              <a:t>monopoly </a:t>
            </a:r>
            <a:r>
              <a:rPr lang="en-US" sz="1400" dirty="0" smtClean="0">
                <a:solidFill>
                  <a:schemeClr val="bg1"/>
                </a:solidFill>
                <a:latin typeface="Cambria Math" panose="02040503050406030204" pitchFamily="18" charset="0"/>
                <a:ea typeface="Cambria Math" panose="02040503050406030204" pitchFamily="18" charset="0"/>
              </a:rPr>
              <a:t>power</a:t>
            </a:r>
          </a:p>
          <a:p>
            <a:pPr marL="285750" lvl="0" indent="-285750">
              <a:buFont typeface="Arial" panose="020B0604020202020204" pitchFamily="34" charset="0"/>
              <a:buChar char="•"/>
            </a:pPr>
            <a:r>
              <a:rPr lang="en-US" sz="1400" dirty="0" smtClean="0">
                <a:solidFill>
                  <a:schemeClr val="bg1"/>
                </a:solidFill>
                <a:latin typeface="Cambria Math" panose="02040503050406030204" pitchFamily="18" charset="0"/>
                <a:ea typeface="Cambria Math" panose="02040503050406030204" pitchFamily="18" charset="0"/>
              </a:rPr>
              <a:t>low trade barriers</a:t>
            </a:r>
          </a:p>
          <a:p>
            <a:pPr marL="285750" lvl="0" indent="-285750">
              <a:buFont typeface="Arial" panose="020B0604020202020204" pitchFamily="34" charset="0"/>
              <a:buChar char="•"/>
            </a:pPr>
            <a:r>
              <a:rPr lang="en-US" sz="1400" dirty="0" smtClean="0">
                <a:solidFill>
                  <a:schemeClr val="bg1"/>
                </a:solidFill>
                <a:latin typeface="Cambria Math" panose="02040503050406030204" pitchFamily="18" charset="0"/>
                <a:ea typeface="Cambria Math" panose="02040503050406030204" pitchFamily="18" charset="0"/>
              </a:rPr>
              <a:t>intrinsic </a:t>
            </a:r>
            <a:r>
              <a:rPr lang="en-US" sz="1400" dirty="0">
                <a:solidFill>
                  <a:schemeClr val="bg1"/>
                </a:solidFill>
                <a:latin typeface="Cambria Math" panose="02040503050406030204" pitchFamily="18" charset="0"/>
                <a:ea typeface="Cambria Math" panose="02040503050406030204" pitchFamily="18" charset="0"/>
              </a:rPr>
              <a:t>perfect substitutability in the commodity as between domestic </a:t>
            </a:r>
            <a:r>
              <a:rPr lang="en-US" sz="1400" dirty="0" smtClean="0">
                <a:solidFill>
                  <a:schemeClr val="bg1"/>
                </a:solidFill>
                <a:latin typeface="Cambria Math" panose="02040503050406030204" pitchFamily="18" charset="0"/>
                <a:ea typeface="Cambria Math" panose="02040503050406030204" pitchFamily="18" charset="0"/>
              </a:rPr>
              <a:t>and foreign </a:t>
            </a:r>
            <a:r>
              <a:rPr lang="en-US" sz="1400" dirty="0">
                <a:solidFill>
                  <a:schemeClr val="bg1"/>
                </a:solidFill>
                <a:latin typeface="Cambria Math" panose="02040503050406030204" pitchFamily="18" charset="0"/>
                <a:ea typeface="Cambria Math" panose="02040503050406030204" pitchFamily="18" charset="0"/>
              </a:rPr>
              <a:t>producers – a condition usually met by primary products </a:t>
            </a:r>
          </a:p>
        </p:txBody>
      </p:sp>
    </p:spTree>
    <p:extLst>
      <p:ext uri="{BB962C8B-B14F-4D97-AF65-F5344CB8AC3E}">
        <p14:creationId xmlns:p14="http://schemas.microsoft.com/office/powerpoint/2010/main" val="2087381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lthas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a:defPPr>
      </a:lstStyle>
    </a:tx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4818</Words>
  <Application>Microsoft Office PowerPoint</Application>
  <PresentationFormat>On-screen Show (16:9)</PresentationFormat>
  <Paragraphs>353</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Abril Fatface</vt:lpstr>
      <vt:lpstr>Britannic Bold</vt:lpstr>
      <vt:lpstr>Wingdings</vt:lpstr>
      <vt:lpstr>Cambria Math</vt:lpstr>
      <vt:lpstr>PT Serif</vt:lpstr>
      <vt:lpstr>Montserrat</vt:lpstr>
      <vt:lpstr>Balthasar template</vt:lpstr>
      <vt:lpstr>The Natural Resource Curse: A Survey</vt:lpstr>
      <vt:lpstr>Observation</vt:lpstr>
      <vt:lpstr>PowerPoint Presentation</vt:lpstr>
      <vt:lpstr>PowerPoint Presentation</vt:lpstr>
      <vt:lpstr>Some Previous Researches</vt:lpstr>
      <vt:lpstr>Some Previous Researches</vt:lpstr>
      <vt:lpstr>Some Previous Researches</vt:lpstr>
      <vt:lpstr>Six Major Hypotheses</vt:lpstr>
      <vt:lpstr>I. Long-term trends in world commodity prices </vt:lpstr>
      <vt:lpstr>I. Long-term trends in world commodity prices </vt:lpstr>
      <vt:lpstr>I. Long-term trends in world commodity prices </vt:lpstr>
      <vt:lpstr>I. Long-term trends in world commodity prices </vt:lpstr>
      <vt:lpstr>II. Medium-term Volatility of Commodity Prices </vt:lpstr>
      <vt:lpstr>II. Medium-term Volatility of Commodity Prices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IV. The Dutch Disease and Procyclicality </vt:lpstr>
      <vt:lpstr>IV. The Dutch Disease and Procyclicality </vt:lpstr>
      <vt:lpstr>IV. The Dutch Disease and Procyclicality </vt:lpstr>
      <vt:lpstr>IV. The Dutch Disease and Procyclicality </vt:lpstr>
      <vt:lpstr>IV. The Dutch Disease and Procyclicality </vt:lpstr>
      <vt:lpstr>IV. The Dutch Disease and Procyclicality </vt:lpstr>
      <vt:lpstr>V. Institutions and Policies to Address the Natural Resource Curse </vt:lpstr>
      <vt:lpstr>V. Institutions and Policies to Address the Natural Resource Curse </vt:lpstr>
      <vt:lpstr>V. Institutions and Policies to Address the Natural Resource Curse </vt:lpstr>
      <vt:lpstr>V. Institutions and Policies to Address the Natural Resource Curse </vt:lpstr>
      <vt:lpstr>V. Institutions and Policies to Address the Natural Resource Curse </vt:lpstr>
      <vt:lpstr>V. Institutions and Policies to Address the Natural Resource Curse </vt:lpstr>
      <vt:lpstr>V. Institutions and Policies to Address the Natural Resource Curse </vt:lpstr>
      <vt:lpstr>V. Institutions and Policies to Address the Natural Resource Curse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Natural Resource Curse: A Survey</dc:title>
  <dc:creator>Guts</dc:creator>
  <cp:lastModifiedBy>Jeffrey Nugent</cp:lastModifiedBy>
  <cp:revision>59</cp:revision>
  <dcterms:modified xsi:type="dcterms:W3CDTF">2017-04-06T22:22:46Z</dcterms:modified>
</cp:coreProperties>
</file>