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2" r:id="rId14"/>
    <p:sldId id="271" r:id="rId15"/>
    <p:sldId id="273" r:id="rId16"/>
    <p:sldId id="265" r:id="rId17"/>
    <p:sldId id="274" r:id="rId18"/>
    <p:sldId id="275" r:id="rId19"/>
    <p:sldId id="276" r:id="rId20"/>
    <p:sldId id="277" r:id="rId21"/>
    <p:sldId id="278" r:id="rId22"/>
    <p:sldId id="279"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55" autoAdjust="0"/>
  </p:normalViewPr>
  <p:slideViewPr>
    <p:cSldViewPr snapToGrid="0">
      <p:cViewPr varScale="1">
        <p:scale>
          <a:sx n="34" d="100"/>
          <a:sy n="34" d="100"/>
        </p:scale>
        <p:origin x="-96" y="-504"/>
      </p:cViewPr>
      <p:guideLst>
        <p:guide orient="horz" pos="2160"/>
        <p:guide pos="3840"/>
      </p:guideLst>
    </p:cSldViewPr>
  </p:slideViewPr>
  <p:outlineViewPr>
    <p:cViewPr>
      <p:scale>
        <a:sx n="33" d="100"/>
        <a:sy n="33" d="100"/>
      </p:scale>
      <p:origin x="0" y="-90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285715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375603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940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74542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1407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297224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300620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86549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32712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71160-5580-4541-8F7F-219D4800C73F}" type="datetimeFigureOut">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11846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871160-5580-4541-8F7F-219D4800C73F}"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02947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871160-5580-4541-8F7F-219D4800C73F}" type="datetimeFigureOut">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07777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871160-5580-4541-8F7F-219D4800C73F}" type="datetimeFigureOut">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208035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71160-5580-4541-8F7F-219D4800C73F}" type="datetimeFigureOut">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113440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71160-5580-4541-8F7F-219D4800C73F}"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23106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71160-5580-4541-8F7F-219D4800C73F}" type="datetimeFigureOut">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835C1-498E-4572-BE3A-4D47B8521A46}" type="slidenum">
              <a:rPr lang="en-US" smtClean="0"/>
              <a:t>‹#›</a:t>
            </a:fld>
            <a:endParaRPr lang="en-US"/>
          </a:p>
        </p:txBody>
      </p:sp>
    </p:spTree>
    <p:extLst>
      <p:ext uri="{BB962C8B-B14F-4D97-AF65-F5344CB8AC3E}">
        <p14:creationId xmlns:p14="http://schemas.microsoft.com/office/powerpoint/2010/main" val="232857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871160-5580-4541-8F7F-219D4800C73F}" type="datetimeFigureOut">
              <a:rPr lang="en-US" smtClean="0"/>
              <a:t>3/2/2015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2835C1-498E-4572-BE3A-4D47B8521A46}" type="slidenum">
              <a:rPr lang="en-US" smtClean="0"/>
              <a:t>‹#›</a:t>
            </a:fld>
            <a:endParaRPr lang="en-US"/>
          </a:p>
        </p:txBody>
      </p:sp>
    </p:spTree>
    <p:extLst>
      <p:ext uri="{BB962C8B-B14F-4D97-AF65-F5344CB8AC3E}">
        <p14:creationId xmlns:p14="http://schemas.microsoft.com/office/powerpoint/2010/main" val="2728414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mason.gmu.edu/~lwhite11/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Money and Capital in Economic Development: </a:t>
            </a:r>
            <a:r>
              <a:rPr lang="en-US" sz="4800" dirty="0" smtClean="0"/>
              <a:t>A Retrospective Assessment</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By Lawrence H. White</a:t>
            </a:r>
            <a:endParaRPr lang="en-US" dirty="0"/>
          </a:p>
          <a:p>
            <a:r>
              <a:rPr lang="en-US" dirty="0" smtClean="0"/>
              <a:t>Published in </a:t>
            </a:r>
            <a:r>
              <a:rPr lang="en-US" i="1" dirty="0" smtClean="0"/>
              <a:t>Capital Markets and Development</a:t>
            </a:r>
          </a:p>
          <a:p>
            <a:r>
              <a:rPr lang="en-US" dirty="0" smtClean="0"/>
              <a:t> Steve H. </a:t>
            </a:r>
            <a:r>
              <a:rPr lang="en-US" dirty="0" err="1" smtClean="0"/>
              <a:t>Hanke</a:t>
            </a:r>
            <a:r>
              <a:rPr lang="en-US" dirty="0" smtClean="0"/>
              <a:t> and Alan A. Walters</a:t>
            </a:r>
            <a:endParaRPr lang="en-US" dirty="0"/>
          </a:p>
        </p:txBody>
      </p:sp>
      <p:sp>
        <p:nvSpPr>
          <p:cNvPr id="4" name="TextBox 3"/>
          <p:cNvSpPr txBox="1"/>
          <p:nvPr/>
        </p:nvSpPr>
        <p:spPr>
          <a:xfrm>
            <a:off x="775855" y="5735782"/>
            <a:ext cx="1582484" cy="369332"/>
          </a:xfrm>
          <a:prstGeom prst="rect">
            <a:avLst/>
          </a:prstGeom>
          <a:noFill/>
        </p:spPr>
        <p:txBody>
          <a:bodyPr wrap="none" rtlCol="0">
            <a:spAutoFit/>
          </a:bodyPr>
          <a:lstStyle/>
          <a:p>
            <a:r>
              <a:rPr lang="en-US" dirty="0" smtClean="0"/>
              <a:t>Danielle </a:t>
            </a:r>
            <a:r>
              <a:rPr lang="en-US" dirty="0" err="1" smtClean="0"/>
              <a:t>Hata</a:t>
            </a:r>
            <a:endParaRPr lang="en-US" dirty="0"/>
          </a:p>
        </p:txBody>
      </p:sp>
    </p:spTree>
    <p:extLst>
      <p:ext uri="{BB962C8B-B14F-4D97-AF65-F5344CB8AC3E}">
        <p14:creationId xmlns:p14="http://schemas.microsoft.com/office/powerpoint/2010/main" val="961574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Tobin Effect</a:t>
            </a:r>
            <a:endParaRPr lang="en-US" dirty="0"/>
          </a:p>
        </p:txBody>
      </p:sp>
      <p:sp>
        <p:nvSpPr>
          <p:cNvPr id="3" name="Content Placeholder 2"/>
          <p:cNvSpPr>
            <a:spLocks noGrp="1"/>
          </p:cNvSpPr>
          <p:nvPr>
            <p:ph idx="1"/>
          </p:nvPr>
        </p:nvSpPr>
        <p:spPr/>
        <p:txBody>
          <a:bodyPr/>
          <a:lstStyle/>
          <a:p>
            <a:r>
              <a:rPr lang="en-US" dirty="0" smtClean="0"/>
              <a:t>Neoclassical money growth model</a:t>
            </a:r>
          </a:p>
          <a:p>
            <a:r>
              <a:rPr lang="en-US" dirty="0" smtClean="0"/>
              <a:t>Lower real return to holding money (by inflation) leads to buying capital.</a:t>
            </a:r>
          </a:p>
          <a:p>
            <a:r>
              <a:rPr lang="en-US" dirty="0" smtClean="0"/>
              <a:t>“Inflation promotes real growth”</a:t>
            </a:r>
            <a:endParaRPr lang="en-US" dirty="0"/>
          </a:p>
        </p:txBody>
      </p:sp>
    </p:spTree>
    <p:extLst>
      <p:ext uri="{BB962C8B-B14F-4D97-AF65-F5344CB8AC3E}">
        <p14:creationId xmlns:p14="http://schemas.microsoft.com/office/powerpoint/2010/main" val="198578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a:t>
            </a:r>
            <a:endParaRPr lang="en-US" dirty="0"/>
          </a:p>
        </p:txBody>
      </p:sp>
      <p:sp>
        <p:nvSpPr>
          <p:cNvPr id="3" name="Content Placeholder 2"/>
          <p:cNvSpPr>
            <a:spLocks noGrp="1"/>
          </p:cNvSpPr>
          <p:nvPr>
            <p:ph idx="1"/>
          </p:nvPr>
        </p:nvSpPr>
        <p:spPr/>
        <p:txBody>
          <a:bodyPr/>
          <a:lstStyle/>
          <a:p>
            <a:r>
              <a:rPr lang="en-US" dirty="0" smtClean="0"/>
              <a:t>McKinnon notes that the Tobin Effect ignores money for the purpose of transactions</a:t>
            </a:r>
          </a:p>
          <a:p>
            <a:pPr lvl="1"/>
            <a:r>
              <a:rPr lang="en-US" dirty="0" smtClean="0"/>
              <a:t>Having currency helps you buy capital.</a:t>
            </a:r>
          </a:p>
          <a:p>
            <a:r>
              <a:rPr lang="en-US" dirty="0" smtClean="0"/>
              <a:t>Inflation hinders investment</a:t>
            </a:r>
          </a:p>
          <a:p>
            <a:pPr lvl="1"/>
            <a:r>
              <a:rPr lang="en-US" dirty="0" smtClean="0"/>
              <a:t>Lose real value when you trade currency for capital, then capital output for currency, and finally currency for consumption.</a:t>
            </a:r>
          </a:p>
          <a:p>
            <a:r>
              <a:rPr lang="en-US" dirty="0" smtClean="0"/>
              <a:t>White</a:t>
            </a:r>
          </a:p>
          <a:p>
            <a:pPr lvl="1"/>
            <a:r>
              <a:rPr lang="en-US" dirty="0" smtClean="0"/>
              <a:t>Empirically neither Tobin Effect, nor McKinnon’s view holds.</a:t>
            </a:r>
            <a:endParaRPr lang="en-US" dirty="0"/>
          </a:p>
        </p:txBody>
      </p:sp>
    </p:spTree>
    <p:extLst>
      <p:ext uri="{BB962C8B-B14F-4D97-AF65-F5344CB8AC3E}">
        <p14:creationId xmlns:p14="http://schemas.microsoft.com/office/powerpoint/2010/main" val="842536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4630"/>
            <a:ext cx="8596668" cy="1320800"/>
          </a:xfrm>
        </p:spPr>
        <p:txBody>
          <a:bodyPr/>
          <a:lstStyle/>
          <a:p>
            <a:r>
              <a:rPr lang="en-US" dirty="0" smtClean="0"/>
              <a:t>Chapter 6</a:t>
            </a:r>
            <a:endParaRPr lang="en-US" dirty="0"/>
          </a:p>
        </p:txBody>
      </p:sp>
      <p:sp>
        <p:nvSpPr>
          <p:cNvPr id="3" name="Content Placeholder 2"/>
          <p:cNvSpPr>
            <a:spLocks noGrp="1"/>
          </p:cNvSpPr>
          <p:nvPr>
            <p:ph idx="1"/>
          </p:nvPr>
        </p:nvSpPr>
        <p:spPr/>
        <p:txBody>
          <a:bodyPr/>
          <a:lstStyle/>
          <a:p>
            <a:r>
              <a:rPr lang="en-US" dirty="0" smtClean="0"/>
              <a:t>McKinnon – assume that investment in physical capital is funded by money accumulation. </a:t>
            </a:r>
          </a:p>
          <a:p>
            <a:pPr lvl="1"/>
            <a:r>
              <a:rPr lang="en-US" dirty="0" smtClean="0"/>
              <a:t>Government does not create money for capital investment.</a:t>
            </a:r>
          </a:p>
          <a:p>
            <a:r>
              <a:rPr lang="en-US" dirty="0" smtClean="0"/>
              <a:t>“Conduit Effect” of money – lower inflation makes it cheaper to save up to buy capital</a:t>
            </a:r>
          </a:p>
          <a:p>
            <a:r>
              <a:rPr lang="en-US" dirty="0" smtClean="0"/>
              <a:t>If the real return of holding money is high enough, then it is more attractive to hold money than capital. (Tobin Effect will dominate)</a:t>
            </a:r>
          </a:p>
          <a:p>
            <a:r>
              <a:rPr lang="en-US" dirty="0" smtClean="0"/>
              <a:t>McKinnon – inflation is a bigger problem than others might think for LDCs</a:t>
            </a:r>
          </a:p>
          <a:p>
            <a:pPr lvl="1"/>
            <a:r>
              <a:rPr lang="en-US" dirty="0" smtClean="0"/>
              <a:t>Should not let real return on money to be high or there will be less investment</a:t>
            </a:r>
          </a:p>
          <a:p>
            <a:pPr lvl="1"/>
            <a:r>
              <a:rPr lang="en-US" dirty="0" smtClean="0"/>
              <a:t>White does not agree</a:t>
            </a:r>
            <a:endParaRPr lang="en-US" dirty="0"/>
          </a:p>
        </p:txBody>
      </p:sp>
    </p:spTree>
    <p:extLst>
      <p:ext uri="{BB962C8B-B14F-4D97-AF65-F5344CB8AC3E}">
        <p14:creationId xmlns:p14="http://schemas.microsoft.com/office/powerpoint/2010/main" val="567860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so far</a:t>
            </a:r>
            <a:endParaRPr lang="en-US" dirty="0"/>
          </a:p>
        </p:txBody>
      </p:sp>
      <p:sp>
        <p:nvSpPr>
          <p:cNvPr id="3" name="Content Placeholder 2"/>
          <p:cNvSpPr>
            <a:spLocks noGrp="1"/>
          </p:cNvSpPr>
          <p:nvPr>
            <p:ph idx="1"/>
          </p:nvPr>
        </p:nvSpPr>
        <p:spPr/>
        <p:txBody>
          <a:bodyPr/>
          <a:lstStyle/>
          <a:p>
            <a:r>
              <a:rPr lang="en-US" dirty="0" smtClean="0"/>
              <a:t>Interest rate ceilings on loans AND deposits</a:t>
            </a:r>
          </a:p>
          <a:p>
            <a:r>
              <a:rPr lang="en-US" dirty="0" smtClean="0"/>
              <a:t>Low real returns lead to low bank deposits</a:t>
            </a:r>
          </a:p>
          <a:p>
            <a:r>
              <a:rPr lang="en-US" dirty="0" smtClean="0"/>
              <a:t>Loans are given out through favoritism </a:t>
            </a:r>
          </a:p>
          <a:p>
            <a:r>
              <a:rPr lang="en-US" dirty="0" smtClean="0"/>
              <a:t>Non favored companies borrow from the informal financial sector</a:t>
            </a:r>
          </a:p>
          <a:p>
            <a:pPr lvl="1"/>
            <a:r>
              <a:rPr lang="en-US" dirty="0" smtClean="0"/>
              <a:t>Moneylenders, pawn brokers</a:t>
            </a:r>
            <a:endParaRPr lang="en-US" dirty="0"/>
          </a:p>
          <a:p>
            <a:pPr lvl="1"/>
            <a:r>
              <a:rPr lang="en-US" dirty="0" smtClean="0"/>
              <a:t>Higher rates</a:t>
            </a:r>
          </a:p>
        </p:txBody>
      </p:sp>
    </p:spTree>
    <p:extLst>
      <p:ext uri="{BB962C8B-B14F-4D97-AF65-F5344CB8AC3E}">
        <p14:creationId xmlns:p14="http://schemas.microsoft.com/office/powerpoint/2010/main" val="1875274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dirty="0" smtClean="0"/>
              <a:t>Interest rate ceilings make borrowing more expensive for small firms. </a:t>
            </a:r>
          </a:p>
          <a:p>
            <a:r>
              <a:rPr lang="en-US" dirty="0" smtClean="0"/>
              <a:t>McKinnon cites</a:t>
            </a:r>
          </a:p>
          <a:p>
            <a:pPr lvl="1"/>
            <a:r>
              <a:rPr lang="en-US" dirty="0" smtClean="0"/>
              <a:t>Official lending rates in Ethiopia – 6-9%</a:t>
            </a:r>
          </a:p>
          <a:p>
            <a:pPr lvl="1"/>
            <a:r>
              <a:rPr lang="en-US" dirty="0" smtClean="0"/>
              <a:t>Unofficial lending rates – 100 -200%</a:t>
            </a:r>
          </a:p>
          <a:p>
            <a:r>
              <a:rPr lang="en-US" dirty="0" smtClean="0"/>
              <a:t>More government intervention makes it worse</a:t>
            </a:r>
          </a:p>
          <a:p>
            <a:r>
              <a:rPr lang="en-US" dirty="0" smtClean="0"/>
              <a:t>Solution is to get rid of financial regulations (“repressions”)</a:t>
            </a:r>
          </a:p>
          <a:p>
            <a:pPr lvl="1"/>
            <a:r>
              <a:rPr lang="en-US" dirty="0" smtClean="0"/>
              <a:t>Don’t need to get rid of moneylenders (still more efficient)</a:t>
            </a:r>
          </a:p>
          <a:p>
            <a:r>
              <a:rPr lang="en-US" dirty="0" smtClean="0"/>
              <a:t>Free entry into banking</a:t>
            </a:r>
          </a:p>
          <a:p>
            <a:r>
              <a:rPr lang="en-US" dirty="0" smtClean="0"/>
              <a:t>White advocates for private, profit motivated banks with open completion </a:t>
            </a:r>
          </a:p>
          <a:p>
            <a:r>
              <a:rPr lang="en-US" dirty="0" smtClean="0"/>
              <a:t>Guessing at competitive banking prices</a:t>
            </a:r>
            <a:endParaRPr lang="en-US" dirty="0"/>
          </a:p>
        </p:txBody>
      </p:sp>
    </p:spTree>
    <p:extLst>
      <p:ext uri="{BB962C8B-B14F-4D97-AF65-F5344CB8AC3E}">
        <p14:creationId xmlns:p14="http://schemas.microsoft.com/office/powerpoint/2010/main" val="573087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rates</a:t>
            </a:r>
            <a:endParaRPr lang="en-US" dirty="0"/>
          </a:p>
        </p:txBody>
      </p:sp>
      <p:sp>
        <p:nvSpPr>
          <p:cNvPr id="3" name="Content Placeholder 2"/>
          <p:cNvSpPr>
            <a:spLocks noGrp="1"/>
          </p:cNvSpPr>
          <p:nvPr>
            <p:ph idx="1"/>
          </p:nvPr>
        </p:nvSpPr>
        <p:spPr/>
        <p:txBody>
          <a:bodyPr/>
          <a:lstStyle/>
          <a:p>
            <a:r>
              <a:rPr lang="en-US" dirty="0" smtClean="0"/>
              <a:t>McKinnon wants the central bank to control the real interest rate and the amount of loans as a result of inflation, not a market outcome</a:t>
            </a:r>
          </a:p>
          <a:p>
            <a:r>
              <a:rPr lang="en-US" dirty="0" smtClean="0"/>
              <a:t>Cannot guess perfectly at the competitive outcome</a:t>
            </a:r>
          </a:p>
          <a:p>
            <a:r>
              <a:rPr lang="en-US" dirty="0" smtClean="0"/>
              <a:t>White prefers private, free entry banking.</a:t>
            </a:r>
            <a:endParaRPr lang="en-US" dirty="0"/>
          </a:p>
        </p:txBody>
      </p:sp>
    </p:spTree>
    <p:extLst>
      <p:ext uri="{BB962C8B-B14F-4D97-AF65-F5344CB8AC3E}">
        <p14:creationId xmlns:p14="http://schemas.microsoft.com/office/powerpoint/2010/main" val="257049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Disinflation</a:t>
            </a:r>
            <a:endParaRPr lang="en-US" dirty="0"/>
          </a:p>
        </p:txBody>
      </p:sp>
      <p:sp>
        <p:nvSpPr>
          <p:cNvPr id="3" name="Content Placeholder 2"/>
          <p:cNvSpPr>
            <a:spLocks noGrp="1"/>
          </p:cNvSpPr>
          <p:nvPr>
            <p:ph idx="1"/>
          </p:nvPr>
        </p:nvSpPr>
        <p:spPr/>
        <p:txBody>
          <a:bodyPr/>
          <a:lstStyle/>
          <a:p>
            <a:r>
              <a:rPr lang="en-US" dirty="0" smtClean="0"/>
              <a:t>Decrease in inflation</a:t>
            </a:r>
          </a:p>
          <a:p>
            <a:r>
              <a:rPr lang="en-US" dirty="0" smtClean="0"/>
              <a:t>Usual method: slow money growth -&gt; slow price level growth</a:t>
            </a:r>
          </a:p>
          <a:p>
            <a:pPr lvl="1"/>
            <a:r>
              <a:rPr lang="en-US" dirty="0" smtClean="0"/>
              <a:t>Price level will continue to grow for a time -&gt; excess demand for money</a:t>
            </a:r>
          </a:p>
          <a:p>
            <a:pPr lvl="1"/>
            <a:r>
              <a:rPr lang="en-US" dirty="0" smtClean="0"/>
              <a:t>Inventories accumulation</a:t>
            </a:r>
          </a:p>
          <a:p>
            <a:pPr lvl="1"/>
            <a:r>
              <a:rPr lang="en-US" dirty="0" smtClean="0"/>
              <a:t>Layoffs and recession</a:t>
            </a:r>
            <a:endParaRPr lang="en-US" dirty="0"/>
          </a:p>
          <a:p>
            <a:r>
              <a:rPr lang="en-US" dirty="0" smtClean="0"/>
              <a:t>McKinnon’s view: decrease real demand of holding money</a:t>
            </a:r>
          </a:p>
          <a:p>
            <a:pPr lvl="1"/>
            <a:r>
              <a:rPr lang="en-US" dirty="0" smtClean="0"/>
              <a:t>Raise the interest rate ceiling on deposits</a:t>
            </a:r>
          </a:p>
          <a:p>
            <a:pPr lvl="1"/>
            <a:r>
              <a:rPr lang="en-US" dirty="0" smtClean="0"/>
              <a:t>No “shrinkage in the real stock of money and accompanying credit contraction”</a:t>
            </a:r>
          </a:p>
          <a:p>
            <a:pPr lvl="1"/>
            <a:r>
              <a:rPr lang="en-US" dirty="0" smtClean="0"/>
              <a:t>Remove financial repression to offset the monetary shock.</a:t>
            </a:r>
          </a:p>
        </p:txBody>
      </p:sp>
    </p:spTree>
    <p:extLst>
      <p:ext uri="{BB962C8B-B14F-4D97-AF65-F5344CB8AC3E}">
        <p14:creationId xmlns:p14="http://schemas.microsoft.com/office/powerpoint/2010/main" val="3664882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8</a:t>
            </a:r>
            <a:endParaRPr lang="en-US" dirty="0"/>
          </a:p>
        </p:txBody>
      </p:sp>
      <p:sp>
        <p:nvSpPr>
          <p:cNvPr id="3" name="Content Placeholder 2"/>
          <p:cNvSpPr>
            <a:spLocks noGrp="1"/>
          </p:cNvSpPr>
          <p:nvPr>
            <p:ph idx="1"/>
          </p:nvPr>
        </p:nvSpPr>
        <p:spPr/>
        <p:txBody>
          <a:bodyPr/>
          <a:lstStyle/>
          <a:p>
            <a:r>
              <a:rPr lang="en-US" dirty="0" smtClean="0"/>
              <a:t>Examining whether real money balances moves together with investment and growth</a:t>
            </a:r>
          </a:p>
          <a:p>
            <a:r>
              <a:rPr lang="en-US" dirty="0" smtClean="0"/>
              <a:t>Germany and Japan</a:t>
            </a:r>
          </a:p>
          <a:p>
            <a:r>
              <a:rPr lang="en-US" dirty="0" smtClean="0"/>
              <a:t>Argentina, Brazil and Chile – opposite</a:t>
            </a:r>
          </a:p>
          <a:p>
            <a:r>
              <a:rPr lang="en-US" dirty="0" smtClean="0"/>
              <a:t>Korea significantly lowered inflation without recession</a:t>
            </a:r>
          </a:p>
          <a:p>
            <a:r>
              <a:rPr lang="en-US" dirty="0" smtClean="0"/>
              <a:t>Thomas J Sargent – Need to reduce inflation rate expectations</a:t>
            </a:r>
          </a:p>
          <a:p>
            <a:pPr lvl="1"/>
            <a:r>
              <a:rPr lang="en-US" dirty="0" smtClean="0"/>
              <a:t>Announce the change (monetary policy)</a:t>
            </a:r>
          </a:p>
          <a:p>
            <a:pPr lvl="1"/>
            <a:r>
              <a:rPr lang="en-US" dirty="0" smtClean="0"/>
              <a:t>Fiscal Reforms at the same time (require less revenue)</a:t>
            </a:r>
            <a:endParaRPr lang="en-US" dirty="0"/>
          </a:p>
        </p:txBody>
      </p:sp>
    </p:spTree>
    <p:extLst>
      <p:ext uri="{BB962C8B-B14F-4D97-AF65-F5344CB8AC3E}">
        <p14:creationId xmlns:p14="http://schemas.microsoft.com/office/powerpoint/2010/main" val="3560860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 Optimum Monetary Policy</a:t>
            </a:r>
            <a:endParaRPr lang="en-US" dirty="0"/>
          </a:p>
        </p:txBody>
      </p:sp>
      <p:sp>
        <p:nvSpPr>
          <p:cNvPr id="3" name="Content Placeholder 2"/>
          <p:cNvSpPr>
            <a:spLocks noGrp="1"/>
          </p:cNvSpPr>
          <p:nvPr>
            <p:ph idx="1"/>
          </p:nvPr>
        </p:nvSpPr>
        <p:spPr/>
        <p:txBody>
          <a:bodyPr>
            <a:normAutofit lnSpcReduction="10000"/>
          </a:bodyPr>
          <a:lstStyle/>
          <a:p>
            <a:r>
              <a:rPr lang="en-US" dirty="0" smtClean="0"/>
              <a:t>(Marginal opportunity cost of holding money) = (Marginal benefit of holding real money balances rather than physical capital)</a:t>
            </a:r>
          </a:p>
          <a:p>
            <a:pPr lvl="1"/>
            <a:r>
              <a:rPr lang="en-US" dirty="0" smtClean="0"/>
              <a:t>Cost of holding money = real returns of holding money – real return to capital</a:t>
            </a:r>
          </a:p>
          <a:p>
            <a:pPr lvl="1"/>
            <a:r>
              <a:rPr lang="en-US" dirty="0" smtClean="0"/>
              <a:t>Benefit of holding money = “convenience yield of money”, payment service benefit</a:t>
            </a:r>
          </a:p>
          <a:p>
            <a:r>
              <a:rPr lang="en-US" dirty="0" smtClean="0"/>
              <a:t>Neoclassical- money stock = fiat money</a:t>
            </a:r>
          </a:p>
          <a:p>
            <a:pPr lvl="1"/>
            <a:r>
              <a:rPr lang="en-US" dirty="0" smtClean="0"/>
              <a:t>marginal payment service benefit of holding real balances = 0</a:t>
            </a:r>
          </a:p>
          <a:p>
            <a:pPr lvl="1"/>
            <a:r>
              <a:rPr lang="en-US" dirty="0" smtClean="0"/>
              <a:t>Rate of return on money = rate of return on physical capital</a:t>
            </a:r>
          </a:p>
          <a:p>
            <a:r>
              <a:rPr lang="en-US" dirty="0" smtClean="0"/>
              <a:t>McKinnon’s view – real money provided by bank</a:t>
            </a:r>
          </a:p>
          <a:p>
            <a:pPr lvl="1"/>
            <a:r>
              <a:rPr lang="en-US" dirty="0" smtClean="0"/>
              <a:t>Real return on money is lower than return on physical capital</a:t>
            </a:r>
          </a:p>
          <a:p>
            <a:pPr lvl="1"/>
            <a:r>
              <a:rPr lang="en-US" dirty="0" smtClean="0"/>
              <a:t>Cost of providing payment services = cost of transforming claims on capital output to bank accounts</a:t>
            </a:r>
            <a:endParaRPr lang="en-US" dirty="0"/>
          </a:p>
        </p:txBody>
      </p:sp>
    </p:spTree>
    <p:extLst>
      <p:ext uri="{BB962C8B-B14F-4D97-AF65-F5344CB8AC3E}">
        <p14:creationId xmlns:p14="http://schemas.microsoft.com/office/powerpoint/2010/main" val="1211483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Seigniorage</a:t>
            </a:r>
            <a:endParaRPr lang="en-US" dirty="0"/>
          </a:p>
        </p:txBody>
      </p:sp>
      <p:sp>
        <p:nvSpPr>
          <p:cNvPr id="3" name="Content Placeholder 2"/>
          <p:cNvSpPr>
            <a:spLocks noGrp="1"/>
          </p:cNvSpPr>
          <p:nvPr>
            <p:ph idx="1"/>
          </p:nvPr>
        </p:nvSpPr>
        <p:spPr/>
        <p:txBody>
          <a:bodyPr/>
          <a:lstStyle/>
          <a:p>
            <a:r>
              <a:rPr lang="en-US" dirty="0" smtClean="0"/>
              <a:t>Optimum rate = ZERO</a:t>
            </a:r>
          </a:p>
          <a:p>
            <a:r>
              <a:rPr lang="en-US" dirty="0" smtClean="0"/>
              <a:t>Printing money puts a tax on those holding money, devaluing the currency</a:t>
            </a:r>
          </a:p>
          <a:p>
            <a:pPr lvl="1"/>
            <a:r>
              <a:rPr lang="en-US" dirty="0" smtClean="0"/>
              <a:t>Most monetary expansion comes this way</a:t>
            </a:r>
          </a:p>
          <a:p>
            <a:r>
              <a:rPr lang="en-US" dirty="0" smtClean="0"/>
              <a:t>Very tempting in LDCs to print money as long as taxation is limited (always)</a:t>
            </a:r>
          </a:p>
          <a:p>
            <a:r>
              <a:rPr lang="en-US" dirty="0" smtClean="0"/>
              <a:t>Public cannot fight it</a:t>
            </a:r>
          </a:p>
          <a:p>
            <a:r>
              <a:rPr lang="en-US" dirty="0" smtClean="0"/>
              <a:t>Interest rate ceilings is a way to increase demand for the government issued money</a:t>
            </a:r>
          </a:p>
          <a:p>
            <a:endParaRPr lang="en-US" dirty="0"/>
          </a:p>
        </p:txBody>
      </p:sp>
    </p:spTree>
    <p:extLst>
      <p:ext uri="{BB962C8B-B14F-4D97-AF65-F5344CB8AC3E}">
        <p14:creationId xmlns:p14="http://schemas.microsoft.com/office/powerpoint/2010/main" val="301262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Article</a:t>
            </a:r>
            <a:endParaRPr lang="en-US" dirty="0"/>
          </a:p>
        </p:txBody>
      </p:sp>
      <p:sp>
        <p:nvSpPr>
          <p:cNvPr id="3" name="Content Placeholder 2"/>
          <p:cNvSpPr>
            <a:spLocks noGrp="1"/>
          </p:cNvSpPr>
          <p:nvPr>
            <p:ph idx="1"/>
          </p:nvPr>
        </p:nvSpPr>
        <p:spPr/>
        <p:txBody>
          <a:bodyPr/>
          <a:lstStyle/>
          <a:p>
            <a:r>
              <a:rPr lang="en-US" i="1" dirty="0" smtClean="0"/>
              <a:t>Capital Markets and Development</a:t>
            </a:r>
            <a:r>
              <a:rPr lang="en-US" dirty="0" smtClean="0"/>
              <a:t> was published in 1991 as a Sequoia Seminar published by the Institute for Contemporary Studies.</a:t>
            </a:r>
          </a:p>
          <a:p>
            <a:r>
              <a:rPr lang="en-US" dirty="0" smtClean="0"/>
              <a:t>Lawrence H. White is a economics professor at George Mason University with a focus on monetary theory and banking. He studied undergrad at Harvard University and received his masters and PhD at UCLA.</a:t>
            </a:r>
          </a:p>
          <a:p>
            <a:r>
              <a:rPr lang="en-US" dirty="0" smtClean="0"/>
              <a:t>“Money and Capital in Economic Development: A Retrospective Assessment” is a critical review and response to Ronald I. McKinnon’s book</a:t>
            </a:r>
            <a:r>
              <a:rPr lang="en-US" baseline="0" dirty="0" smtClean="0"/>
              <a:t> written in 1973.</a:t>
            </a:r>
            <a:endParaRPr lang="en-US" dirty="0"/>
          </a:p>
        </p:txBody>
      </p:sp>
    </p:spTree>
    <p:extLst>
      <p:ext uri="{BB962C8B-B14F-4D97-AF65-F5344CB8AC3E}">
        <p14:creationId xmlns:p14="http://schemas.microsoft.com/office/powerpoint/2010/main" val="32907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a:t>
            </a:r>
            <a:endParaRPr lang="en-US" dirty="0"/>
          </a:p>
        </p:txBody>
      </p:sp>
      <p:sp>
        <p:nvSpPr>
          <p:cNvPr id="3" name="Content Placeholder 2"/>
          <p:cNvSpPr>
            <a:spLocks noGrp="1"/>
          </p:cNvSpPr>
          <p:nvPr>
            <p:ph idx="1"/>
          </p:nvPr>
        </p:nvSpPr>
        <p:spPr/>
        <p:txBody>
          <a:bodyPr/>
          <a:lstStyle/>
          <a:p>
            <a:r>
              <a:rPr lang="en-US" dirty="0" smtClean="0"/>
              <a:t>Relying on tariffs for revenue</a:t>
            </a:r>
          </a:p>
          <a:p>
            <a:r>
              <a:rPr lang="en-US" dirty="0" smtClean="0"/>
              <a:t>Increase exports just by getting rid of protective tariffs and quotas on imports</a:t>
            </a:r>
          </a:p>
          <a:p>
            <a:endParaRPr lang="en-US" dirty="0"/>
          </a:p>
          <a:p>
            <a:r>
              <a:rPr lang="en-US" dirty="0" smtClean="0"/>
              <a:t>McKinnon – sales taxes, customs duties, excise taxes are ineffective</a:t>
            </a:r>
          </a:p>
          <a:p>
            <a:pPr lvl="1"/>
            <a:r>
              <a:rPr lang="en-US" dirty="0" smtClean="0"/>
              <a:t>Value added tax is best because it excludes savings</a:t>
            </a:r>
          </a:p>
          <a:p>
            <a:r>
              <a:rPr lang="en-US" dirty="0" smtClean="0"/>
              <a:t>Not best for income redistribution, but for raising revenue.</a:t>
            </a:r>
          </a:p>
          <a:p>
            <a:r>
              <a:rPr lang="en-US" dirty="0" smtClean="0"/>
              <a:t>No mention of ethical merits of income redistribution</a:t>
            </a:r>
            <a:endParaRPr lang="en-US" dirty="0"/>
          </a:p>
        </p:txBody>
      </p:sp>
    </p:spTree>
    <p:extLst>
      <p:ext uri="{BB962C8B-B14F-4D97-AF65-F5344CB8AC3E}">
        <p14:creationId xmlns:p14="http://schemas.microsoft.com/office/powerpoint/2010/main" val="2933101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Chapters 11 and 12</a:t>
            </a:r>
            <a:endParaRPr lang="en-US" dirty="0"/>
          </a:p>
        </p:txBody>
      </p:sp>
      <p:sp>
        <p:nvSpPr>
          <p:cNvPr id="3" name="Content Placeholder 2"/>
          <p:cNvSpPr>
            <a:spLocks noGrp="1"/>
          </p:cNvSpPr>
          <p:nvPr>
            <p:ph idx="1"/>
          </p:nvPr>
        </p:nvSpPr>
        <p:spPr/>
        <p:txBody>
          <a:bodyPr/>
          <a:lstStyle/>
          <a:p>
            <a:r>
              <a:rPr lang="en-US" dirty="0" smtClean="0"/>
              <a:t>Resist reliance on foreign capital</a:t>
            </a:r>
          </a:p>
          <a:p>
            <a:r>
              <a:rPr lang="en-US" dirty="0" smtClean="0"/>
              <a:t>Government should not intervene and give incentives to use foreign investment</a:t>
            </a:r>
          </a:p>
          <a:p>
            <a:r>
              <a:rPr lang="en-US" dirty="0" smtClean="0"/>
              <a:t>McKinnon advocates for putting up barriers to foreign direct investment, using foreign exchange rate manipulations, and discouraging foreign investment.</a:t>
            </a:r>
          </a:p>
          <a:p>
            <a:pPr lvl="1"/>
            <a:r>
              <a:rPr lang="en-US" dirty="0" smtClean="0"/>
              <a:t>Contradicts himself in the trade distortions argument</a:t>
            </a:r>
          </a:p>
        </p:txBody>
      </p:sp>
    </p:spTree>
    <p:extLst>
      <p:ext uri="{BB962C8B-B14F-4D97-AF65-F5344CB8AC3E}">
        <p14:creationId xmlns:p14="http://schemas.microsoft.com/office/powerpoint/2010/main" val="1485099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Overall Message</a:t>
            </a:r>
            <a:endParaRPr lang="en-US" dirty="0"/>
          </a:p>
        </p:txBody>
      </p:sp>
      <p:sp>
        <p:nvSpPr>
          <p:cNvPr id="3" name="Content Placeholder 2"/>
          <p:cNvSpPr>
            <a:spLocks noGrp="1"/>
          </p:cNvSpPr>
          <p:nvPr>
            <p:ph idx="1"/>
          </p:nvPr>
        </p:nvSpPr>
        <p:spPr/>
        <p:txBody>
          <a:bodyPr/>
          <a:lstStyle/>
          <a:p>
            <a:r>
              <a:rPr lang="en-US" dirty="0" smtClean="0"/>
              <a:t>Development Begins at Home</a:t>
            </a:r>
          </a:p>
          <a:p>
            <a:r>
              <a:rPr lang="en-US" dirty="0" smtClean="0"/>
              <a:t>Well functioning domestic financial and monetary sectors are crucial to economic development</a:t>
            </a:r>
          </a:p>
          <a:p>
            <a:r>
              <a:rPr lang="en-US" dirty="0" smtClean="0"/>
              <a:t>Policies that limit banks cause poorly functioning monetary systems and capital markets</a:t>
            </a:r>
          </a:p>
          <a:p>
            <a:r>
              <a:rPr lang="en-US" dirty="0" smtClean="0"/>
              <a:t>Liberalization reduces the painfulness of stabilization</a:t>
            </a:r>
          </a:p>
          <a:p>
            <a:r>
              <a:rPr lang="en-US" dirty="0" smtClean="0"/>
              <a:t>The liberalization of domestic financial markets is the key to growth</a:t>
            </a:r>
            <a:endParaRPr lang="en-US" dirty="0"/>
          </a:p>
        </p:txBody>
      </p:sp>
      <p:sp>
        <p:nvSpPr>
          <p:cNvPr id="4" name="TextBox 3"/>
          <p:cNvSpPr txBox="1"/>
          <p:nvPr/>
        </p:nvSpPr>
        <p:spPr>
          <a:xfrm>
            <a:off x="9878518" y="5831174"/>
            <a:ext cx="926857" cy="369332"/>
          </a:xfrm>
          <a:prstGeom prst="rect">
            <a:avLst/>
          </a:prstGeom>
          <a:noFill/>
        </p:spPr>
        <p:txBody>
          <a:bodyPr wrap="none" rtlCol="0">
            <a:spAutoFit/>
          </a:bodyPr>
          <a:lstStyle/>
          <a:p>
            <a:r>
              <a:rPr lang="en-US" dirty="0" smtClean="0"/>
              <a:t>(97-99)</a:t>
            </a:r>
            <a:endParaRPr lang="en-US" dirty="0"/>
          </a:p>
        </p:txBody>
      </p:sp>
    </p:spTree>
    <p:extLst>
      <p:ext uri="{BB962C8B-B14F-4D97-AF65-F5344CB8AC3E}">
        <p14:creationId xmlns:p14="http://schemas.microsoft.com/office/powerpoint/2010/main" val="4070103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i="1" dirty="0" smtClean="0"/>
              <a:t>Lawrence H. White</a:t>
            </a:r>
            <a:r>
              <a:rPr lang="en-US" dirty="0"/>
              <a:t>. </a:t>
            </a:r>
            <a:r>
              <a:rPr lang="en-US" dirty="0">
                <a:hlinkClick r:id="rId2"/>
              </a:rPr>
              <a:t>http://mason.gmu.edu/~</a:t>
            </a:r>
            <a:r>
              <a:rPr lang="en-US" dirty="0" smtClean="0">
                <a:hlinkClick r:id="rId2"/>
              </a:rPr>
              <a:t>lwhite11/index.html</a:t>
            </a:r>
            <a:endParaRPr lang="en-US" dirty="0" smtClean="0"/>
          </a:p>
          <a:p>
            <a:r>
              <a:rPr lang="en-US" dirty="0" smtClean="0"/>
              <a:t>White, Lawrence H. “Money and Capital in Economic Development: A Retrospective Assessment” in Steve H. </a:t>
            </a:r>
            <a:r>
              <a:rPr lang="en-US" dirty="0" err="1" smtClean="0"/>
              <a:t>Hanke</a:t>
            </a:r>
            <a:r>
              <a:rPr lang="en-US" dirty="0" smtClean="0"/>
              <a:t> and Alan A. Walters, </a:t>
            </a:r>
            <a:r>
              <a:rPr lang="en-US" i="1" dirty="0" smtClean="0"/>
              <a:t>Capital Markets and Development. </a:t>
            </a:r>
            <a:r>
              <a:rPr lang="en-US" dirty="0" smtClean="0"/>
              <a:t>ICS Press, Ch. 4. </a:t>
            </a:r>
            <a:endParaRPr lang="en-US" i="1" dirty="0"/>
          </a:p>
        </p:txBody>
      </p:sp>
    </p:spTree>
    <p:extLst>
      <p:ext uri="{BB962C8B-B14F-4D97-AF65-F5344CB8AC3E}">
        <p14:creationId xmlns:p14="http://schemas.microsoft.com/office/powerpoint/2010/main" val="2731413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 critique of Financial Liberalization and what sort of impacts it holds.</a:t>
            </a:r>
          </a:p>
          <a:p>
            <a:r>
              <a:rPr lang="en-US" i="1" dirty="0" smtClean="0"/>
              <a:t>Money and Capital in Economic Development</a:t>
            </a:r>
            <a:r>
              <a:rPr lang="en-US" dirty="0" smtClean="0"/>
              <a:t> examines what factors are holding a country back from development through the financial sector. </a:t>
            </a:r>
          </a:p>
          <a:p>
            <a:r>
              <a:rPr lang="en-US" dirty="0" smtClean="0"/>
              <a:t>McKinnon puts forward his own version of the “Big Push” that he calls the “Bootstrap” approach that says that capital in LDCs is not the limited factor, it is the way that capital is used.</a:t>
            </a:r>
            <a:endParaRPr lang="en-US" dirty="0"/>
          </a:p>
        </p:txBody>
      </p:sp>
    </p:spTree>
    <p:extLst>
      <p:ext uri="{BB962C8B-B14F-4D97-AF65-F5344CB8AC3E}">
        <p14:creationId xmlns:p14="http://schemas.microsoft.com/office/powerpoint/2010/main" val="2888508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Chapter 1</a:t>
            </a:r>
            <a:endParaRPr lang="en-US" dirty="0"/>
          </a:p>
        </p:txBody>
      </p:sp>
      <p:sp>
        <p:nvSpPr>
          <p:cNvPr id="5" name="Content Placeholder 4"/>
          <p:cNvSpPr>
            <a:spLocks noGrp="1"/>
          </p:cNvSpPr>
          <p:nvPr>
            <p:ph idx="1"/>
          </p:nvPr>
        </p:nvSpPr>
        <p:spPr/>
        <p:txBody>
          <a:bodyPr/>
          <a:lstStyle/>
          <a:p>
            <a:r>
              <a:rPr lang="en-US" dirty="0" smtClean="0"/>
              <a:t>LDCs vs Wealthy countries</a:t>
            </a:r>
          </a:p>
          <a:p>
            <a:r>
              <a:rPr lang="en-US" dirty="0" smtClean="0"/>
              <a:t>Less development is not due to wealthy countries sucking up income.</a:t>
            </a:r>
          </a:p>
          <a:p>
            <a:r>
              <a:rPr lang="en-US" dirty="0" smtClean="0"/>
              <a:t>The reason is due to their own “repressive” policies. </a:t>
            </a:r>
          </a:p>
          <a:p>
            <a:r>
              <a:rPr lang="en-US" dirty="0" smtClean="0"/>
              <a:t>Savings and Capital Investment as substitutes or complements?</a:t>
            </a:r>
            <a:endParaRPr lang="en-US" dirty="0"/>
          </a:p>
        </p:txBody>
      </p:sp>
    </p:spTree>
    <p:extLst>
      <p:ext uri="{BB962C8B-B14F-4D97-AF65-F5344CB8AC3E}">
        <p14:creationId xmlns:p14="http://schemas.microsoft.com/office/powerpoint/2010/main" val="2570204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endParaRPr lang="en-US" dirty="0"/>
          </a:p>
        </p:txBody>
      </p:sp>
      <p:sp>
        <p:nvSpPr>
          <p:cNvPr id="3" name="Content Placeholder 2"/>
          <p:cNvSpPr>
            <a:spLocks noGrp="1"/>
          </p:cNvSpPr>
          <p:nvPr>
            <p:ph sz="half" idx="1"/>
          </p:nvPr>
        </p:nvSpPr>
        <p:spPr/>
        <p:txBody>
          <a:bodyPr/>
          <a:lstStyle/>
          <a:p>
            <a:r>
              <a:rPr lang="en-US" dirty="0" smtClean="0"/>
              <a:t>Source of government intervention:</a:t>
            </a:r>
          </a:p>
          <a:p>
            <a:r>
              <a:rPr lang="en-US" dirty="0" smtClean="0"/>
              <a:t>Something is wrong, and spurs the government to try to fix it.</a:t>
            </a:r>
          </a:p>
          <a:p>
            <a:pPr lvl="1"/>
            <a:r>
              <a:rPr lang="en-US" dirty="0" smtClean="0"/>
              <a:t>Tariffs to protect a starting textile industry</a:t>
            </a:r>
          </a:p>
          <a:p>
            <a:pPr lvl="1"/>
            <a:r>
              <a:rPr lang="en-US" dirty="0" smtClean="0"/>
              <a:t>Encouraging use of a different fertilizer</a:t>
            </a:r>
          </a:p>
        </p:txBody>
      </p:sp>
      <p:sp>
        <p:nvSpPr>
          <p:cNvPr id="4" name="Content Placeholder 3"/>
          <p:cNvSpPr>
            <a:spLocks noGrp="1"/>
          </p:cNvSpPr>
          <p:nvPr>
            <p:ph sz="half" idx="2"/>
          </p:nvPr>
        </p:nvSpPr>
        <p:spPr/>
        <p:txBody>
          <a:bodyPr/>
          <a:lstStyle/>
          <a:p>
            <a:r>
              <a:rPr lang="en-US" dirty="0" smtClean="0"/>
              <a:t>Government participates in rent seeking: redistributing wealth.</a:t>
            </a:r>
          </a:p>
          <a:p>
            <a:r>
              <a:rPr lang="en-US" dirty="0" smtClean="0"/>
              <a:t>Tariffs would just increase the price of the product without effect on the cost of inputs, the producers would retain that wealth.</a:t>
            </a:r>
            <a:endParaRPr lang="en-US" dirty="0"/>
          </a:p>
        </p:txBody>
      </p:sp>
    </p:spTree>
    <p:extLst>
      <p:ext uri="{BB962C8B-B14F-4D97-AF65-F5344CB8AC3E}">
        <p14:creationId xmlns:p14="http://schemas.microsoft.com/office/powerpoint/2010/main" val="3074227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Interventions</a:t>
            </a:r>
            <a:endParaRPr lang="en-US" dirty="0"/>
          </a:p>
        </p:txBody>
      </p:sp>
      <p:sp>
        <p:nvSpPr>
          <p:cNvPr id="3" name="Content Placeholder 2"/>
          <p:cNvSpPr>
            <a:spLocks noGrp="1"/>
          </p:cNvSpPr>
          <p:nvPr>
            <p:ph idx="1"/>
          </p:nvPr>
        </p:nvSpPr>
        <p:spPr>
          <a:xfrm>
            <a:off x="677334" y="1618938"/>
            <a:ext cx="8596668" cy="4422425"/>
          </a:xfrm>
        </p:spPr>
        <p:txBody>
          <a:bodyPr>
            <a:normAutofit/>
          </a:bodyPr>
          <a:lstStyle/>
          <a:p>
            <a:r>
              <a:rPr lang="en-US" dirty="0" smtClean="0"/>
              <a:t>Loan Interest rates and Fixed Exchange rates</a:t>
            </a:r>
          </a:p>
          <a:p>
            <a:pPr lvl="1"/>
            <a:r>
              <a:rPr lang="en-US" dirty="0" smtClean="0"/>
              <a:t>Artificially holding interest rates low creates an excess of demand for loans which are only available to select firms and sectors as part of the government redistribution of rent policies</a:t>
            </a:r>
          </a:p>
          <a:p>
            <a:pPr lvl="1"/>
            <a:r>
              <a:rPr lang="en-US" dirty="0" smtClean="0"/>
              <a:t>Industrialized sectors employ few workers at high wages and hold more capital than efficiently used</a:t>
            </a:r>
          </a:p>
          <a:p>
            <a:pPr lvl="1"/>
            <a:r>
              <a:rPr lang="en-US" dirty="0" smtClean="0"/>
              <a:t>Loans are given out by favoritism to companies (could be corruption or just coincidence)</a:t>
            </a:r>
          </a:p>
          <a:p>
            <a:r>
              <a:rPr lang="en-US" dirty="0" smtClean="0"/>
              <a:t>Ceilings on deposits interest rates</a:t>
            </a:r>
          </a:p>
          <a:p>
            <a:pPr lvl="1"/>
            <a:r>
              <a:rPr lang="en-US" dirty="0" smtClean="0"/>
              <a:t>Keeps individuals from putting private or firm money in banks</a:t>
            </a:r>
          </a:p>
          <a:p>
            <a:pPr lvl="1"/>
            <a:r>
              <a:rPr lang="en-US" dirty="0" smtClean="0"/>
              <a:t>Causes firms to buy more capital instead of putting into financial intermediaries </a:t>
            </a:r>
          </a:p>
          <a:p>
            <a:pPr lvl="1"/>
            <a:r>
              <a:rPr lang="en-US" dirty="0" smtClean="0"/>
              <a:t>This excess capital pushes the marginal rate of return of capital much lower than it needs to be</a:t>
            </a:r>
          </a:p>
        </p:txBody>
      </p:sp>
    </p:spTree>
    <p:extLst>
      <p:ext uri="{BB962C8B-B14F-4D97-AF65-F5344CB8AC3E}">
        <p14:creationId xmlns:p14="http://schemas.microsoft.com/office/powerpoint/2010/main" val="317928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a:t>
            </a:r>
            <a:endParaRPr lang="en-US" dirty="0"/>
          </a:p>
        </p:txBody>
      </p:sp>
      <p:sp>
        <p:nvSpPr>
          <p:cNvPr id="3" name="Content Placeholder 2"/>
          <p:cNvSpPr>
            <a:spLocks noGrp="1"/>
          </p:cNvSpPr>
          <p:nvPr>
            <p:ph idx="1"/>
          </p:nvPr>
        </p:nvSpPr>
        <p:spPr/>
        <p:txBody>
          <a:bodyPr/>
          <a:lstStyle/>
          <a:p>
            <a:r>
              <a:rPr lang="en-US" dirty="0" smtClean="0"/>
              <a:t>Lack of knowledge about investments causes less than ideal investments. </a:t>
            </a:r>
          </a:p>
          <a:p>
            <a:r>
              <a:rPr lang="en-US" dirty="0" smtClean="0"/>
              <a:t>All the more important in poor countries that don’t have much wealth to invest in the first place. </a:t>
            </a:r>
          </a:p>
          <a:p>
            <a:r>
              <a:rPr lang="en-US" dirty="0" smtClean="0"/>
              <a:t>Interventions through low loan interest rates and credit subsidies benefit well connected firms and make things hard for smaller “entrepreneurs with potential high-mean-payoff projects”.</a:t>
            </a:r>
          </a:p>
          <a:p>
            <a:endParaRPr lang="en-US" dirty="0"/>
          </a:p>
          <a:p>
            <a:pPr lvl="1"/>
            <a:r>
              <a:rPr lang="en-US" sz="2000" dirty="0" smtClean="0"/>
              <a:t>Reinforcement that wealth is not used in the best way for development</a:t>
            </a:r>
            <a:endParaRPr lang="en-US" sz="2000" dirty="0"/>
          </a:p>
        </p:txBody>
      </p:sp>
    </p:spTree>
    <p:extLst>
      <p:ext uri="{BB962C8B-B14F-4D97-AF65-F5344CB8AC3E}">
        <p14:creationId xmlns:p14="http://schemas.microsoft.com/office/powerpoint/2010/main" val="1296022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US" dirty="0"/>
          </a:p>
        </p:txBody>
      </p:sp>
      <p:sp>
        <p:nvSpPr>
          <p:cNvPr id="3" name="Content Placeholder 2"/>
          <p:cNvSpPr>
            <a:spLocks noGrp="1"/>
          </p:cNvSpPr>
          <p:nvPr>
            <p:ph idx="1"/>
          </p:nvPr>
        </p:nvSpPr>
        <p:spPr>
          <a:xfrm>
            <a:off x="677334" y="1499017"/>
            <a:ext cx="8596668" cy="4542346"/>
          </a:xfrm>
        </p:spPr>
        <p:txBody>
          <a:bodyPr>
            <a:normAutofit/>
          </a:bodyPr>
          <a:lstStyle/>
          <a:p>
            <a:r>
              <a:rPr lang="en-US" dirty="0" smtClean="0"/>
              <a:t>Rent seeking is not just corruption</a:t>
            </a:r>
          </a:p>
          <a:p>
            <a:r>
              <a:rPr lang="en-US" dirty="0" smtClean="0"/>
              <a:t>7 types of common intervention policies</a:t>
            </a:r>
          </a:p>
          <a:p>
            <a:pPr lvl="1"/>
            <a:r>
              <a:rPr lang="en-US" dirty="0" smtClean="0"/>
              <a:t>Land redistribution</a:t>
            </a:r>
          </a:p>
          <a:p>
            <a:pPr lvl="1"/>
            <a:r>
              <a:rPr lang="en-US" dirty="0" smtClean="0"/>
              <a:t>Restrictions on foreign direct investment</a:t>
            </a:r>
          </a:p>
          <a:p>
            <a:r>
              <a:rPr lang="en-US" dirty="0" smtClean="0"/>
              <a:t>Lets the firm have immediate cash flow, making them more likely to receive the limited loans</a:t>
            </a:r>
          </a:p>
          <a:p>
            <a:r>
              <a:rPr lang="en-US" dirty="0" smtClean="0"/>
              <a:t>Foreign Direct Investment</a:t>
            </a:r>
          </a:p>
          <a:p>
            <a:pPr lvl="1"/>
            <a:r>
              <a:rPr lang="en-US" dirty="0" smtClean="0"/>
              <a:t>McKinnon says foreign companies can invest at rock bottom prices and be detrimental to the LDC</a:t>
            </a:r>
          </a:p>
          <a:p>
            <a:pPr lvl="1"/>
            <a:r>
              <a:rPr lang="en-US" dirty="0" smtClean="0"/>
              <a:t>White says that its unlikely, and there is at the very least competition among foreign investors.</a:t>
            </a:r>
          </a:p>
          <a:p>
            <a:pPr lvl="1"/>
            <a:r>
              <a:rPr lang="en-US" dirty="0" smtClean="0"/>
              <a:t>Low-priced investment is better than no investment</a:t>
            </a:r>
          </a:p>
        </p:txBody>
      </p:sp>
    </p:spTree>
    <p:extLst>
      <p:ext uri="{BB962C8B-B14F-4D97-AF65-F5344CB8AC3E}">
        <p14:creationId xmlns:p14="http://schemas.microsoft.com/office/powerpoint/2010/main" val="3200245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sp>
        <p:nvSpPr>
          <p:cNvPr id="3" name="Content Placeholder 2"/>
          <p:cNvSpPr>
            <a:spLocks noGrp="1"/>
          </p:cNvSpPr>
          <p:nvPr>
            <p:ph idx="1"/>
          </p:nvPr>
        </p:nvSpPr>
        <p:spPr>
          <a:xfrm>
            <a:off x="677334" y="1813811"/>
            <a:ext cx="8596668" cy="4227552"/>
          </a:xfrm>
        </p:spPr>
        <p:txBody>
          <a:bodyPr>
            <a:normAutofit/>
          </a:bodyPr>
          <a:lstStyle/>
          <a:p>
            <a:r>
              <a:rPr lang="en-US" dirty="0" smtClean="0"/>
              <a:t>M/P – Real Money supply demanded</a:t>
            </a:r>
          </a:p>
          <a:p>
            <a:pPr marL="0" indent="0">
              <a:buNone/>
            </a:pPr>
            <a:r>
              <a:rPr lang="en-US" dirty="0" smtClean="0"/>
              <a:t>	M – Money supply		P – Price level</a:t>
            </a:r>
          </a:p>
          <a:p>
            <a:r>
              <a:rPr lang="en-US" dirty="0" smtClean="0"/>
              <a:t>Real return to holding money = (Nominal Interest Yield) – (Expected Rate of Inflation)</a:t>
            </a:r>
          </a:p>
          <a:p>
            <a:pPr lvl="1"/>
            <a:r>
              <a:rPr lang="en-US" dirty="0" smtClean="0"/>
              <a:t>Nominal Interest Yield on currency = 0</a:t>
            </a:r>
          </a:p>
          <a:p>
            <a:pPr lvl="1"/>
            <a:r>
              <a:rPr lang="en-US" dirty="0" smtClean="0"/>
              <a:t>A rise in inflation usually gives you less real return on holding money</a:t>
            </a:r>
          </a:p>
          <a:p>
            <a:pPr lvl="1"/>
            <a:r>
              <a:rPr lang="en-US" dirty="0" smtClean="0"/>
              <a:t>Also extends to deposits when nominal interest ceiling on deposits is in effect</a:t>
            </a:r>
          </a:p>
          <a:p>
            <a:r>
              <a:rPr lang="en-US" dirty="0" smtClean="0"/>
              <a:t>Penalties to holding deposits</a:t>
            </a:r>
          </a:p>
          <a:p>
            <a:pPr lvl="1"/>
            <a:r>
              <a:rPr lang="en-US" dirty="0" smtClean="0"/>
              <a:t>No incentives to save</a:t>
            </a:r>
          </a:p>
          <a:p>
            <a:r>
              <a:rPr lang="en-US" dirty="0" smtClean="0"/>
              <a:t>In LDCs, real money is positively correlated to savings and capital accumulation</a:t>
            </a:r>
            <a:endParaRPr lang="en-US" dirty="0"/>
          </a:p>
        </p:txBody>
      </p:sp>
    </p:spTree>
    <p:extLst>
      <p:ext uri="{BB962C8B-B14F-4D97-AF65-F5344CB8AC3E}">
        <p14:creationId xmlns:p14="http://schemas.microsoft.com/office/powerpoint/2010/main" val="328553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982</TotalTime>
  <Words>1447</Words>
  <Application>Microsoft Office PowerPoint</Application>
  <PresentationFormat>Custom</PresentationFormat>
  <Paragraphs>159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Money and Capital in Economic Development: A Retrospective Assessment</vt:lpstr>
      <vt:lpstr>About the Article</vt:lpstr>
      <vt:lpstr>Introduction</vt:lpstr>
      <vt:lpstr>Chapter 1</vt:lpstr>
      <vt:lpstr>Chapter 2</vt:lpstr>
      <vt:lpstr>Types of Interventions</vt:lpstr>
      <vt:lpstr>Knowledge</vt:lpstr>
      <vt:lpstr>Chapter 3</vt:lpstr>
      <vt:lpstr>Chapter 4</vt:lpstr>
      <vt:lpstr>Tobin Effect</vt:lpstr>
      <vt:lpstr>Chapter 5</vt:lpstr>
      <vt:lpstr>Chapter 6</vt:lpstr>
      <vt:lpstr>Assumptions so far</vt:lpstr>
      <vt:lpstr>Chapter 7</vt:lpstr>
      <vt:lpstr>Controlling rates</vt:lpstr>
      <vt:lpstr>Disinflation</vt:lpstr>
      <vt:lpstr>Chapter 8</vt:lpstr>
      <vt:lpstr>Chapter 9 – Optimum Monetary Policy</vt:lpstr>
      <vt:lpstr>Seigniorage</vt:lpstr>
      <vt:lpstr>Chapter 10</vt:lpstr>
      <vt:lpstr>Chapters 11 and 12</vt:lpstr>
      <vt:lpstr>The Overall Message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c:creator>
  <cp:lastModifiedBy>Jeffrey Nugent</cp:lastModifiedBy>
  <cp:revision>28</cp:revision>
  <dcterms:created xsi:type="dcterms:W3CDTF">2015-03-02T03:29:29Z</dcterms:created>
  <dcterms:modified xsi:type="dcterms:W3CDTF">2015-03-02T21:34:25Z</dcterms:modified>
</cp:coreProperties>
</file>