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94629"/>
  </p:normalViewPr>
  <p:slideViewPr>
    <p:cSldViewPr snapToGrid="0" snapToObjects="1">
      <p:cViewPr>
        <p:scale>
          <a:sx n="80" d="100"/>
          <a:sy n="80" d="100"/>
        </p:scale>
        <p:origin x="-108"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4AC27095-442A-BF44-B0F8-42EF7E69E16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54712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27095-442A-BF44-B0F8-42EF7E69E16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74141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27095-442A-BF44-B0F8-42EF7E69E16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20465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4AC27095-442A-BF44-B0F8-42EF7E69E16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34744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27095-442A-BF44-B0F8-42EF7E69E16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67422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C27095-442A-BF44-B0F8-42EF7E69E16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20070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C27095-442A-BF44-B0F8-42EF7E69E160}"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7729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27095-442A-BF44-B0F8-42EF7E69E160}"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43590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27095-442A-BF44-B0F8-42EF7E69E160}"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926668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27095-442A-BF44-B0F8-42EF7E69E16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75711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27095-442A-BF44-B0F8-42EF7E69E16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C006-495E-6949-8514-8DB895591B1C}" type="slidenum">
              <a:rPr lang="en-US" smtClean="0"/>
              <a:t>‹#›</a:t>
            </a:fld>
            <a:endParaRPr lang="en-US"/>
          </a:p>
        </p:txBody>
      </p:sp>
    </p:spTree>
    <p:extLst>
      <p:ext uri="{BB962C8B-B14F-4D97-AF65-F5344CB8AC3E}">
        <p14:creationId xmlns:p14="http://schemas.microsoft.com/office/powerpoint/2010/main" val="182163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27095-442A-BF44-B0F8-42EF7E69E160}" type="datetimeFigureOut">
              <a:rPr lang="en-US" smtClean="0"/>
              <a:t>2/23/2016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BC006-495E-6949-8514-8DB895591B1C}" type="slidenum">
              <a:rPr lang="en-US" smtClean="0"/>
              <a:t>‹#›</a:t>
            </a:fld>
            <a:endParaRPr lang="en-US"/>
          </a:p>
        </p:txBody>
      </p:sp>
    </p:spTree>
    <p:extLst>
      <p:ext uri="{BB962C8B-B14F-4D97-AF65-F5344CB8AC3E}">
        <p14:creationId xmlns:p14="http://schemas.microsoft.com/office/powerpoint/2010/main" val="87796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8140"/>
            <a:ext cx="9144000" cy="4457061"/>
          </a:xfrm>
        </p:spPr>
        <p:txBody>
          <a:bodyPr>
            <a:normAutofit fontScale="90000"/>
          </a:bodyPr>
          <a:lstStyle/>
          <a:p>
            <a:r>
              <a:rPr lang="en-US" sz="4800" b="1" dirty="0">
                <a:latin typeface="Gill Sans" charset="0"/>
                <a:ea typeface="Gill Sans" charset="0"/>
                <a:cs typeface="Gill Sans" charset="0"/>
              </a:rPr>
              <a:t>Why do Firms Hire using Referrals? Evidence from Bangladeshi Garment Factories </a:t>
            </a:r>
            <a:r>
              <a:rPr lang="en-US" sz="4800" dirty="0" smtClean="0">
                <a:latin typeface="Gill Sans" charset="0"/>
                <a:ea typeface="Gill Sans" charset="0"/>
                <a:cs typeface="Gill Sans" charset="0"/>
              </a:rPr>
              <a:t/>
            </a:r>
            <a:br>
              <a:rPr lang="en-US" sz="4800" dirty="0" smtClean="0">
                <a:latin typeface="Gill Sans" charset="0"/>
                <a:ea typeface="Gill Sans" charset="0"/>
                <a:cs typeface="Gill Sans" charset="0"/>
              </a:rPr>
            </a:br>
            <a:r>
              <a:rPr lang="en-US" sz="4800" dirty="0" smtClean="0">
                <a:latin typeface="Gill Sans" charset="0"/>
                <a:ea typeface="Gill Sans" charset="0"/>
                <a:cs typeface="Gill Sans" charset="0"/>
              </a:rPr>
              <a:t/>
            </a:r>
            <a:br>
              <a:rPr lang="en-US" sz="4800" dirty="0" smtClean="0">
                <a:latin typeface="Gill Sans" charset="0"/>
                <a:ea typeface="Gill Sans" charset="0"/>
                <a:cs typeface="Gill Sans" charset="0"/>
              </a:rPr>
            </a:br>
            <a:r>
              <a:rPr lang="en-US" sz="3600" dirty="0" smtClean="0">
                <a:latin typeface="Gill Sans" charset="0"/>
                <a:ea typeface="Gill Sans" charset="0"/>
                <a:cs typeface="Gill Sans" charset="0"/>
              </a:rPr>
              <a:t>Rachel </a:t>
            </a:r>
            <a:r>
              <a:rPr lang="en-US" sz="3600" dirty="0">
                <a:latin typeface="Gill Sans" charset="0"/>
                <a:ea typeface="Gill Sans" charset="0"/>
                <a:cs typeface="Gill Sans" charset="0"/>
              </a:rPr>
              <a:t>Heath∗ </a:t>
            </a:r>
            <a:r>
              <a:rPr lang="en-US" sz="4800" dirty="0" smtClean="0">
                <a:latin typeface="Gill Sans" charset="0"/>
                <a:ea typeface="Gill Sans" charset="0"/>
                <a:cs typeface="Gill Sans" charset="0"/>
              </a:rPr>
              <a:t/>
            </a:r>
            <a:br>
              <a:rPr lang="en-US" sz="4800" dirty="0" smtClean="0">
                <a:latin typeface="Gill Sans" charset="0"/>
                <a:ea typeface="Gill Sans" charset="0"/>
                <a:cs typeface="Gill Sans" charset="0"/>
              </a:rPr>
            </a:br>
            <a:endParaRPr lang="en-US" sz="4800" dirty="0">
              <a:latin typeface="Gill Sans" charset="0"/>
              <a:ea typeface="Gill Sans" charset="0"/>
              <a:cs typeface="Gill Sans" charset="0"/>
            </a:endParaRPr>
          </a:p>
        </p:txBody>
      </p:sp>
      <p:sp>
        <p:nvSpPr>
          <p:cNvPr id="3" name="Subtitle 2"/>
          <p:cNvSpPr>
            <a:spLocks noGrp="1"/>
          </p:cNvSpPr>
          <p:nvPr>
            <p:ph type="subTitle" idx="1"/>
          </p:nvPr>
        </p:nvSpPr>
        <p:spPr>
          <a:xfrm>
            <a:off x="1524000" y="5015201"/>
            <a:ext cx="9144000" cy="1655762"/>
          </a:xfrm>
        </p:spPr>
        <p:txBody>
          <a:bodyPr/>
          <a:lstStyle/>
          <a:p>
            <a:r>
              <a:rPr lang="en-US" dirty="0" smtClean="0">
                <a:latin typeface="Gill Sans" charset="0"/>
                <a:ea typeface="Gill Sans" charset="0"/>
                <a:cs typeface="Gill Sans" charset="0"/>
              </a:rPr>
              <a:t>Presenter: </a:t>
            </a:r>
            <a:r>
              <a:rPr lang="en-US" dirty="0" err="1" smtClean="0">
                <a:latin typeface="Gill Sans" charset="0"/>
                <a:ea typeface="Gill Sans" charset="0"/>
                <a:cs typeface="Gill Sans" charset="0"/>
              </a:rPr>
              <a:t>Zihan</a:t>
            </a:r>
            <a:r>
              <a:rPr lang="en-US" dirty="0" smtClean="0">
                <a:latin typeface="Gill Sans" charset="0"/>
                <a:ea typeface="Gill Sans" charset="0"/>
                <a:cs typeface="Gill Sans" charset="0"/>
              </a:rPr>
              <a:t> Gao</a:t>
            </a:r>
          </a:p>
          <a:p>
            <a:r>
              <a:rPr lang="en-US" dirty="0" smtClean="0">
                <a:latin typeface="Gill Sans" charset="0"/>
                <a:ea typeface="Gill Sans" charset="0"/>
                <a:cs typeface="Gill Sans" charset="0"/>
              </a:rPr>
              <a:t>Feb 23, 2016</a:t>
            </a:r>
          </a:p>
          <a:p>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592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Conclusions:</a:t>
            </a:r>
            <a:endParaRPr lang="en-US" b="1" u="sng" dirty="0"/>
          </a:p>
        </p:txBody>
      </p:sp>
      <p:sp>
        <p:nvSpPr>
          <p:cNvPr id="3" name="Content Placeholder 2"/>
          <p:cNvSpPr>
            <a:spLocks noGrp="1"/>
          </p:cNvSpPr>
          <p:nvPr>
            <p:ph idx="1"/>
          </p:nvPr>
        </p:nvSpPr>
        <p:spPr>
          <a:xfrm>
            <a:off x="838200" y="1690688"/>
            <a:ext cx="10515600" cy="4486275"/>
          </a:xfrm>
        </p:spPr>
        <p:txBody>
          <a:bodyPr/>
          <a:lstStyle/>
          <a:p>
            <a:r>
              <a:rPr lang="en-US" dirty="0"/>
              <a:t>E</a:t>
            </a:r>
            <a:r>
              <a:rPr lang="en-US" dirty="0" smtClean="0"/>
              <a:t>mpirical </a:t>
            </a:r>
            <a:r>
              <a:rPr lang="en-US" dirty="0"/>
              <a:t>results indicate that the provider’s wage reflects the recipient’s </a:t>
            </a:r>
            <a:r>
              <a:rPr lang="en-US" dirty="0" smtClean="0"/>
              <a:t>output. </a:t>
            </a:r>
          </a:p>
          <a:p>
            <a:r>
              <a:rPr lang="en-US" dirty="0"/>
              <a:t>T</a:t>
            </a:r>
            <a:r>
              <a:rPr lang="en-US" dirty="0" smtClean="0"/>
              <a:t>he referral </a:t>
            </a:r>
            <a:r>
              <a:rPr lang="en-US" dirty="0"/>
              <a:t>provides information about the unobserved worker’s </a:t>
            </a:r>
            <a:r>
              <a:rPr lang="en-US" dirty="0" smtClean="0"/>
              <a:t>type, hence referrals </a:t>
            </a:r>
            <a:r>
              <a:rPr lang="en-US" dirty="0"/>
              <a:t>can minimize a moral hazard problem caused by firms’ inability to perfectly observe workers’ </a:t>
            </a:r>
            <a:r>
              <a:rPr lang="en-US" dirty="0" smtClean="0"/>
              <a:t>ability</a:t>
            </a:r>
            <a:r>
              <a:rPr lang="en-US" smtClean="0"/>
              <a:t>/effort. </a:t>
            </a:r>
            <a:endParaRPr lang="en-US" dirty="0" smtClean="0"/>
          </a:p>
          <a:p>
            <a:r>
              <a:rPr lang="en-US" dirty="0"/>
              <a:t>Referrals provide incentives for high effort by using the provider’s wages as leverage rather than the recipient’s future wages, a useful tool in an industry where employment spells are short. </a:t>
            </a:r>
            <a:endParaRPr lang="en-US" dirty="0" smtClean="0"/>
          </a:p>
          <a:p>
            <a:pPr marL="0" indent="0">
              <a:buNone/>
            </a:pPr>
            <a:endParaRPr lang="en-US" dirty="0"/>
          </a:p>
        </p:txBody>
      </p:sp>
    </p:spTree>
    <p:extLst>
      <p:ext uri="{BB962C8B-B14F-4D97-AF65-F5344CB8AC3E}">
        <p14:creationId xmlns:p14="http://schemas.microsoft.com/office/powerpoint/2010/main" val="106937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Further Implications:</a:t>
            </a:r>
            <a:endParaRPr lang="en-US" b="1" u="sng" dirty="0"/>
          </a:p>
        </p:txBody>
      </p:sp>
      <p:sp>
        <p:nvSpPr>
          <p:cNvPr id="3" name="Content Placeholder 2"/>
          <p:cNvSpPr>
            <a:spLocks noGrp="1"/>
          </p:cNvSpPr>
          <p:nvPr>
            <p:ph idx="1"/>
          </p:nvPr>
        </p:nvSpPr>
        <p:spPr/>
        <p:txBody>
          <a:bodyPr/>
          <a:lstStyle/>
          <a:p>
            <a:r>
              <a:rPr lang="en-US" dirty="0"/>
              <a:t>While the empirical work was limited to the garment industry in Bangladesh, there is little reason to believe that firms’ potential to use referrals to solve moral hazard is limited to this context. Many labor markets, particularly in the developing world, are also characterized by the high turnover that makes effort difficult to induce using long-term contracts. </a:t>
            </a:r>
            <a:endParaRPr lang="en-US" dirty="0" smtClean="0"/>
          </a:p>
          <a:p>
            <a:r>
              <a:rPr lang="en-US" dirty="0" smtClean="0"/>
              <a:t>Anthropological </a:t>
            </a:r>
            <a:r>
              <a:rPr lang="en-US" dirty="0"/>
              <a:t>evidence from some of these labor markets points out that referral recipients work hard because their providers are held responsible for their </a:t>
            </a:r>
            <a:r>
              <a:rPr lang="en-US" dirty="0" smtClean="0"/>
              <a:t>performance.</a:t>
            </a:r>
            <a:endParaRPr lang="en-US" dirty="0"/>
          </a:p>
        </p:txBody>
      </p:sp>
    </p:spTree>
    <p:extLst>
      <p:ext uri="{BB962C8B-B14F-4D97-AF65-F5344CB8AC3E}">
        <p14:creationId xmlns:p14="http://schemas.microsoft.com/office/powerpoint/2010/main" val="17609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Introduction</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838200" y="1128156"/>
            <a:ext cx="10515600" cy="5048807"/>
          </a:xfrm>
        </p:spPr>
        <p:txBody>
          <a:bodyPr>
            <a:normAutofit lnSpcReduction="10000"/>
          </a:bodyPr>
          <a:lstStyle/>
          <a:p>
            <a:pPr marL="0" indent="0">
              <a:buNone/>
            </a:pPr>
            <a:r>
              <a:rPr lang="en-US" dirty="0" smtClean="0"/>
              <a:t>Referrals from current workers to fill job vacancies </a:t>
            </a:r>
            <a:br>
              <a:rPr lang="en-US" dirty="0" smtClean="0"/>
            </a:br>
            <a:r>
              <a:rPr lang="en-US" b="1" dirty="0" smtClean="0"/>
              <a:t>Pros:</a:t>
            </a:r>
          </a:p>
          <a:p>
            <a:pPr lvl="1"/>
            <a:r>
              <a:rPr lang="en-US" dirty="0"/>
              <a:t>reduce search costs </a:t>
            </a:r>
            <a:endParaRPr lang="en-US" dirty="0" smtClean="0"/>
          </a:p>
          <a:p>
            <a:pPr lvl="1"/>
            <a:r>
              <a:rPr lang="en-US" dirty="0"/>
              <a:t>p</a:t>
            </a:r>
            <a:r>
              <a:rPr lang="en-US" dirty="0" smtClean="0"/>
              <a:t>roviding information on the worker’s observable skills</a:t>
            </a:r>
          </a:p>
          <a:p>
            <a:pPr marL="0" indent="0">
              <a:buNone/>
            </a:pPr>
            <a:r>
              <a:rPr lang="en-US" b="1" dirty="0" smtClean="0"/>
              <a:t>Cons:</a:t>
            </a:r>
          </a:p>
          <a:p>
            <a:pPr lvl="1"/>
            <a:r>
              <a:rPr lang="en-US" dirty="0"/>
              <a:t>reinforce inequality </a:t>
            </a:r>
          </a:p>
          <a:p>
            <a:pPr lvl="1"/>
            <a:endParaRPr lang="en-US" dirty="0" smtClean="0"/>
          </a:p>
          <a:p>
            <a:pPr lvl="1"/>
            <a:r>
              <a:rPr lang="en-US" b="1" dirty="0" smtClean="0"/>
              <a:t>Updated Model:</a:t>
            </a:r>
          </a:p>
          <a:p>
            <a:pPr lvl="1"/>
            <a:r>
              <a:rPr lang="en-US" dirty="0"/>
              <a:t>A referral provider agrees to allow the firm to dock her own wages if the recipient performs poorly, relaxing the limited liability constraint on the recipient’s wages. </a:t>
            </a:r>
            <a:endParaRPr lang="en-US" dirty="0" smtClean="0"/>
          </a:p>
          <a:p>
            <a:pPr lvl="1"/>
            <a:r>
              <a:rPr lang="en-US" dirty="0"/>
              <a:t>The referral allows the firm to provide incentives for effort without the expectation of a long-run relationship between the worker and the firm required by delayed compensation or efficiency wage models. </a:t>
            </a:r>
            <a:endParaRPr lang="en-US" dirty="0" smtClean="0"/>
          </a:p>
          <a:p>
            <a:pPr lvl="1"/>
            <a:endParaRPr lang="en-US" dirty="0" smtClean="0"/>
          </a:p>
          <a:p>
            <a:pPr lvl="1"/>
            <a:endParaRPr lang="en-US" dirty="0" smtClean="0"/>
          </a:p>
          <a:p>
            <a:pPr lvl="1"/>
            <a:endParaRPr lang="en-US" dirty="0"/>
          </a:p>
          <a:p>
            <a:pPr marL="457200" lvl="1" indent="0">
              <a:buNone/>
            </a:pPr>
            <a:endParaRPr lang="en-US" dirty="0" smtClean="0"/>
          </a:p>
          <a:p>
            <a:endParaRPr lang="en-US" b="1" dirty="0"/>
          </a:p>
        </p:txBody>
      </p:sp>
    </p:spTree>
    <p:extLst>
      <p:ext uri="{BB962C8B-B14F-4D97-AF65-F5344CB8AC3E}">
        <p14:creationId xmlns:p14="http://schemas.microsoft.com/office/powerpoint/2010/main" val="169671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This </a:t>
            </a:r>
            <a:r>
              <a:rPr lang="en-US" b="1" u="sng" dirty="0"/>
              <a:t>paper’s empirical setting </a:t>
            </a:r>
            <a:r>
              <a:rPr lang="en-US" b="1" u="sng" dirty="0" smtClean="0"/>
              <a:t>:</a:t>
            </a:r>
            <a:r>
              <a:rPr lang="en-US" u="sng" dirty="0" smtClean="0"/>
              <a:t/>
            </a:r>
            <a:br>
              <a:rPr lang="en-US" u="sng" dirty="0" smtClean="0"/>
            </a:br>
            <a:endParaRPr lang="en-US" u="sng" dirty="0"/>
          </a:p>
        </p:txBody>
      </p:sp>
      <p:sp>
        <p:nvSpPr>
          <p:cNvPr id="3" name="Content Placeholder 2"/>
          <p:cNvSpPr>
            <a:spLocks noGrp="1"/>
          </p:cNvSpPr>
          <p:nvPr>
            <p:ph idx="1"/>
          </p:nvPr>
        </p:nvSpPr>
        <p:spPr/>
        <p:txBody>
          <a:bodyPr/>
          <a:lstStyle/>
          <a:p>
            <a:r>
              <a:rPr lang="en-US" dirty="0"/>
              <a:t>the Bangladeshi garment industry, where there is frequent churning of workers between firms, workers often drop in and out of the labor force, and careers are relatively short. </a:t>
            </a:r>
            <a:endParaRPr lang="en-US" dirty="0" smtClean="0"/>
          </a:p>
          <a:p>
            <a:r>
              <a:rPr lang="en-US" dirty="0"/>
              <a:t>the model’s predictions </a:t>
            </a:r>
            <a:r>
              <a:rPr lang="en-US" dirty="0" smtClean="0"/>
              <a:t>uses </a:t>
            </a:r>
            <a:r>
              <a:rPr lang="en-US" dirty="0"/>
              <a:t>household survey data </a:t>
            </a:r>
            <a:r>
              <a:rPr lang="en-US" dirty="0" smtClean="0"/>
              <a:t>collected </a:t>
            </a:r>
            <a:r>
              <a:rPr lang="en-US" dirty="0"/>
              <a:t>in Bangladesh. </a:t>
            </a:r>
            <a:endParaRPr lang="en-US" dirty="0" smtClean="0"/>
          </a:p>
          <a:p>
            <a:r>
              <a:rPr lang="en-US" dirty="0" smtClean="0"/>
              <a:t>construct </a:t>
            </a:r>
            <a:r>
              <a:rPr lang="en-US" dirty="0"/>
              <a:t>a retrospective panel for each worker that traces her monthly wage in each factory, position, and referral relationship. The wage histories of the referral provider and recipient can be matched if they live in the same </a:t>
            </a:r>
            <a:r>
              <a:rPr lang="en-US" i="1" dirty="0" err="1"/>
              <a:t>bari</a:t>
            </a:r>
            <a:r>
              <a:rPr lang="en-US" dirty="0"/>
              <a:t> (extended family residential compound). </a:t>
            </a:r>
            <a:endParaRPr lang="en-US" dirty="0" smtClean="0"/>
          </a:p>
          <a:p>
            <a:endParaRPr lang="en-US" dirty="0" smtClean="0"/>
          </a:p>
          <a:p>
            <a:endParaRPr lang="en-US" dirty="0"/>
          </a:p>
        </p:txBody>
      </p:sp>
    </p:spTree>
    <p:extLst>
      <p:ext uri="{BB962C8B-B14F-4D97-AF65-F5344CB8AC3E}">
        <p14:creationId xmlns:p14="http://schemas.microsoft.com/office/powerpoint/2010/main" val="77615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Setup:</a:t>
            </a:r>
            <a:endParaRPr lang="en-US" b="1" u="sng" dirty="0"/>
          </a:p>
        </p:txBody>
      </p:sp>
      <p:sp>
        <p:nvSpPr>
          <p:cNvPr id="3" name="Content Placeholder 2"/>
          <p:cNvSpPr>
            <a:spLocks noGrp="1"/>
          </p:cNvSpPr>
          <p:nvPr>
            <p:ph idx="1"/>
          </p:nvPr>
        </p:nvSpPr>
        <p:spPr>
          <a:xfrm>
            <a:off x="838200" y="1555668"/>
            <a:ext cx="10515600" cy="4621295"/>
          </a:xfrm>
        </p:spPr>
        <p:txBody>
          <a:bodyPr>
            <a:normAutofit fontScale="92500" lnSpcReduction="10000"/>
          </a:bodyPr>
          <a:lstStyle/>
          <a:p>
            <a:r>
              <a:rPr lang="en-US" dirty="0"/>
              <a:t>Output is given by y = </a:t>
            </a:r>
            <a:r>
              <a:rPr lang="en-US" dirty="0" err="1"/>
              <a:t>θ</a:t>
            </a:r>
            <a:r>
              <a:rPr lang="en-US" dirty="0"/>
              <a:t> + X, where </a:t>
            </a:r>
            <a:r>
              <a:rPr lang="en-US" dirty="0" err="1"/>
              <a:t>θ</a:t>
            </a:r>
            <a:r>
              <a:rPr lang="en-US" dirty="0"/>
              <a:t> is a worker’s observable quality and X is a binary random variable, X ∈ {</a:t>
            </a:r>
            <a:r>
              <a:rPr lang="en-US" dirty="0" err="1"/>
              <a:t>xh,xl</a:t>
            </a:r>
            <a:r>
              <a:rPr lang="en-US" dirty="0"/>
              <a:t>}, with </a:t>
            </a:r>
            <a:r>
              <a:rPr lang="en-US" dirty="0" err="1"/>
              <a:t>xh</a:t>
            </a:r>
            <a:r>
              <a:rPr lang="en-US" dirty="0"/>
              <a:t> &gt; xl. </a:t>
            </a:r>
            <a:endParaRPr lang="en-US" dirty="0" smtClean="0"/>
          </a:p>
          <a:p>
            <a:pPr marL="0" indent="0">
              <a:buNone/>
            </a:pPr>
            <a:r>
              <a:rPr lang="en-US" dirty="0" smtClean="0"/>
              <a:t>	</a:t>
            </a:r>
            <a:r>
              <a:rPr lang="en-US" dirty="0"/>
              <a:t/>
            </a:r>
            <a:br>
              <a:rPr lang="en-US" dirty="0"/>
            </a:br>
            <a:r>
              <a:rPr lang="en-US" dirty="0" smtClean="0"/>
              <a:t>	 w= 	     </a:t>
            </a:r>
            <a:r>
              <a:rPr lang="en-US" dirty="0" err="1" smtClean="0"/>
              <a:t>wh</a:t>
            </a:r>
            <a:r>
              <a:rPr lang="en-US" dirty="0" smtClean="0"/>
              <a:t> 	 if </a:t>
            </a:r>
            <a:r>
              <a:rPr lang="en-US" dirty="0"/>
              <a:t>X=</a:t>
            </a:r>
            <a:r>
              <a:rPr lang="en-US" dirty="0" err="1"/>
              <a:t>xh</a:t>
            </a:r>
            <a:r>
              <a:rPr lang="en-US" dirty="0"/>
              <a:t> </a:t>
            </a:r>
            <a:endParaRPr lang="en-US" dirty="0" smtClean="0"/>
          </a:p>
          <a:p>
            <a:pPr marL="0" indent="0">
              <a:buNone/>
            </a:pPr>
            <a:r>
              <a:rPr lang="en-US" dirty="0" smtClean="0"/>
              <a:t>		 ⎨ </a:t>
            </a:r>
            <a:r>
              <a:rPr lang="en-US" dirty="0" err="1" smtClean="0"/>
              <a:t>wl</a:t>
            </a:r>
            <a:r>
              <a:rPr lang="en-US" dirty="0" smtClean="0"/>
              <a:t>	 if X=xl </a:t>
            </a:r>
          </a:p>
          <a:p>
            <a:r>
              <a:rPr lang="en-US" dirty="0"/>
              <a:t>Workers can choose between two effort levels, eh or el. If the worker chooses eh, the probability of </a:t>
            </a:r>
            <a:r>
              <a:rPr lang="en-US" dirty="0" err="1"/>
              <a:t>xh</a:t>
            </a:r>
            <a:r>
              <a:rPr lang="en-US" dirty="0"/>
              <a:t> is αh. If a worker chooses el, the probability of </a:t>
            </a:r>
            <a:r>
              <a:rPr lang="en-US" dirty="0" err="1"/>
              <a:t>xh</a:t>
            </a:r>
            <a:r>
              <a:rPr lang="en-US" dirty="0"/>
              <a:t> is αl, with αh &gt; αl. Labor markets are competitive, so that wage competition between firms bids wages up to a worker’s expected production. </a:t>
            </a:r>
            <a:endParaRPr lang="en-US" dirty="0" smtClean="0"/>
          </a:p>
          <a:p>
            <a:r>
              <a:rPr lang="en-US" dirty="0"/>
              <a:t>Low effort has zero cost to workers, while high effort costs c. Workers are risk </a:t>
            </a:r>
            <a:r>
              <a:rPr lang="en-US" dirty="0" smtClean="0"/>
              <a:t>neutral</a:t>
            </a:r>
          </a:p>
          <a:p>
            <a:endParaRPr lang="en-US" dirty="0"/>
          </a:p>
        </p:txBody>
      </p:sp>
    </p:spTree>
    <p:extLst>
      <p:ext uri="{BB962C8B-B14F-4D97-AF65-F5344CB8AC3E}">
        <p14:creationId xmlns:p14="http://schemas.microsoft.com/office/powerpoint/2010/main" val="9410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lstStyle/>
          <a:p>
            <a:r>
              <a:rPr lang="en-US" dirty="0" smtClean="0"/>
              <a:t>Yielding </a:t>
            </a:r>
            <a:r>
              <a:rPr lang="en-US" dirty="0"/>
              <a:t>an incentive compatibility </a:t>
            </a:r>
            <a:r>
              <a:rPr lang="en-US" dirty="0" smtClean="0"/>
              <a:t>constraint (IC) </a:t>
            </a:r>
            <a:r>
              <a:rPr lang="en-US" dirty="0"/>
              <a:t>for high </a:t>
            </a:r>
            <a:r>
              <a:rPr lang="en-US" dirty="0" smtClean="0"/>
              <a:t>effort:</a:t>
            </a:r>
          </a:p>
          <a:p>
            <a:pPr marL="0" indent="0">
              <a:buNone/>
            </a:pPr>
            <a:r>
              <a:rPr lang="en-US" dirty="0" smtClean="0"/>
              <a:t>	α</a:t>
            </a:r>
            <a:r>
              <a:rPr lang="en-US" dirty="0" err="1" smtClean="0"/>
              <a:t>hwh</a:t>
            </a:r>
            <a:r>
              <a:rPr lang="en-US" dirty="0" smtClean="0"/>
              <a:t> </a:t>
            </a:r>
            <a:r>
              <a:rPr lang="en-US" dirty="0"/>
              <a:t>+(1−αh)</a:t>
            </a:r>
            <a:r>
              <a:rPr lang="en-US" dirty="0" err="1"/>
              <a:t>wl</a:t>
            </a:r>
            <a:r>
              <a:rPr lang="en-US" dirty="0"/>
              <a:t> −</a:t>
            </a:r>
            <a:r>
              <a:rPr lang="en-US" dirty="0" smtClean="0"/>
              <a:t>c ≥ α</a:t>
            </a:r>
            <a:r>
              <a:rPr lang="en-US" dirty="0" err="1" smtClean="0"/>
              <a:t>lwh</a:t>
            </a:r>
            <a:r>
              <a:rPr lang="en-US" dirty="0" smtClean="0"/>
              <a:t> </a:t>
            </a:r>
            <a:r>
              <a:rPr lang="en-US" dirty="0"/>
              <a:t>+(1−αl)</a:t>
            </a:r>
            <a:r>
              <a:rPr lang="en-US" dirty="0" err="1"/>
              <a:t>wl</a:t>
            </a:r>
            <a:r>
              <a:rPr lang="en-US" dirty="0"/>
              <a:t> </a:t>
            </a:r>
            <a:r>
              <a:rPr lang="en-US" dirty="0" smtClean="0"/>
              <a:t>			(</a:t>
            </a:r>
            <a:r>
              <a:rPr lang="en-US" dirty="0"/>
              <a:t>1) </a:t>
            </a:r>
            <a:endParaRPr lang="en-US" dirty="0" smtClean="0"/>
          </a:p>
          <a:p>
            <a:r>
              <a:rPr lang="en-US" dirty="0"/>
              <a:t>There is also a limited liability </a:t>
            </a:r>
            <a:r>
              <a:rPr lang="en-US" dirty="0" smtClean="0"/>
              <a:t>constraint(LL): </a:t>
            </a:r>
          </a:p>
          <a:p>
            <a:pPr marL="0" indent="0">
              <a:buNone/>
            </a:pPr>
            <a:r>
              <a:rPr lang="en-US" dirty="0"/>
              <a:t>	</a:t>
            </a:r>
            <a:r>
              <a:rPr lang="en-US" dirty="0" smtClean="0"/>
              <a:t>wages </a:t>
            </a:r>
            <a:r>
              <a:rPr lang="en-US" dirty="0"/>
              <a:t>cannot drop below </a:t>
            </a:r>
            <a:r>
              <a:rPr lang="en-US" i="1" dirty="0"/>
              <a:t>w</a:t>
            </a:r>
            <a:r>
              <a:rPr lang="en-US" dirty="0"/>
              <a:t> in any state of the world. </a:t>
            </a:r>
            <a:endParaRPr lang="en-US" dirty="0" smtClean="0"/>
          </a:p>
          <a:p>
            <a:endParaRPr lang="en-US" dirty="0" smtClean="0"/>
          </a:p>
          <a:p>
            <a:r>
              <a:rPr lang="en-US" dirty="0" smtClean="0"/>
              <a:t>Specifically</a:t>
            </a:r>
            <a:r>
              <a:rPr lang="en-US" dirty="0"/>
              <a:t>, then, the </a:t>
            </a:r>
            <a:r>
              <a:rPr lang="en-US" dirty="0" smtClean="0"/>
              <a:t>provider (P) </a:t>
            </a:r>
            <a:r>
              <a:rPr lang="en-US" dirty="0"/>
              <a:t>receives wages: </a:t>
            </a:r>
            <a:endParaRPr lang="en-US" dirty="0" smtClean="0"/>
          </a:p>
          <a:p>
            <a:pPr marL="0" indent="0">
              <a:buNone/>
            </a:pPr>
            <a:endParaRPr lang="en-US" dirty="0" smtClean="0"/>
          </a:p>
          <a:p>
            <a:pPr marL="0" indent="0">
              <a:buNone/>
            </a:pPr>
            <a:r>
              <a:rPr lang="en-US" dirty="0" smtClean="0"/>
              <a:t>	 w= 		</a:t>
            </a:r>
            <a:r>
              <a:rPr lang="en-US" dirty="0" err="1" smtClean="0"/>
              <a:t>whP</a:t>
            </a:r>
            <a:r>
              <a:rPr lang="en-US" dirty="0" smtClean="0"/>
              <a:t> 	</a:t>
            </a:r>
            <a:r>
              <a:rPr lang="en-US" dirty="0"/>
              <a:t> </a:t>
            </a:r>
            <a:r>
              <a:rPr lang="en-US" dirty="0" smtClean="0"/>
              <a:t>	 if </a:t>
            </a:r>
            <a:r>
              <a:rPr lang="en-US" dirty="0"/>
              <a:t>P and R both have high output </a:t>
            </a:r>
            <a:endParaRPr lang="en-US" dirty="0" smtClean="0"/>
          </a:p>
          <a:p>
            <a:pPr marL="1828800" lvl="4" indent="0">
              <a:buNone/>
            </a:pPr>
            <a:r>
              <a:rPr lang="en-US" sz="2800" dirty="0" smtClean="0"/>
              <a:t>	</a:t>
            </a:r>
            <a:r>
              <a:rPr lang="en-US" sz="2800" dirty="0" err="1" smtClean="0"/>
              <a:t>whP</a:t>
            </a:r>
            <a:r>
              <a:rPr lang="en-US" sz="2800" dirty="0" smtClean="0"/>
              <a:t> − p 	 if P has high, R has low </a:t>
            </a:r>
          </a:p>
          <a:p>
            <a:pPr marL="1828800" lvl="4" indent="0">
              <a:buNone/>
            </a:pPr>
            <a:r>
              <a:rPr lang="en-US" sz="2800" dirty="0" smtClean="0"/>
              <a:t> ⎨	</a:t>
            </a:r>
            <a:r>
              <a:rPr lang="en-US" sz="2800" dirty="0" err="1" smtClean="0"/>
              <a:t>wlP</a:t>
            </a:r>
            <a:r>
              <a:rPr lang="en-US" sz="2800" dirty="0" smtClean="0"/>
              <a:t> 		 if P has low, R has high</a:t>
            </a:r>
          </a:p>
          <a:p>
            <a:pPr marL="1828800" lvl="4" indent="0">
              <a:buNone/>
            </a:pPr>
            <a:r>
              <a:rPr lang="pl-PL" sz="2800" dirty="0" smtClean="0"/>
              <a:t>	</a:t>
            </a:r>
            <a:r>
              <a:rPr lang="pl-PL" sz="2800" dirty="0" err="1" smtClean="0"/>
              <a:t>wlP</a:t>
            </a:r>
            <a:r>
              <a:rPr lang="pl-PL" sz="2800" dirty="0" smtClean="0"/>
              <a:t> </a:t>
            </a:r>
            <a:r>
              <a:rPr lang="pl-PL" sz="2800" dirty="0"/>
              <a:t>−p </a:t>
            </a:r>
            <a:r>
              <a:rPr lang="pl-PL" sz="2800" dirty="0" smtClean="0"/>
              <a:t>	</a:t>
            </a:r>
            <a:r>
              <a:rPr lang="pl-PL" sz="2800" dirty="0"/>
              <a:t> </a:t>
            </a:r>
            <a:r>
              <a:rPr lang="pl-PL" sz="2800" dirty="0" err="1"/>
              <a:t>if</a:t>
            </a:r>
            <a:r>
              <a:rPr lang="pl-PL" sz="2800" dirty="0"/>
              <a:t> </a:t>
            </a:r>
            <a:r>
              <a:rPr lang="pl-PL" sz="2800" dirty="0" err="1"/>
              <a:t>both</a:t>
            </a:r>
            <a:r>
              <a:rPr lang="pl-PL" sz="2800" dirty="0"/>
              <a:t> P and R </a:t>
            </a:r>
            <a:r>
              <a:rPr lang="pl-PL" sz="2800" dirty="0" err="1"/>
              <a:t>have</a:t>
            </a:r>
            <a:r>
              <a:rPr lang="pl-PL" sz="2800" dirty="0"/>
              <a:t> </a:t>
            </a:r>
            <a:r>
              <a:rPr lang="pl-PL" sz="2800" dirty="0" err="1"/>
              <a:t>low</a:t>
            </a:r>
            <a:r>
              <a:rPr lang="pl-PL" sz="2800" dirty="0"/>
              <a:t> </a:t>
            </a:r>
            <a:r>
              <a:rPr lang="pl-PL" sz="2800" dirty="0" err="1"/>
              <a:t>output</a:t>
            </a:r>
            <a:r>
              <a:rPr lang="pl-PL" sz="2800" dirty="0"/>
              <a:t> </a:t>
            </a:r>
            <a:endParaRPr lang="pl-PL" sz="2800" dirty="0" smtClean="0"/>
          </a:p>
          <a:p>
            <a:pPr marL="1828800" lvl="4" indent="0">
              <a:buNone/>
            </a:pPr>
            <a:endParaRPr lang="pl-PL" dirty="0" smtClean="0"/>
          </a:p>
          <a:p>
            <a:pPr marL="1828800" lvl="4" indent="0">
              <a:buNone/>
            </a:pPr>
            <a:endParaRPr lang="en-US" dirty="0" smtClean="0"/>
          </a:p>
          <a:p>
            <a:pPr marL="1828800" lvl="4" indent="0">
              <a:buNone/>
            </a:pPr>
            <a:endParaRPr lang="en-US" dirty="0" smtClean="0"/>
          </a:p>
          <a:p>
            <a:pPr marL="1828800" lvl="4" indent="0">
              <a:buNone/>
            </a:pPr>
            <a:endParaRPr lang="en-US" dirty="0" smtClean="0"/>
          </a:p>
          <a:p>
            <a:pPr lvl="1"/>
            <a:endParaRPr lang="en-US" dirty="0"/>
          </a:p>
          <a:p>
            <a:endParaRPr lang="en-US" dirty="0" smtClean="0"/>
          </a:p>
          <a:p>
            <a:endParaRPr lang="en-US" dirty="0"/>
          </a:p>
        </p:txBody>
      </p:sp>
    </p:spTree>
    <p:extLst>
      <p:ext uri="{BB962C8B-B14F-4D97-AF65-F5344CB8AC3E}">
        <p14:creationId xmlns:p14="http://schemas.microsoft.com/office/powerpoint/2010/main" val="88082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Punishment of </a:t>
            </a:r>
            <a:r>
              <a:rPr lang="en-US" dirty="0" smtClean="0"/>
              <a:t>Provider:</a:t>
            </a:r>
            <a:endParaRPr lang="en-US" dirty="0"/>
          </a:p>
        </p:txBody>
      </p:sp>
      <p:sp>
        <p:nvSpPr>
          <p:cNvPr id="3" name="Content Placeholder 2"/>
          <p:cNvSpPr>
            <a:spLocks noGrp="1"/>
          </p:cNvSpPr>
          <p:nvPr>
            <p:ph idx="1"/>
          </p:nvPr>
        </p:nvSpPr>
        <p:spPr/>
        <p:txBody>
          <a:bodyPr/>
          <a:lstStyle/>
          <a:p>
            <a:r>
              <a:rPr lang="en-US" dirty="0" smtClean="0"/>
              <a:t>Two different </a:t>
            </a:r>
            <a:r>
              <a:rPr lang="en-US" dirty="0"/>
              <a:t>control groups: the referral pair’s wages at times when they are not working in the factory where the referral has taken place, and the wages of </a:t>
            </a:r>
            <a:r>
              <a:rPr lang="en-US" i="1" dirty="0" err="1"/>
              <a:t>bari</a:t>
            </a:r>
            <a:r>
              <a:rPr lang="en-US" dirty="0"/>
              <a:t> members working in the same factory at the same time (but between whom there was not a referral). </a:t>
            </a:r>
            <a:endParaRPr lang="en-US" dirty="0" smtClean="0"/>
          </a:p>
          <a:p>
            <a:r>
              <a:rPr lang="en-US" dirty="0" smtClean="0"/>
              <a:t>By </a:t>
            </a:r>
            <a:r>
              <a:rPr lang="en-US" dirty="0"/>
              <a:t>using a difference-in-difference strategy: are the wages of the referral pair more strongly correlated (relative to the correlation in wages of other </a:t>
            </a:r>
            <a:r>
              <a:rPr lang="en-US" i="1" dirty="0" err="1"/>
              <a:t>bari</a:t>
            </a:r>
            <a:r>
              <a:rPr lang="en-US" dirty="0"/>
              <a:t> members) when they are in the same factory versus when they are not? </a:t>
            </a:r>
            <a:endParaRPr lang="en-US" dirty="0" smtClean="0"/>
          </a:p>
          <a:p>
            <a:endParaRPr lang="en-US" dirty="0"/>
          </a:p>
        </p:txBody>
      </p:sp>
    </p:spTree>
    <p:extLst>
      <p:ext uri="{BB962C8B-B14F-4D97-AF65-F5344CB8AC3E}">
        <p14:creationId xmlns:p14="http://schemas.microsoft.com/office/powerpoint/2010/main" val="90092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157348"/>
            <a:ext cx="10767851" cy="10158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2173183"/>
            <a:ext cx="3314711" cy="52251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0687" y="3189018"/>
            <a:ext cx="11025251" cy="1721708"/>
          </a:xfrm>
        </p:spPr>
      </p:pic>
    </p:spTree>
    <p:extLst>
      <p:ext uri="{BB962C8B-B14F-4D97-AF65-F5344CB8AC3E}">
        <p14:creationId xmlns:p14="http://schemas.microsoft.com/office/powerpoint/2010/main" val="80938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Wage Variance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The model predicts that both recipients and providers have higher wage variance than other hired workers of the same </a:t>
            </a:r>
            <a:r>
              <a:rPr lang="en-US" dirty="0" err="1"/>
              <a:t>θ</a:t>
            </a:r>
            <a:r>
              <a:rPr lang="en-US" dirty="0"/>
              <a:t>, which would yield α2 &gt; 0 and α3 &gt; 0.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75" y="3397335"/>
            <a:ext cx="10397225" cy="8090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72907"/>
            <a:ext cx="9113322" cy="828484"/>
          </a:xfrm>
          <a:prstGeom prst="rect">
            <a:avLst/>
          </a:prstGeom>
        </p:spPr>
      </p:pic>
    </p:spTree>
    <p:extLst>
      <p:ext uri="{BB962C8B-B14F-4D97-AF65-F5344CB8AC3E}">
        <p14:creationId xmlns:p14="http://schemas.microsoft.com/office/powerpoint/2010/main" val="49262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Unobservable </a:t>
            </a:r>
            <a:r>
              <a:rPr lang="en-US" dirty="0"/>
              <a:t>Quality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The model predicts β1 &lt; 0 and β2 &gt; 0 in both regressions: providers should have more education and experience than other hired workers, while recipients should have less.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69" y="3296444"/>
            <a:ext cx="11003367" cy="1762444"/>
          </a:xfrm>
          <a:prstGeom prst="rect">
            <a:avLst/>
          </a:prstGeom>
        </p:spPr>
      </p:pic>
    </p:spTree>
    <p:extLst>
      <p:ext uri="{BB962C8B-B14F-4D97-AF65-F5344CB8AC3E}">
        <p14:creationId xmlns:p14="http://schemas.microsoft.com/office/powerpoint/2010/main" val="118208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507</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Why do Firms Hire using Referrals? Evidence from Bangladeshi Garment Factories   Rachel Heath∗  </vt:lpstr>
      <vt:lpstr>Introduction  </vt:lpstr>
      <vt:lpstr>This paper’s empirical setting : </vt:lpstr>
      <vt:lpstr>Model Setup:</vt:lpstr>
      <vt:lpstr>PowerPoint Presentation</vt:lpstr>
      <vt:lpstr>Testing for Punishment of Provider:</vt:lpstr>
      <vt:lpstr>PowerPoint Presentation</vt:lpstr>
      <vt:lpstr>Wage Variance  </vt:lpstr>
      <vt:lpstr>Unobservable Quality  </vt:lpstr>
      <vt:lpstr>Conclusions:</vt:lpstr>
      <vt:lpstr>Further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Firms Hire using Referrals? Evidence from Bangladeshi Garment Factories   Rachel Heath∗</dc:title>
  <dc:creator>Zihan Gao</dc:creator>
  <cp:lastModifiedBy>Jeffrey Nugent</cp:lastModifiedBy>
  <cp:revision>30</cp:revision>
  <dcterms:created xsi:type="dcterms:W3CDTF">2016-02-22T05:05:54Z</dcterms:created>
  <dcterms:modified xsi:type="dcterms:W3CDTF">2016-02-24T04:34:52Z</dcterms:modified>
</cp:coreProperties>
</file>