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90"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77F511-455A-48C1-8A8E-B87FBA70C322}"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55951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7F511-455A-48C1-8A8E-B87FBA70C322}"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60761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7F511-455A-48C1-8A8E-B87FBA70C322}"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14929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7F511-455A-48C1-8A8E-B87FBA70C322}"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7608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77F511-455A-48C1-8A8E-B87FBA70C322}"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14698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77F511-455A-48C1-8A8E-B87FBA70C322}"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87687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7F511-455A-48C1-8A8E-B87FBA70C322}"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57064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7F511-455A-48C1-8A8E-B87FBA70C322}"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27739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7F511-455A-48C1-8A8E-B87FBA70C322}"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363876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7F511-455A-48C1-8A8E-B87FBA70C322}"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53556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7F511-455A-48C1-8A8E-B87FBA70C322}"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88E93-BE14-4FFA-9BFC-9666B18BD1E1}" type="slidenum">
              <a:rPr lang="en-US" smtClean="0"/>
              <a:t>‹#›</a:t>
            </a:fld>
            <a:endParaRPr lang="en-US"/>
          </a:p>
        </p:txBody>
      </p:sp>
    </p:spTree>
    <p:extLst>
      <p:ext uri="{BB962C8B-B14F-4D97-AF65-F5344CB8AC3E}">
        <p14:creationId xmlns:p14="http://schemas.microsoft.com/office/powerpoint/2010/main" val="10654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511-455A-48C1-8A8E-B87FBA70C322}" type="datetimeFigureOut">
              <a:rPr lang="en-US" smtClean="0"/>
              <a:t>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88E93-BE14-4FFA-9BFC-9666B18BD1E1}" type="slidenum">
              <a:rPr lang="en-US" smtClean="0"/>
              <a:t>‹#›</a:t>
            </a:fld>
            <a:endParaRPr lang="en-US"/>
          </a:p>
        </p:txBody>
      </p:sp>
    </p:spTree>
    <p:extLst>
      <p:ext uri="{BB962C8B-B14F-4D97-AF65-F5344CB8AC3E}">
        <p14:creationId xmlns:p14="http://schemas.microsoft.com/office/powerpoint/2010/main" val="385873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19237"/>
          </a:xfrm>
        </p:spPr>
        <p:txBody>
          <a:bodyPr/>
          <a:lstStyle/>
          <a:p>
            <a:r>
              <a:rPr lang="en-US" i="1" dirty="0" smtClean="0">
                <a:latin typeface="Garamond" panose="02020404030301010803" pitchFamily="18" charset="0"/>
              </a:rPr>
              <a:t>The Mystery of Capital</a:t>
            </a:r>
            <a:endParaRPr lang="en-US" i="1" dirty="0">
              <a:latin typeface="Garamond" panose="02020404030301010803" pitchFamily="18" charset="0"/>
            </a:endParaRPr>
          </a:p>
        </p:txBody>
      </p:sp>
      <p:sp>
        <p:nvSpPr>
          <p:cNvPr id="3" name="Subtitle 2"/>
          <p:cNvSpPr>
            <a:spLocks noGrp="1"/>
          </p:cNvSpPr>
          <p:nvPr>
            <p:ph type="subTitle" idx="1"/>
          </p:nvPr>
        </p:nvSpPr>
        <p:spPr>
          <a:xfrm>
            <a:off x="1524000" y="3602038"/>
            <a:ext cx="9144000" cy="571377"/>
          </a:xfrm>
        </p:spPr>
        <p:txBody>
          <a:bodyPr/>
          <a:lstStyle/>
          <a:p>
            <a:r>
              <a:rPr lang="en-US" dirty="0" smtClean="0">
                <a:latin typeface="Garamond" panose="02020404030301010803" pitchFamily="18" charset="0"/>
              </a:rPr>
              <a:t>Chapters 5 &amp; 6</a:t>
            </a:r>
            <a:endParaRPr lang="en-US" dirty="0">
              <a:latin typeface="Garamond" panose="02020404030301010803" pitchFamily="18" charset="0"/>
            </a:endParaRPr>
          </a:p>
        </p:txBody>
      </p:sp>
    </p:spTree>
    <p:extLst>
      <p:ext uri="{BB962C8B-B14F-4D97-AF65-F5344CB8AC3E}">
        <p14:creationId xmlns:p14="http://schemas.microsoft.com/office/powerpoint/2010/main" val="301218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Major question (cont’d)</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a:bodyPr>
          <a:lstStyle/>
          <a:p>
            <a:r>
              <a:rPr lang="en-US" dirty="0" smtClean="0">
                <a:latin typeface="Garamond" panose="02020404030301010803" pitchFamily="18" charset="0"/>
              </a:rPr>
              <a:t>In all of de Soto’s examples of developing countries, it involved both cooperative governments (note especially Peru’s interests in protecting it poorer, American Indian residents) and de Soto’s intervention (using Westernized notions of evolution of legal framework)</a:t>
            </a:r>
          </a:p>
        </p:txBody>
      </p:sp>
    </p:spTree>
    <p:extLst>
      <p:ext uri="{BB962C8B-B14F-4D97-AF65-F5344CB8AC3E}">
        <p14:creationId xmlns:p14="http://schemas.microsoft.com/office/powerpoint/2010/main" val="302720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Central thesis</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ramond" panose="02020404030301010803" pitchFamily="18" charset="0"/>
              </a:rPr>
              <a:t>de Soto’s central thesis is that: “…property is socially constructed” (181)</a:t>
            </a:r>
          </a:p>
          <a:p>
            <a:pPr marL="0" indent="0">
              <a:buNone/>
            </a:pPr>
            <a:endParaRPr lang="en-US" dirty="0" smtClean="0">
              <a:latin typeface="Garamond" panose="02020404030301010803" pitchFamily="18" charset="0"/>
            </a:endParaRPr>
          </a:p>
          <a:p>
            <a:r>
              <a:rPr lang="en-US" dirty="0" smtClean="0">
                <a:latin typeface="Garamond" panose="02020404030301010803" pitchFamily="18" charset="0"/>
              </a:rPr>
              <a:t>From this comes de Soto’s main argument—successful property regimes occur not through the enforcement of existing laws, but through the incorporation of extralegal definitions of property pervasive throughout society (156)</a:t>
            </a:r>
          </a:p>
          <a:p>
            <a:pPr marL="0" indent="0">
              <a:buNone/>
            </a:pPr>
            <a:endParaRPr lang="en-US" dirty="0" smtClean="0">
              <a:latin typeface="Garamond" panose="02020404030301010803" pitchFamily="18" charset="0"/>
            </a:endParaRPr>
          </a:p>
          <a:p>
            <a:r>
              <a:rPr lang="en-US" dirty="0" smtClean="0">
                <a:latin typeface="Garamond" panose="02020404030301010803" pitchFamily="18" charset="0"/>
              </a:rPr>
              <a:t>Political/governmental structures form the bridge that connects extralegal social definitions of property to the legitimizing legal system</a:t>
            </a:r>
          </a:p>
          <a:p>
            <a:pPr marL="0" indent="0">
              <a:buNone/>
            </a:pPr>
            <a:endParaRPr lang="en-US" dirty="0" smtClean="0">
              <a:latin typeface="Garamond" panose="02020404030301010803" pitchFamily="18" charset="0"/>
            </a:endParaRPr>
          </a:p>
          <a:p>
            <a:pPr lvl="1"/>
            <a:r>
              <a:rPr lang="en-US" dirty="0" smtClean="0">
                <a:latin typeface="Garamond" panose="02020404030301010803" pitchFamily="18" charset="0"/>
              </a:rPr>
              <a:t>Examples given include American history, as well as contemporary Peru and Indonesia</a:t>
            </a:r>
          </a:p>
          <a:p>
            <a:pPr marL="457200" lvl="1" indent="0">
              <a:buNone/>
            </a:pPr>
            <a:endParaRPr lang="en-US" dirty="0" smtClean="0">
              <a:latin typeface="Garamond" panose="02020404030301010803" pitchFamily="18" charset="0"/>
            </a:endParaRPr>
          </a:p>
          <a:p>
            <a:pPr lvl="1"/>
            <a:r>
              <a:rPr lang="en-US" dirty="0" smtClean="0">
                <a:latin typeface="Garamond" panose="02020404030301010803" pitchFamily="18" charset="0"/>
              </a:rPr>
              <a:t>Undergirding de Soto’s argument is that creating property rights that cover additional people has major economic benefits for developing countries (</a:t>
            </a:r>
            <a:r>
              <a:rPr lang="en-US" i="1" dirty="0" smtClean="0">
                <a:latin typeface="Garamond" panose="02020404030301010803" pitchFamily="18" charset="0"/>
              </a:rPr>
              <a:t>e.g.</a:t>
            </a:r>
            <a:r>
              <a:rPr lang="en-US" dirty="0" smtClean="0">
                <a:latin typeface="Garamond" panose="02020404030301010803" pitchFamily="18" charset="0"/>
              </a:rPr>
              <a:t>, the increased tax revenues in Peru)</a:t>
            </a:r>
            <a:endParaRPr lang="en-US" dirty="0">
              <a:latin typeface="Garamond" panose="02020404030301010803" pitchFamily="18" charset="0"/>
            </a:endParaRPr>
          </a:p>
        </p:txBody>
      </p:sp>
    </p:spTree>
    <p:extLst>
      <p:ext uri="{BB962C8B-B14F-4D97-AF65-F5344CB8AC3E}">
        <p14:creationId xmlns:p14="http://schemas.microsoft.com/office/powerpoint/2010/main" val="307968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American history example</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Garamond" panose="02020404030301010803" pitchFamily="18" charset="0"/>
              </a:rPr>
              <a:t>Evolution of U.S. property rights system occurred over time, starting with mass civil disobedience by settlers against English common law—“‘forces that change the law in other than trivial ways lie outside it’” (111)</a:t>
            </a:r>
          </a:p>
          <a:p>
            <a:pPr marL="0" indent="0">
              <a:buNone/>
            </a:pPr>
            <a:endParaRPr lang="en-US" dirty="0" smtClean="0">
              <a:latin typeface="Garamond" panose="02020404030301010803" pitchFamily="18" charset="0"/>
            </a:endParaRPr>
          </a:p>
          <a:p>
            <a:pPr lvl="1"/>
            <a:r>
              <a:rPr lang="en-US" dirty="0" smtClean="0">
                <a:latin typeface="Garamond" panose="02020404030301010803" pitchFamily="18" charset="0"/>
              </a:rPr>
              <a:t>In the original colonies, English common law was unable to settle disputes over territory, both because common law required accurate measurements of property (many colonial territories were poorly defined) and had significant transaction costs (both economic and informational that colonial settlers were unwilling to pay)</a:t>
            </a:r>
          </a:p>
          <a:p>
            <a:pPr marL="457200" lvl="1" indent="0">
              <a:buNone/>
            </a:pPr>
            <a:endParaRPr lang="en-US" dirty="0" smtClean="0">
              <a:latin typeface="Garamond" panose="02020404030301010803" pitchFamily="18" charset="0"/>
            </a:endParaRPr>
          </a:p>
          <a:p>
            <a:pPr lvl="1"/>
            <a:r>
              <a:rPr lang="en-US" dirty="0" smtClean="0">
                <a:latin typeface="Garamond" panose="02020404030301010803" pitchFamily="18" charset="0"/>
              </a:rPr>
              <a:t>Led to mass instances of squatting where settlers claimed a right to property based on their improvements to the land, and relied on social networks to reinforce these rights</a:t>
            </a:r>
          </a:p>
          <a:p>
            <a:pPr lvl="2"/>
            <a:r>
              <a:rPr lang="en-US" dirty="0" smtClean="0">
                <a:latin typeface="Garamond" panose="02020404030301010803" pitchFamily="18" charset="0"/>
              </a:rPr>
              <a:t>Recalls the philosophy of John Locke and the </a:t>
            </a:r>
            <a:r>
              <a:rPr lang="en-US" dirty="0" err="1" smtClean="0">
                <a:latin typeface="Garamond" panose="02020404030301010803" pitchFamily="18" charset="0"/>
              </a:rPr>
              <a:t>Hohfeldian</a:t>
            </a:r>
            <a:r>
              <a:rPr lang="en-US" dirty="0" smtClean="0">
                <a:latin typeface="Garamond" panose="02020404030301010803" pitchFamily="18" charset="0"/>
              </a:rPr>
              <a:t> definition of rights</a:t>
            </a:r>
            <a:endParaRPr lang="en-US" dirty="0">
              <a:latin typeface="Garamond" panose="02020404030301010803" pitchFamily="18" charset="0"/>
            </a:endParaRPr>
          </a:p>
        </p:txBody>
      </p:sp>
    </p:spTree>
    <p:extLst>
      <p:ext uri="{BB962C8B-B14F-4D97-AF65-F5344CB8AC3E}">
        <p14:creationId xmlns:p14="http://schemas.microsoft.com/office/powerpoint/2010/main" val="49114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American history example (cont’d)</a:t>
            </a:r>
            <a:endParaRPr lang="en-US" dirty="0"/>
          </a:p>
        </p:txBody>
      </p:sp>
      <p:sp>
        <p:nvSpPr>
          <p:cNvPr id="3" name="Content Placeholder 2"/>
          <p:cNvSpPr>
            <a:spLocks noGrp="1"/>
          </p:cNvSpPr>
          <p:nvPr>
            <p:ph idx="1"/>
          </p:nvPr>
        </p:nvSpPr>
        <p:spPr/>
        <p:txBody>
          <a:bodyPr/>
          <a:lstStyle/>
          <a:p>
            <a:r>
              <a:rPr lang="en-US" dirty="0" smtClean="0">
                <a:latin typeface="Garamond" panose="02020404030301010803" pitchFamily="18" charset="0"/>
              </a:rPr>
              <a:t>Due to </a:t>
            </a:r>
            <a:r>
              <a:rPr lang="en-US" u="sng" dirty="0" smtClean="0">
                <a:latin typeface="Garamond" panose="02020404030301010803" pitchFamily="18" charset="0"/>
              </a:rPr>
              <a:t>political expediency, economic payoffs, and/or the sheer number of settlers</a:t>
            </a:r>
            <a:r>
              <a:rPr lang="en-US" dirty="0" smtClean="0">
                <a:latin typeface="Garamond" panose="02020404030301010803" pitchFamily="18" charset="0"/>
              </a:rPr>
              <a:t> relying on extralegal definitions of property, America’s nascent political system began codifying extralegal definitions to allow squatters to occupy territory legally:</a:t>
            </a:r>
          </a:p>
          <a:p>
            <a:pPr lvl="1"/>
            <a:r>
              <a:rPr lang="en-US" dirty="0" smtClean="0">
                <a:latin typeface="Garamond" panose="02020404030301010803" pitchFamily="18" charset="0"/>
              </a:rPr>
              <a:t>Vermont, largely consisting of squatters, winning statehood recognition (118-119)</a:t>
            </a:r>
          </a:p>
          <a:p>
            <a:pPr lvl="1"/>
            <a:r>
              <a:rPr lang="en-US" dirty="0" smtClean="0">
                <a:latin typeface="Garamond" panose="02020404030301010803" pitchFamily="18" charset="0"/>
              </a:rPr>
              <a:t>Settlers use of “tomahawk”, “cabin”, and “corn” rights incorporated into the legal notion of “pre-emption” (improving party had right to land before sale went public)</a:t>
            </a:r>
          </a:p>
          <a:p>
            <a:pPr lvl="1"/>
            <a:r>
              <a:rPr lang="en-US" dirty="0" smtClean="0">
                <a:latin typeface="Garamond" panose="02020404030301010803" pitchFamily="18" charset="0"/>
              </a:rPr>
              <a:t>Enormous backlash to </a:t>
            </a:r>
            <a:r>
              <a:rPr lang="en-US" i="1" dirty="0" smtClean="0">
                <a:latin typeface="Garamond" panose="02020404030301010803" pitchFamily="18" charset="0"/>
              </a:rPr>
              <a:t>Green v Biddle</a:t>
            </a:r>
            <a:r>
              <a:rPr lang="en-US" dirty="0">
                <a:latin typeface="Garamond" panose="02020404030301010803" pitchFamily="18" charset="0"/>
              </a:rPr>
              <a:t> </a:t>
            </a:r>
            <a:r>
              <a:rPr lang="en-US" dirty="0" smtClean="0">
                <a:latin typeface="Garamond" panose="02020404030301010803" pitchFamily="18" charset="0"/>
              </a:rPr>
              <a:t>ruling in 1821 (136-137), resulting in Federal recognition of pre-emption</a:t>
            </a:r>
          </a:p>
          <a:p>
            <a:pPr lvl="1"/>
            <a:endParaRPr lang="en-US" dirty="0">
              <a:latin typeface="Garamond" panose="02020404030301010803" pitchFamily="18" charset="0"/>
            </a:endParaRPr>
          </a:p>
        </p:txBody>
      </p:sp>
    </p:spTree>
    <p:extLst>
      <p:ext uri="{BB962C8B-B14F-4D97-AF65-F5344CB8AC3E}">
        <p14:creationId xmlns:p14="http://schemas.microsoft.com/office/powerpoint/2010/main" val="16947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American history example (cont’d)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Garamond" panose="02020404030301010803" pitchFamily="18" charset="0"/>
              </a:rPr>
              <a:t>Final force legitimizing the rights of settlers to property they had inhabited and improved was the combination of:</a:t>
            </a:r>
          </a:p>
          <a:p>
            <a:pPr marL="514350" indent="-514350">
              <a:buAutoNum type="arabicPeriod"/>
            </a:pPr>
            <a:r>
              <a:rPr lang="en-US" dirty="0" smtClean="0">
                <a:latin typeface="Garamond" panose="02020404030301010803" pitchFamily="18" charset="0"/>
              </a:rPr>
              <a:t>Claims associations</a:t>
            </a:r>
          </a:p>
          <a:p>
            <a:pPr marL="514350" indent="-514350">
              <a:buAutoNum type="arabicPeriod"/>
            </a:pPr>
            <a:r>
              <a:rPr lang="en-US" dirty="0" smtClean="0">
                <a:latin typeface="Garamond" panose="02020404030301010803" pitchFamily="18" charset="0"/>
              </a:rPr>
              <a:t>Miner districts</a:t>
            </a:r>
            <a:endParaRPr lang="en-US" dirty="0">
              <a:latin typeface="Garamond" panose="02020404030301010803" pitchFamily="18" charset="0"/>
            </a:endParaRPr>
          </a:p>
          <a:p>
            <a:endParaRPr lang="en-US" dirty="0" smtClean="0">
              <a:latin typeface="Garamond" panose="02020404030301010803" pitchFamily="18" charset="0"/>
            </a:endParaRPr>
          </a:p>
          <a:p>
            <a:r>
              <a:rPr lang="en-US" dirty="0" smtClean="0">
                <a:latin typeface="Garamond" panose="02020404030301010803" pitchFamily="18" charset="0"/>
              </a:rPr>
              <a:t>These organizations once again proved that the prevailing </a:t>
            </a:r>
            <a:r>
              <a:rPr lang="en-US" b="1" dirty="0" smtClean="0">
                <a:latin typeface="Garamond" panose="02020404030301010803" pitchFamily="18" charset="0"/>
              </a:rPr>
              <a:t>social</a:t>
            </a:r>
            <a:r>
              <a:rPr lang="en-US" dirty="0" smtClean="0">
                <a:latin typeface="Garamond" panose="02020404030301010803" pitchFamily="18" charset="0"/>
              </a:rPr>
              <a:t> definitions of property trumped the contemporary </a:t>
            </a:r>
            <a:r>
              <a:rPr lang="en-US" b="1" dirty="0" smtClean="0">
                <a:latin typeface="Garamond" panose="02020404030301010803" pitchFamily="18" charset="0"/>
              </a:rPr>
              <a:t>legal</a:t>
            </a:r>
            <a:r>
              <a:rPr lang="en-US" dirty="0" smtClean="0">
                <a:latin typeface="Garamond" panose="02020404030301010803" pitchFamily="18" charset="0"/>
              </a:rPr>
              <a:t> definitions of property.</a:t>
            </a:r>
          </a:p>
          <a:p>
            <a:r>
              <a:rPr lang="en-US" dirty="0" smtClean="0">
                <a:latin typeface="Garamond" panose="02020404030301010803" pitchFamily="18" charset="0"/>
              </a:rPr>
              <a:t>de Soto claims that America’s greatest feat regarding property rights is that: rather than remove these pluralistic definitions of property by reinforcing existing rules and regulations, American politicians pushed to re-codify the judicial/legal systems to incorporate prevailing </a:t>
            </a:r>
            <a:r>
              <a:rPr lang="en-US" b="1" dirty="0" smtClean="0">
                <a:latin typeface="Garamond" panose="02020404030301010803" pitchFamily="18" charset="0"/>
              </a:rPr>
              <a:t>social</a:t>
            </a:r>
            <a:r>
              <a:rPr lang="en-US" dirty="0" smtClean="0">
                <a:latin typeface="Garamond" panose="02020404030301010803" pitchFamily="18" charset="0"/>
              </a:rPr>
              <a:t> definitions</a:t>
            </a:r>
            <a:endParaRPr lang="en-US" dirty="0">
              <a:latin typeface="Garamond" panose="02020404030301010803" pitchFamily="18" charset="0"/>
            </a:endParaRPr>
          </a:p>
        </p:txBody>
      </p:sp>
    </p:spTree>
    <p:extLst>
      <p:ext uri="{BB962C8B-B14F-4D97-AF65-F5344CB8AC3E}">
        <p14:creationId xmlns:p14="http://schemas.microsoft.com/office/powerpoint/2010/main" val="131675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Conclusion from American history example</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ramond" panose="02020404030301010803" pitchFamily="18" charset="0"/>
              </a:rPr>
              <a:t>The incorporation of extralegal/social definitions of property into the American legal/judicial framework proceeded via:</a:t>
            </a:r>
          </a:p>
          <a:p>
            <a:pPr marL="0" indent="0">
              <a:buNone/>
            </a:pPr>
            <a:endParaRPr lang="en-US" dirty="0">
              <a:latin typeface="Garamond" panose="02020404030301010803" pitchFamily="18" charset="0"/>
            </a:endParaRPr>
          </a:p>
          <a:p>
            <a:pPr marL="514350" indent="-514350">
              <a:buAutoNum type="arabicPeriod"/>
            </a:pPr>
            <a:r>
              <a:rPr lang="en-US" dirty="0" smtClean="0">
                <a:latin typeface="Garamond" panose="02020404030301010803" pitchFamily="18" charset="0"/>
              </a:rPr>
              <a:t>Mass civil disobedience to legal framework of property</a:t>
            </a:r>
          </a:p>
          <a:p>
            <a:pPr marL="514350" indent="-514350">
              <a:buAutoNum type="arabicPeriod"/>
            </a:pPr>
            <a:r>
              <a:rPr lang="en-US" dirty="0" smtClean="0">
                <a:latin typeface="Garamond" panose="02020404030301010803" pitchFamily="18" charset="0"/>
              </a:rPr>
              <a:t>Political acceptance of social definitions of property to initially revise property definitions (albeit still not matching social definition)</a:t>
            </a:r>
          </a:p>
          <a:p>
            <a:pPr marL="514350" indent="-514350">
              <a:buAutoNum type="arabicPeriod"/>
            </a:pPr>
            <a:r>
              <a:rPr lang="en-US" dirty="0" smtClean="0">
                <a:latin typeface="Garamond" panose="02020404030301010803" pitchFamily="18" charset="0"/>
              </a:rPr>
              <a:t>Dissidents’ utilizing revised legal framework to continue to operate in extralegal ways (that are less extralegal than originally), such as the “claims associations” and “miners districts”</a:t>
            </a:r>
          </a:p>
          <a:p>
            <a:pPr marL="514350" indent="-514350">
              <a:buAutoNum type="arabicPeriod"/>
            </a:pPr>
            <a:r>
              <a:rPr lang="en-US" dirty="0" smtClean="0">
                <a:latin typeface="Garamond" panose="02020404030301010803" pitchFamily="18" charset="0"/>
              </a:rPr>
              <a:t>Iterative process where legal framework eventually converges on social definitions</a:t>
            </a:r>
          </a:p>
        </p:txBody>
      </p:sp>
    </p:spTree>
    <p:extLst>
      <p:ext uri="{BB962C8B-B14F-4D97-AF65-F5344CB8AC3E}">
        <p14:creationId xmlns:p14="http://schemas.microsoft.com/office/powerpoint/2010/main" val="263997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Why should developing countries pay attention?</a:t>
            </a:r>
            <a:endParaRPr lang="en-US" dirty="0">
              <a:latin typeface="Garamond" panose="02020404030301010803" pitchFamily="18" charset="0"/>
            </a:endParaRPr>
          </a:p>
        </p:txBody>
      </p:sp>
      <p:sp>
        <p:nvSpPr>
          <p:cNvPr id="3" name="Content Placeholder 2"/>
          <p:cNvSpPr>
            <a:spLocks noGrp="1"/>
          </p:cNvSpPr>
          <p:nvPr>
            <p:ph idx="1"/>
          </p:nvPr>
        </p:nvSpPr>
        <p:spPr/>
        <p:txBody>
          <a:bodyPr/>
          <a:lstStyle/>
          <a:p>
            <a:r>
              <a:rPr lang="en-US" dirty="0" smtClean="0">
                <a:latin typeface="Garamond" panose="02020404030301010803" pitchFamily="18" charset="0"/>
              </a:rPr>
              <a:t>In developing countries, vast majority of population possess property in an extralegal manner</a:t>
            </a:r>
          </a:p>
          <a:p>
            <a:r>
              <a:rPr lang="en-US" dirty="0" smtClean="0">
                <a:latin typeface="Garamond" panose="02020404030301010803" pitchFamily="18" charset="0"/>
              </a:rPr>
              <a:t>Incorporating this population can have massive economic benefits, diverting bribery costs to taxes</a:t>
            </a:r>
          </a:p>
          <a:p>
            <a:r>
              <a:rPr lang="en-US" dirty="0" smtClean="0">
                <a:latin typeface="Garamond" panose="02020404030301010803" pitchFamily="18" charset="0"/>
              </a:rPr>
              <a:t>The issue is not that extralegal population </a:t>
            </a:r>
            <a:r>
              <a:rPr lang="en-US" i="1" dirty="0" smtClean="0">
                <a:latin typeface="Garamond" panose="02020404030301010803" pitchFamily="18" charset="0"/>
              </a:rPr>
              <a:t>wants</a:t>
            </a:r>
            <a:r>
              <a:rPr lang="en-US" dirty="0" smtClean="0">
                <a:latin typeface="Garamond" panose="02020404030301010803" pitchFamily="18" charset="0"/>
              </a:rPr>
              <a:t> to be extralegal, but that they cannot access legal system of property (costs, red tape, etc.)</a:t>
            </a:r>
          </a:p>
          <a:p>
            <a:r>
              <a:rPr lang="en-US" dirty="0" smtClean="0">
                <a:latin typeface="Garamond" panose="02020404030301010803" pitchFamily="18" charset="0"/>
              </a:rPr>
              <a:t>It may not be that hard to incorporate social definitions into legal framework (</a:t>
            </a:r>
            <a:r>
              <a:rPr lang="en-US" i="1" dirty="0" smtClean="0">
                <a:latin typeface="Garamond" panose="02020404030301010803" pitchFamily="18" charset="0"/>
              </a:rPr>
              <a:t>e.g.</a:t>
            </a:r>
            <a:r>
              <a:rPr lang="en-US" dirty="0" smtClean="0">
                <a:latin typeface="Garamond" panose="02020404030301010803" pitchFamily="18" charset="0"/>
              </a:rPr>
              <a:t>, “barking dogs” in Indonesia; 170-171)</a:t>
            </a:r>
          </a:p>
          <a:p>
            <a:endParaRPr lang="en-US" dirty="0">
              <a:latin typeface="Garamond" panose="02020404030301010803" pitchFamily="18" charset="0"/>
            </a:endParaRPr>
          </a:p>
        </p:txBody>
      </p:sp>
    </p:spTree>
    <p:extLst>
      <p:ext uri="{BB962C8B-B14F-4D97-AF65-F5344CB8AC3E}">
        <p14:creationId xmlns:p14="http://schemas.microsoft.com/office/powerpoint/2010/main" val="18541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de Soto’s “Capital Process”</a:t>
            </a:r>
            <a:endParaRPr lang="en-US" dirty="0">
              <a:latin typeface="Garamond" panose="02020404030301010803" pitchFamily="18" charset="0"/>
            </a:endParaRPr>
          </a:p>
        </p:txBody>
      </p:sp>
      <p:sp>
        <p:nvSpPr>
          <p:cNvPr id="3" name="Content Placeholder 2"/>
          <p:cNvSpPr>
            <a:spLocks noGrp="1"/>
          </p:cNvSpPr>
          <p:nvPr>
            <p:ph idx="1"/>
          </p:nvPr>
        </p:nvSpPr>
        <p:spPr/>
        <p:txBody>
          <a:bodyPr/>
          <a:lstStyle/>
          <a:p>
            <a:pPr marL="514350" indent="-514350">
              <a:buAutoNum type="arabicPeriod"/>
            </a:pPr>
            <a:r>
              <a:rPr lang="en-US" dirty="0" smtClean="0">
                <a:latin typeface="Garamond" panose="02020404030301010803" pitchFamily="18" charset="0"/>
              </a:rPr>
              <a:t>Discover extralegal capital/property</a:t>
            </a:r>
          </a:p>
          <a:p>
            <a:pPr marL="514350" indent="-514350">
              <a:buAutoNum type="arabicPeriod"/>
            </a:pPr>
            <a:r>
              <a:rPr lang="en-US" dirty="0" smtClean="0">
                <a:latin typeface="Garamond" panose="02020404030301010803" pitchFamily="18" charset="0"/>
              </a:rPr>
              <a:t>Political system works to connect extralegal and legal constituents</a:t>
            </a:r>
          </a:p>
          <a:p>
            <a:pPr marL="514350" indent="-514350">
              <a:buAutoNum type="arabicPeriod"/>
            </a:pPr>
            <a:r>
              <a:rPr lang="en-US" dirty="0" smtClean="0">
                <a:latin typeface="Garamond" panose="02020404030301010803" pitchFamily="18" charset="0"/>
              </a:rPr>
              <a:t>Tailor legal operations to legitimize extralegal constituents’ holdings, often via codification of social definitions of property</a:t>
            </a:r>
          </a:p>
          <a:p>
            <a:pPr marL="514350" indent="-514350">
              <a:buAutoNum type="arabicPeriod"/>
            </a:pPr>
            <a:r>
              <a:rPr lang="en-US" dirty="0" smtClean="0">
                <a:latin typeface="Garamond" panose="02020404030301010803" pitchFamily="18" charset="0"/>
              </a:rPr>
              <a:t>Help those extralegal persons (usually the disadvantaged/poor) “buy into” this legal system by providing them with social support systems—such as loans/credit, utilities, insurance, protection, etc.</a:t>
            </a:r>
            <a:endParaRPr lang="en-US" dirty="0">
              <a:latin typeface="Garamond" panose="02020404030301010803" pitchFamily="18" charset="0"/>
            </a:endParaRPr>
          </a:p>
        </p:txBody>
      </p:sp>
    </p:spTree>
    <p:extLst>
      <p:ext uri="{BB962C8B-B14F-4D97-AF65-F5344CB8AC3E}">
        <p14:creationId xmlns:p14="http://schemas.microsoft.com/office/powerpoint/2010/main" val="187477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Major question</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Garamond" panose="02020404030301010803" pitchFamily="18" charset="0"/>
              </a:rPr>
              <a:t>de Soto presents a relatively idealized notion of developing countries with benevolent political systems. Unfortunately, I think the reality differs quite a bit. What is to be done in cases where political leadership would suffer from legitimizing extralegal definitions of property:</a:t>
            </a:r>
          </a:p>
          <a:p>
            <a:pPr lvl="1"/>
            <a:r>
              <a:rPr lang="en-US" b="1" dirty="0" err="1" smtClean="0">
                <a:latin typeface="Garamond" panose="02020404030301010803" pitchFamily="18" charset="0"/>
              </a:rPr>
              <a:t>Kleptocracy</a:t>
            </a:r>
            <a:r>
              <a:rPr lang="en-US" dirty="0" smtClean="0">
                <a:latin typeface="Garamond" panose="02020404030301010803" pitchFamily="18" charset="0"/>
              </a:rPr>
              <a:t>, where political leadership has 0 interest in legitimizing social definitions of property because they themselves may lose their own extralegal holdings (</a:t>
            </a:r>
            <a:r>
              <a:rPr lang="en-US" i="1" dirty="0" smtClean="0">
                <a:latin typeface="Garamond" panose="02020404030301010803" pitchFamily="18" charset="0"/>
              </a:rPr>
              <a:t>e.g.</a:t>
            </a:r>
            <a:r>
              <a:rPr lang="en-US" dirty="0" smtClean="0">
                <a:latin typeface="Garamond" panose="02020404030301010803" pitchFamily="18" charset="0"/>
              </a:rPr>
              <a:t>, Democratic Republic of Congo under Mobutu)</a:t>
            </a:r>
          </a:p>
          <a:p>
            <a:pPr lvl="1"/>
            <a:r>
              <a:rPr lang="en-US" b="1" dirty="0" smtClean="0">
                <a:latin typeface="Garamond" panose="02020404030301010803" pitchFamily="18" charset="0"/>
              </a:rPr>
              <a:t>Authoritarianism</a:t>
            </a:r>
            <a:r>
              <a:rPr lang="en-US" dirty="0" smtClean="0">
                <a:latin typeface="Garamond" panose="02020404030301010803" pitchFamily="18" charset="0"/>
              </a:rPr>
              <a:t> where political leadership has an interest in disenfranchising certain social/ethnic groups, including their claims to property (</a:t>
            </a:r>
            <a:r>
              <a:rPr lang="en-US" i="1" dirty="0" smtClean="0">
                <a:latin typeface="Garamond" panose="02020404030301010803" pitchFamily="18" charset="0"/>
              </a:rPr>
              <a:t>e.g.</a:t>
            </a:r>
            <a:r>
              <a:rPr lang="en-US" dirty="0" smtClean="0">
                <a:latin typeface="Garamond" panose="02020404030301010803" pitchFamily="18" charset="0"/>
              </a:rPr>
              <a:t>, Syria or Russia)</a:t>
            </a:r>
          </a:p>
          <a:p>
            <a:pPr lvl="1"/>
            <a:r>
              <a:rPr lang="en-US" b="1" dirty="0" smtClean="0">
                <a:latin typeface="Garamond" panose="02020404030301010803" pitchFamily="18" charset="0"/>
              </a:rPr>
              <a:t>Corruption</a:t>
            </a:r>
            <a:r>
              <a:rPr lang="en-US" dirty="0" smtClean="0">
                <a:latin typeface="Garamond" panose="02020404030301010803" pitchFamily="18" charset="0"/>
              </a:rPr>
              <a:t> where leadership gains additional income from extralegal system’s bribes, and would lose that additional income if they legalized the extralegal definitions (</a:t>
            </a:r>
            <a:r>
              <a:rPr lang="en-US" i="1" dirty="0" smtClean="0">
                <a:latin typeface="Garamond" panose="02020404030301010803" pitchFamily="18" charset="0"/>
              </a:rPr>
              <a:t>e.g.</a:t>
            </a:r>
            <a:r>
              <a:rPr lang="en-US" dirty="0" smtClean="0">
                <a:latin typeface="Garamond" panose="02020404030301010803" pitchFamily="18" charset="0"/>
              </a:rPr>
              <a:t>, Vietnam)</a:t>
            </a:r>
          </a:p>
        </p:txBody>
      </p:sp>
    </p:spTree>
    <p:extLst>
      <p:ext uri="{BB962C8B-B14F-4D97-AF65-F5344CB8AC3E}">
        <p14:creationId xmlns:p14="http://schemas.microsoft.com/office/powerpoint/2010/main" val="273731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885</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Mystery of Capital</vt:lpstr>
      <vt:lpstr>Central thesis</vt:lpstr>
      <vt:lpstr>American history example</vt:lpstr>
      <vt:lpstr>American history example (cont’d)</vt:lpstr>
      <vt:lpstr>American history example (cont’d)</vt:lpstr>
      <vt:lpstr>Conclusion from American history example</vt:lpstr>
      <vt:lpstr>Why should developing countries pay attention?</vt:lpstr>
      <vt:lpstr>de Soto’s “Capital Process”</vt:lpstr>
      <vt:lpstr>Major question</vt:lpstr>
      <vt:lpstr>Major question (cont’d)</vt:lpstr>
    </vt:vector>
  </TitlesOfParts>
  <Company>USC Sol Price School of Public Policy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Mystery of Capital</dc:title>
  <dc:creator>Andrew Eisenlohr</dc:creator>
  <cp:lastModifiedBy>Jeffrey Nugent</cp:lastModifiedBy>
  <cp:revision>5</cp:revision>
  <dcterms:created xsi:type="dcterms:W3CDTF">2017-02-02T23:09:19Z</dcterms:created>
  <dcterms:modified xsi:type="dcterms:W3CDTF">2017-02-03T03:57:43Z</dcterms:modified>
</cp:coreProperties>
</file>