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9" r:id="rId5"/>
    <p:sldId id="260" r:id="rId6"/>
    <p:sldId id="264" r:id="rId7"/>
    <p:sldId id="265" r:id="rId8"/>
    <p:sldId id="263" r:id="rId9"/>
    <p:sldId id="266" r:id="rId10"/>
    <p:sldId id="276" r:id="rId11"/>
    <p:sldId id="267" r:id="rId12"/>
    <p:sldId id="268" r:id="rId13"/>
    <p:sldId id="269" r:id="rId14"/>
    <p:sldId id="277" r:id="rId15"/>
    <p:sldId id="271" r:id="rId16"/>
    <p:sldId id="278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A5DC1-0210-4772-8D80-AC12DC4E579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0E86-5DD9-4F21-9DAA-2FBD885C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B10D-EB4F-4629-BB16-AA5F8CAE1BA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226C-E936-495D-884F-321EA837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The Unbalanced Growth Hypothesis and the Role of the State: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600" u="sng" dirty="0" smtClean="0"/>
              <a:t>The Case of China’s State-Owned Enterprises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By </a:t>
            </a:r>
            <a:r>
              <a:rPr lang="en-US" sz="4000" dirty="0" err="1" smtClean="0"/>
              <a:t>Carsten</a:t>
            </a:r>
            <a:r>
              <a:rPr lang="en-US" sz="4000" dirty="0" smtClean="0"/>
              <a:t> A. </a:t>
            </a:r>
            <a:r>
              <a:rPr lang="en-US" sz="4000" dirty="0" err="1" smtClean="0"/>
              <a:t>Holz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148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059363"/>
          </a:xfrm>
        </p:spPr>
        <p:txBody>
          <a:bodyPr/>
          <a:lstStyle/>
          <a:p>
            <a:r>
              <a:rPr lang="en-US" dirty="0" smtClean="0"/>
              <a:t>National level IO tables exist for most individual years 1981-2005 but not all available. Provincial but rarely available.</a:t>
            </a:r>
          </a:p>
          <a:p>
            <a:r>
              <a:rPr lang="en-US" dirty="0" smtClean="0"/>
              <a:t>Heavy reliance on interregional IO table for 1997 with 8 regions and 17 sectors</a:t>
            </a:r>
          </a:p>
          <a:p>
            <a:r>
              <a:rPr lang="en-US" dirty="0" smtClean="0"/>
              <a:t>Find correlation among the various backward linkage measures and among the forward  linkages. Total linkage somewhat more correlated with Backward linkage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of Linkage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29" y="67056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linkage patterns across indicators. :,(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27083" r="14454" b="7292"/>
          <a:stretch/>
        </p:blipFill>
        <p:spPr bwMode="auto">
          <a:xfrm>
            <a:off x="-228600" y="-685800"/>
            <a:ext cx="9753600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1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8" t="15364" r="23243" b="30344"/>
          <a:stretch/>
        </p:blipFill>
        <p:spPr bwMode="auto">
          <a:xfrm>
            <a:off x="0" y="914400"/>
            <a:ext cx="9525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 of Total </a:t>
            </a:r>
            <a:r>
              <a:rPr lang="en-US" b="1" dirty="0" smtClean="0"/>
              <a:t>Output</a:t>
            </a:r>
            <a:r>
              <a:rPr lang="en-US" dirty="0" smtClean="0"/>
              <a:t>-Linkage Across Sectors/Regions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411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Variation is apparent in output-linkage across sectors and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16666" r="18262" b="12500"/>
          <a:stretch/>
        </p:blipFill>
        <p:spPr bwMode="auto">
          <a:xfrm>
            <a:off x="145490" y="914400"/>
            <a:ext cx="915091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 of Total </a:t>
            </a:r>
            <a:r>
              <a:rPr lang="en-US" b="1" dirty="0" smtClean="0"/>
              <a:t>Profit</a:t>
            </a:r>
            <a:r>
              <a:rPr lang="en-US" dirty="0" smtClean="0"/>
              <a:t>-Linkage Across Sectors/Regions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95" y="6324600"/>
            <a:ext cx="8229600" cy="38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Similar variation in profit-linkage!Average .04 per unit of output change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4443" y="18610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64322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Data quality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0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regions and sectors these are negatively correlated, especially the Central region</a:t>
            </a:r>
          </a:p>
          <a:p>
            <a:r>
              <a:rPr lang="en-US" dirty="0" smtClean="0"/>
              <a:t>More differences between sectors and regions in TPL than </a:t>
            </a:r>
            <a:r>
              <a:rPr lang="en-US" dirty="0" smtClean="0"/>
              <a:t>TOL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6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11458" r="17530" b="8854"/>
          <a:stretch/>
        </p:blipFill>
        <p:spPr bwMode="auto">
          <a:xfrm>
            <a:off x="-76200" y="594154"/>
            <a:ext cx="9296400" cy="55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Linkage and State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172200"/>
            <a:ext cx="8229600" cy="52320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Negative correlation suggests state focus on sectors with low linkage coefficients.</a:t>
            </a:r>
            <a:endParaRPr lang="en-US" dirty="0"/>
          </a:p>
          <a:p>
            <a:r>
              <a:rPr lang="en-US" b="1" u="sng" dirty="0" smtClean="0"/>
              <a:t>Opposes unbalanced growth hypothesis.</a:t>
            </a:r>
          </a:p>
        </p:txBody>
      </p:sp>
    </p:spTree>
    <p:extLst>
      <p:ext uri="{BB962C8B-B14F-4D97-AF65-F5344CB8AC3E}">
        <p14:creationId xmlns:p14="http://schemas.microsoft.com/office/powerpoint/2010/main" val="14671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SOE </a:t>
            </a:r>
            <a:r>
              <a:rPr lang="en-US" sz="4400" dirty="0"/>
              <a:t>ownership not correlated with the </a:t>
            </a:r>
            <a:r>
              <a:rPr lang="en-US" sz="4400" dirty="0" smtClean="0"/>
              <a:t>linkage </a:t>
            </a:r>
            <a:r>
              <a:rPr lang="en-US" sz="4400" dirty="0"/>
              <a:t>indexes Table 5.</a:t>
            </a:r>
          </a:p>
        </p:txBody>
      </p:sp>
    </p:spTree>
    <p:extLst>
      <p:ext uri="{BB962C8B-B14F-4D97-AF65-F5344CB8AC3E}">
        <p14:creationId xmlns:p14="http://schemas.microsoft.com/office/powerpoint/2010/main" val="398508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6. Why Does China Contradict the Unbalanced Growth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Provincial real GDP growth regressed on provincial industry-wide total linkage coefficients, ownership variable, and interactions of total linkage and ownership variables</a:t>
            </a:r>
          </a:p>
          <a:p>
            <a:r>
              <a:rPr lang="en-US" dirty="0" smtClean="0"/>
              <a:t>Separating into three periods, and adding dummy variables, it is found that TPL and TPL-SOE </a:t>
            </a:r>
            <a:r>
              <a:rPr lang="en-US" b="1" dirty="0" smtClean="0"/>
              <a:t>(not </a:t>
            </a:r>
            <a:r>
              <a:rPr lang="en-US" b="1" dirty="0" err="1" smtClean="0"/>
              <a:t>ouptut</a:t>
            </a:r>
            <a:r>
              <a:rPr lang="en-US" b="1" dirty="0" smtClean="0"/>
              <a:t>-linkage) </a:t>
            </a:r>
            <a:r>
              <a:rPr lang="en-US" dirty="0" smtClean="0"/>
              <a:t>have significant and positive impact on provincial economic growth.</a:t>
            </a:r>
          </a:p>
          <a:p>
            <a:r>
              <a:rPr lang="en-US" dirty="0" smtClean="0"/>
              <a:t>Pure SOE impact on growth is initially negative (1994-97), marked decrease in second period (1997-00 but by third period disappears (2000-03)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9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0" t="17014" r="28369" b="26910"/>
          <a:stretch/>
        </p:blipFill>
        <p:spPr bwMode="auto">
          <a:xfrm>
            <a:off x="-76200" y="-1295400"/>
            <a:ext cx="9601200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r>
              <a:rPr lang="en-US" dirty="0" smtClean="0"/>
              <a:t>Why does China not maintain or improve state ownership in high linkage sectors?</a:t>
            </a:r>
          </a:p>
          <a:p>
            <a:pPr lvl="1"/>
            <a:r>
              <a:rPr lang="en-US" dirty="0" smtClean="0"/>
              <a:t>Perhaps not using SOEs</a:t>
            </a:r>
          </a:p>
          <a:p>
            <a:pPr lvl="2"/>
            <a:r>
              <a:rPr lang="en-US" dirty="0" smtClean="0"/>
              <a:t>Could measure current-period investment, but for data available, state investment does not focus on high-linkage sectors</a:t>
            </a:r>
          </a:p>
          <a:p>
            <a:pPr lvl="1"/>
            <a:r>
              <a:rPr lang="en-US" dirty="0" smtClean="0"/>
              <a:t>Perhaps industrial policy is shaped by politics rather than economics</a:t>
            </a:r>
          </a:p>
          <a:p>
            <a:pPr lvl="2"/>
            <a:r>
              <a:rPr lang="en-US" dirty="0" smtClean="0"/>
              <a:t>2001-5 Five Year Plan shows investment in profitable sectors but little focus on high-linkage sectors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Rosenstein-</a:t>
            </a:r>
            <a:r>
              <a:rPr lang="en-US" dirty="0" err="1" smtClean="0"/>
              <a:t>Rodan</a:t>
            </a:r>
            <a:r>
              <a:rPr lang="en-US" dirty="0" smtClean="0"/>
              <a:t> – Big Push</a:t>
            </a:r>
          </a:p>
          <a:p>
            <a:r>
              <a:rPr lang="en-US" dirty="0" smtClean="0"/>
              <a:t>Lewis – Unlimited supply of labor</a:t>
            </a:r>
          </a:p>
          <a:p>
            <a:r>
              <a:rPr lang="en-US" dirty="0" err="1" smtClean="0"/>
              <a:t>Rostow</a:t>
            </a:r>
            <a:r>
              <a:rPr lang="en-US" dirty="0" smtClean="0"/>
              <a:t> – Stages of economic growth</a:t>
            </a:r>
          </a:p>
          <a:p>
            <a:r>
              <a:rPr lang="en-US" dirty="0" err="1" smtClean="0"/>
              <a:t>Nurske</a:t>
            </a:r>
            <a:r>
              <a:rPr lang="en-US" dirty="0" smtClean="0"/>
              <a:t>, Hirschman – Balanced/unbalanced growth</a:t>
            </a:r>
          </a:p>
          <a:p>
            <a:r>
              <a:rPr lang="en-US" dirty="0" err="1"/>
              <a:t>Yotopoulos</a:t>
            </a:r>
            <a:r>
              <a:rPr lang="en-US" dirty="0"/>
              <a:t> and Nugent </a:t>
            </a:r>
            <a:r>
              <a:rPr lang="en-US" dirty="0" smtClean="0"/>
              <a:t>– Quantitative analysis of linkage and unbalanced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40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on China confirms Hirschman’s unbalanced growth hypothesis</a:t>
            </a:r>
          </a:p>
          <a:p>
            <a:r>
              <a:rPr lang="en-US" dirty="0" smtClean="0"/>
              <a:t>The greater the linkage in a Chinese province, the more rapid its economic growth</a:t>
            </a:r>
          </a:p>
          <a:p>
            <a:r>
              <a:rPr lang="en-US" dirty="0" smtClean="0"/>
              <a:t>TPL is a better measure of economic growth than output linkage</a:t>
            </a:r>
          </a:p>
          <a:p>
            <a:r>
              <a:rPr lang="en-US" dirty="0"/>
              <a:t>SOE share has initial negative impact on economic growth for period 1997-00, but is negated by third period (2000-3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Chinese state does not promote state owned enterprises in high-linkage sectors</a:t>
            </a:r>
          </a:p>
          <a:p>
            <a:pPr lvl="1"/>
            <a:r>
              <a:rPr lang="en-US" dirty="0" smtClean="0"/>
              <a:t>SOE-linkage interaction on economic growth is weak or non-existent</a:t>
            </a:r>
          </a:p>
        </p:txBody>
      </p:sp>
    </p:spTree>
    <p:extLst>
      <p:ext uri="{BB962C8B-B14F-4D97-AF65-F5344CB8AC3E}">
        <p14:creationId xmlns:p14="http://schemas.microsoft.com/office/powerpoint/2010/main" val="213087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Hirschman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“Big Push” to overcome low-level equilibrium trap</a:t>
            </a:r>
          </a:p>
          <a:p>
            <a:r>
              <a:rPr lang="en-US" dirty="0" smtClean="0"/>
              <a:t>Assumes government cannot simultaneously finance all sectors</a:t>
            </a:r>
          </a:p>
          <a:p>
            <a:r>
              <a:rPr lang="en-US" dirty="0" smtClean="0"/>
              <a:t>Avoid social overhead capital (SOC) and focus on directly productive activities (DPA)</a:t>
            </a:r>
          </a:p>
          <a:p>
            <a:r>
              <a:rPr lang="en-US" dirty="0" smtClean="0"/>
              <a:t>Investment in key industries creates supply bottlenecks and profit opportunities for private sector</a:t>
            </a:r>
          </a:p>
          <a:p>
            <a:r>
              <a:rPr lang="en-US" dirty="0" smtClean="0"/>
              <a:t>Linkage importance – net creation of new industries</a:t>
            </a:r>
          </a:p>
          <a:p>
            <a:r>
              <a:rPr lang="en-US" dirty="0" smtClean="0"/>
              <a:t>Linkage strength – probability that creation will occur</a:t>
            </a:r>
          </a:p>
          <a:p>
            <a:r>
              <a:rPr lang="en-US" dirty="0" smtClean="0"/>
              <a:t>Forward and backward linkage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6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of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Pre-reform (1949-1978) economy</a:t>
            </a:r>
          </a:p>
          <a:p>
            <a:pPr lvl="1"/>
            <a:r>
              <a:rPr lang="en-US" dirty="0" smtClean="0"/>
              <a:t>Socialist transformation under Mao Zedong</a:t>
            </a:r>
          </a:p>
          <a:p>
            <a:pPr lvl="1"/>
            <a:r>
              <a:rPr lang="en-US" dirty="0" smtClean="0"/>
              <a:t>Planned balanced-growth to achieve “balanced and continuously rapid economic development of social production” and “rational use of resources… inherent to capitalism.”</a:t>
            </a:r>
          </a:p>
          <a:p>
            <a:pPr lvl="1"/>
            <a:r>
              <a:rPr lang="en-US" dirty="0" smtClean="0"/>
              <a:t>No consideration of linkage/input-output analysis or Hirschman’s unbalanced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China: Post-1979 Reform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Deng Xiaoping and economic reforms</a:t>
            </a:r>
          </a:p>
          <a:p>
            <a:r>
              <a:rPr lang="en-US" dirty="0" smtClean="0"/>
              <a:t>Focus on how to allocate limited state resources</a:t>
            </a:r>
          </a:p>
          <a:p>
            <a:pPr lvl="1"/>
            <a:r>
              <a:rPr lang="en-US" dirty="0" smtClean="0"/>
              <a:t>Which sectors to invest in, and which to withdraw from?</a:t>
            </a:r>
          </a:p>
          <a:p>
            <a:r>
              <a:rPr lang="en-US" dirty="0" smtClean="0"/>
              <a:t>Following Hirschman’s unbalanced growth</a:t>
            </a:r>
          </a:p>
          <a:p>
            <a:pPr lvl="1"/>
            <a:r>
              <a:rPr lang="en-US" dirty="0" smtClean="0"/>
              <a:t>Prioritize sectors with high linkage effects</a:t>
            </a:r>
          </a:p>
          <a:p>
            <a:pPr lvl="1"/>
            <a:r>
              <a:rPr lang="en-US" dirty="0" smtClean="0"/>
              <a:t>Withdraw from sectors with low linkage to profits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China as a Subject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Ideal with 8 regions and 31 provinces</a:t>
            </a:r>
          </a:p>
          <a:p>
            <a:r>
              <a:rPr lang="en-US" dirty="0" smtClean="0"/>
              <a:t>BUT incomplete public data</a:t>
            </a:r>
          </a:p>
          <a:p>
            <a:pPr lvl="1"/>
            <a:r>
              <a:rPr lang="en-US" dirty="0" smtClean="0"/>
              <a:t>National, regional, and provincial data not available or censored</a:t>
            </a:r>
          </a:p>
          <a:p>
            <a:r>
              <a:rPr lang="en-US" dirty="0" smtClean="0"/>
              <a:t>Analytical options are:</a:t>
            </a:r>
          </a:p>
          <a:p>
            <a:pPr lvl="1"/>
            <a:r>
              <a:rPr lang="en-US" dirty="0" smtClean="0"/>
              <a:t>National table with linkage coefficients applied equally across all provinces</a:t>
            </a:r>
          </a:p>
          <a:p>
            <a:pPr lvl="1"/>
            <a:r>
              <a:rPr lang="en-US" dirty="0" smtClean="0"/>
              <a:t>Regional table with linkage coefficients across all provinces</a:t>
            </a:r>
          </a:p>
          <a:p>
            <a:pPr lvl="2"/>
            <a:r>
              <a:rPr lang="en-US" dirty="0" smtClean="0"/>
              <a:t>Allows for variations across regions</a:t>
            </a:r>
          </a:p>
          <a:p>
            <a:r>
              <a:rPr lang="en-US" dirty="0" smtClean="0"/>
              <a:t>Best data: 1997 semi-independent national input output table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5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State-Owned Enterprises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Key mechanism by which government engages economy</a:t>
            </a:r>
          </a:p>
          <a:p>
            <a:pPr lvl="1"/>
            <a:r>
              <a:rPr lang="en-US" dirty="0" smtClean="0"/>
              <a:t>Heavy use prior to reform in 1978 </a:t>
            </a:r>
          </a:p>
          <a:p>
            <a:pPr lvl="1"/>
            <a:r>
              <a:rPr lang="en-US" dirty="0" smtClean="0"/>
              <a:t>After reform, decline through restructuring, privatization, and growth of non-SOEs</a:t>
            </a:r>
          </a:p>
          <a:p>
            <a:pPr lvl="2"/>
            <a:r>
              <a:rPr lang="en-US" dirty="0" smtClean="0"/>
              <a:t>Varied by sector and province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Linkage Indicators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7552" r="5371" b="13541"/>
          <a:stretch/>
        </p:blipFill>
        <p:spPr bwMode="auto">
          <a:xfrm>
            <a:off x="0" y="381000"/>
            <a:ext cx="92964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Linkage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977900"/>
            <a:ext cx="89789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Considerations</a:t>
            </a:r>
          </a:p>
          <a:p>
            <a:pPr marL="457200" lvl="1" indent="0">
              <a:buNone/>
            </a:pPr>
            <a:r>
              <a:rPr lang="en-US" dirty="0" smtClean="0"/>
              <a:t>1. Do linkage patterns differ across sectors by region?</a:t>
            </a:r>
          </a:p>
          <a:p>
            <a:pPr lvl="2"/>
            <a:r>
              <a:rPr lang="en-US" dirty="0" smtClean="0"/>
              <a:t>If similar, one indicator could suffice for analysis</a:t>
            </a:r>
          </a:p>
          <a:p>
            <a:pPr marL="457200" lvl="1" indent="0">
              <a:buNone/>
            </a:pPr>
            <a:r>
              <a:rPr lang="en-US" dirty="0" smtClean="0"/>
              <a:t>2. Does each linkage indicator differ across sectors and regions?</a:t>
            </a:r>
          </a:p>
          <a:p>
            <a:pPr lvl="2"/>
            <a:r>
              <a:rPr lang="en-US" dirty="0" smtClean="0"/>
              <a:t>If so, unbalanced growth suggests some sectors should receive more attention than other</a:t>
            </a:r>
          </a:p>
          <a:p>
            <a:pPr lvl="2"/>
            <a:r>
              <a:rPr lang="en-US" dirty="0" smtClean="0"/>
              <a:t>Critique of some measures: Machinery and Transport Equip ranked low because they go directly to final demand</a:t>
            </a:r>
          </a:p>
          <a:p>
            <a:pPr lvl="2"/>
            <a:r>
              <a:rPr lang="en-US" b="1" dirty="0" smtClean="0"/>
              <a:t>Profit Linkage </a:t>
            </a:r>
            <a:r>
              <a:rPr lang="en-US" dirty="0" smtClean="0"/>
              <a:t>How an increase in FD in one sector affects profit over all sectorsMultiplying  effect that a particular sector experiences by its ratio of operating surplus to gross output value</a:t>
            </a:r>
          </a:p>
        </p:txBody>
      </p:sp>
    </p:spTree>
    <p:extLst>
      <p:ext uri="{BB962C8B-B14F-4D97-AF65-F5344CB8AC3E}">
        <p14:creationId xmlns:p14="http://schemas.microsoft.com/office/powerpoint/2010/main" val="4158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792</TotalTime>
  <Words>803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Unbalanced Growth Hypothesis and the Role of the State: The Case of China’s State-Owned Enterprises By Carsten A. Holz</vt:lpstr>
      <vt:lpstr>Development Background</vt:lpstr>
      <vt:lpstr>Hirschman Revisited</vt:lpstr>
      <vt:lpstr>Case of China</vt:lpstr>
      <vt:lpstr>China: Post-1979 Reform Period</vt:lpstr>
      <vt:lpstr>China as a Subject of Analysis</vt:lpstr>
      <vt:lpstr>State-Owned Enterprises</vt:lpstr>
      <vt:lpstr>Linkage Indicators</vt:lpstr>
      <vt:lpstr>Linkage Values</vt:lpstr>
      <vt:lpstr>Data</vt:lpstr>
      <vt:lpstr>Correlation of Linkage Values</vt:lpstr>
      <vt:lpstr>Variation of Total Output-Linkage Across Sectors/Regions</vt:lpstr>
      <vt:lpstr>Variation of Total Profit-Linkage Across Sectors/Regions</vt:lpstr>
      <vt:lpstr>Note </vt:lpstr>
      <vt:lpstr>Linkage and State Ownership</vt:lpstr>
      <vt:lpstr>Table 5</vt:lpstr>
      <vt:lpstr>Table 6. Why Does China Contradict the Unbalanced Growth Hypothesis?</vt:lpstr>
      <vt:lpstr>PowerPoint Presentation</vt:lpstr>
      <vt:lpstr>Considerations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Unbalanced Growth Hypothesis and the Role of the State: The Case of China’s State-Owned Enterprises</dc:title>
  <dc:creator>CASE</dc:creator>
  <cp:lastModifiedBy>Jeffrey Nugent</cp:lastModifiedBy>
  <cp:revision>45</cp:revision>
  <dcterms:created xsi:type="dcterms:W3CDTF">2014-02-11T04:18:59Z</dcterms:created>
  <dcterms:modified xsi:type="dcterms:W3CDTF">2017-03-07T02:52:57Z</dcterms:modified>
</cp:coreProperties>
</file>