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3" r:id="rId8"/>
    <p:sldId id="266" r:id="rId9"/>
    <p:sldId id="267" r:id="rId10"/>
    <p:sldId id="268" r:id="rId11"/>
    <p:sldId id="269" r:id="rId12"/>
    <p:sldId id="270" r:id="rId13"/>
    <p:sldId id="273" r:id="rId14"/>
    <p:sldId id="274" r:id="rId15"/>
    <p:sldId id="275" r:id="rId16"/>
    <p:sldId id="276" r:id="rId17"/>
    <p:sldId id="277" r:id="rId18"/>
    <p:sldId id="278" r:id="rId19"/>
    <p:sldId id="279" r:id="rId20"/>
    <p:sldId id="280" r:id="rId21"/>
    <p:sldId id="281" r:id="rId22"/>
    <p:sldId id="282" r:id="rId23"/>
    <p:sldId id="284" r:id="rId24"/>
    <p:sldId id="285" r:id="rId25"/>
    <p:sldId id="286" r:id="rId26"/>
    <p:sldId id="287" r:id="rId27"/>
    <p:sldId id="288" r:id="rId28"/>
    <p:sldId id="289" r:id="rId29"/>
    <p:sldId id="290" r:id="rId30"/>
    <p:sldId id="291" r:id="rId31"/>
    <p:sldId id="292" r:id="rId32"/>
    <p:sldId id="283" r:id="rId33"/>
    <p:sldId id="293" r:id="rId34"/>
    <p:sldId id="294"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88" autoAdjust="0"/>
  </p:normalViewPr>
  <p:slideViewPr>
    <p:cSldViewPr snapToGrid="0" snapToObjects="1">
      <p:cViewPr>
        <p:scale>
          <a:sx n="97" d="100"/>
          <a:sy n="97" d="100"/>
        </p:scale>
        <p:origin x="-384" y="-1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74D23B-C80F-384A-82BC-7960DAE4AA3C}" type="datetimeFigureOut">
              <a:rPr lang="en-US" smtClean="0"/>
              <a:t>4/29/2015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B5A0A4-56E9-304D-9ADD-022F88C6C126}" type="slidenum">
              <a:rPr lang="en-US" smtClean="0"/>
              <a:t>‹#›</a:t>
            </a:fld>
            <a:endParaRPr lang="en-US"/>
          </a:p>
        </p:txBody>
      </p:sp>
    </p:spTree>
    <p:extLst>
      <p:ext uri="{BB962C8B-B14F-4D97-AF65-F5344CB8AC3E}">
        <p14:creationId xmlns:p14="http://schemas.microsoft.com/office/powerpoint/2010/main" val="2485664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following partial list of Z activities illustrates their variety: processing of food and fuels, spinning weaving of textiles, metal working, dressing and tanning of leather, manufacture and repair of tools and implements, pottery and ceremonial objects, as well as investment in house-building, fence repairing, and services such as recreation, protection, transport and</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distribution </a:t>
            </a:r>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2</a:t>
            </a:fld>
            <a:endParaRPr lang="en-US"/>
          </a:p>
        </p:txBody>
      </p:sp>
    </p:spTree>
    <p:extLst>
      <p:ext uri="{BB962C8B-B14F-4D97-AF65-F5344CB8AC3E}">
        <p14:creationId xmlns:p14="http://schemas.microsoft.com/office/powerpoint/2010/main" val="262954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illustrates both the production possibilities (assumed to be linear) between Z and F and the consumption possibilities between Z and M. Technological change shifts outward the production and consumption possibilities curve illustrated by the movement from I to II. The change in Figure 3 is assumed to be biased towards the production of F goods since learning by doing is more likely to occur in the industry that expands as a result of trade than the one that contracts. The new consumption point C2 is likely to imply greater ex- ports of food and hence consumption of M than at point C1 except in the unusual circumstance that Z is a highly superior good. In fact, the lower the income elasticity of demand for Z and the greater the substitution between Z and M, the more likely will technological change lead to an increase in supply of food. </a:t>
            </a:r>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19</a:t>
            </a:fld>
            <a:endParaRPr lang="en-US"/>
          </a:p>
        </p:txBody>
      </p:sp>
    </p:spTree>
    <p:extLst>
      <p:ext uri="{BB962C8B-B14F-4D97-AF65-F5344CB8AC3E}">
        <p14:creationId xmlns:p14="http://schemas.microsoft.com/office/powerpoint/2010/main" val="2215368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Assume, for example, that the price of fertilizer is lowered. This will induce the farmer to use more fertilizer per unit of output than previously. Even after paying for the fertilizer, the net amount of F remaining for exchange for manufactured consumer goods will increase. Thus, if in Figure 3 we assume that F represents not gross food production but net value added in food, then the shift from I to II can also be thought of as describing the effect on the consumption possibilities line of the lowering of the price of an intermediate good. As before, unless Z is a superior good, exports of food in exchange for consumer goods must rise.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2B5A0A4-56E9-304D-9ADD-022F88C6C126}" type="slidenum">
              <a:rPr lang="en-US" smtClean="0"/>
              <a:t>20</a:t>
            </a:fld>
            <a:endParaRPr lang="en-US"/>
          </a:p>
        </p:txBody>
      </p:sp>
    </p:spTree>
    <p:extLst>
      <p:ext uri="{BB962C8B-B14F-4D97-AF65-F5344CB8AC3E}">
        <p14:creationId xmlns:p14="http://schemas.microsoft.com/office/powerpoint/2010/main" val="2396732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For example, a movement towards increased food production and decreased Z production will have a labor-saving effect, while a switch from land intensive cattle farming to labor intensive vegetable production will have a labor-using effect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23</a:t>
            </a:fld>
            <a:endParaRPr lang="en-US"/>
          </a:p>
        </p:txBody>
      </p:sp>
    </p:spTree>
    <p:extLst>
      <p:ext uri="{BB962C8B-B14F-4D97-AF65-F5344CB8AC3E}">
        <p14:creationId xmlns:p14="http://schemas.microsoft.com/office/powerpoint/2010/main" val="576533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If the agrarian economy produced only a single agricultural product, a widespread inefficiency in the allocation of resources would result. On large farms, the labor/ land ratio would be low and the productivity of labor would be high. On small farms, labor would be applied to the available land with greater intensity and its marginal product would be lower.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24</a:t>
            </a:fld>
            <a:endParaRPr lang="en-US"/>
          </a:p>
        </p:txBody>
      </p:sp>
    </p:spTree>
    <p:extLst>
      <p:ext uri="{BB962C8B-B14F-4D97-AF65-F5344CB8AC3E}">
        <p14:creationId xmlns:p14="http://schemas.microsoft.com/office/powerpoint/2010/main" val="407327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25</a:t>
            </a:fld>
            <a:endParaRPr lang="en-US"/>
          </a:p>
        </p:txBody>
      </p:sp>
    </p:spTree>
    <p:extLst>
      <p:ext uri="{BB962C8B-B14F-4D97-AF65-F5344CB8AC3E}">
        <p14:creationId xmlns:p14="http://schemas.microsoft.com/office/powerpoint/2010/main" val="1996979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If the market facing each farmer were perfect so that all farmers faced the same prices, each farmer could adjust his production in accordance with his factor endowments. According to the factor price equalization theorem, under certain assumptions, trade could even bring about perfect factor price equalization, i.e., identical marginal productivities of labor and land on small and large farms, despite inequality of distribution of land.</a:t>
            </a:r>
            <a:r>
              <a:rPr lang="en-US" sz="1200" b="1" kern="1200" baseline="0" dirty="0" smtClean="0">
                <a:solidFill>
                  <a:schemeClr val="tx1"/>
                </a:solidFill>
                <a:effectLst/>
                <a:latin typeface="+mn-lt"/>
                <a:ea typeface="+mn-ea"/>
                <a:cs typeface="+mn-cs"/>
              </a:rPr>
              <a:t> This means that good </a:t>
            </a:r>
            <a:r>
              <a:rPr lang="en-US" sz="1200" b="1" kern="1200" dirty="0" smtClean="0">
                <a:solidFill>
                  <a:schemeClr val="tx1"/>
                </a:solidFill>
                <a:effectLst/>
                <a:latin typeface="+mn-lt"/>
                <a:ea typeface="+mn-ea"/>
                <a:cs typeface="+mn-cs"/>
              </a:rPr>
              <a:t>roads or other improvements in transportation and marketing are a partial substitute for land reform insofar as they raise the marginal productivity of labor on small farms.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April 1 reading: “Putting Distribution Back</a:t>
            </a:r>
            <a:r>
              <a:rPr lang="en-US" baseline="0" dirty="0" smtClean="0"/>
              <a:t> at the Center of Economics” Journal of Economic Perspective 2015</a:t>
            </a:r>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26</a:t>
            </a:fld>
            <a:endParaRPr lang="en-US"/>
          </a:p>
        </p:txBody>
      </p:sp>
    </p:spTree>
    <p:extLst>
      <p:ext uri="{BB962C8B-B14F-4D97-AF65-F5344CB8AC3E}">
        <p14:creationId xmlns:p14="http://schemas.microsoft.com/office/powerpoint/2010/main" val="1585893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 realistic</a:t>
            </a:r>
            <a:r>
              <a:rPr lang="en-US" baseline="0" dirty="0" smtClean="0"/>
              <a:t> for commercial agriculture, not so much for peasant farmers, though marginal productivity of labor and land still relevant to peasant farmers</a:t>
            </a:r>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27</a:t>
            </a:fld>
            <a:endParaRPr lang="en-US"/>
          </a:p>
        </p:txBody>
      </p:sp>
    </p:spTree>
    <p:extLst>
      <p:ext uri="{BB962C8B-B14F-4D97-AF65-F5344CB8AC3E}">
        <p14:creationId xmlns:p14="http://schemas.microsoft.com/office/powerpoint/2010/main" val="311494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 The wage rate in terms of Z, i.e., w/P</a:t>
            </a:r>
            <a:r>
              <a:rPr lang="en-US" sz="1200" b="1" kern="1200" baseline="-25000" dirty="0" smtClean="0">
                <a:solidFill>
                  <a:schemeClr val="tx1"/>
                </a:solidFill>
                <a:effectLst/>
                <a:latin typeface="+mn-lt"/>
                <a:ea typeface="+mn-ea"/>
                <a:cs typeface="+mn-cs"/>
              </a:rPr>
              <a:t>Z</a:t>
            </a:r>
            <a:r>
              <a:rPr lang="en-US" sz="1200" b="1" kern="1200" dirty="0" smtClean="0">
                <a:solidFill>
                  <a:schemeClr val="tx1"/>
                </a:solidFill>
                <a:effectLst/>
                <a:latin typeface="+mn-lt"/>
                <a:ea typeface="+mn-ea"/>
                <a:cs typeface="+mn-cs"/>
              </a:rPr>
              <a:t>, where w is money wages must remain constant, since w=MPP</a:t>
            </a:r>
            <a:r>
              <a:rPr lang="en-US" sz="1200" b="1" kern="1200" baseline="-25000" dirty="0" smtClean="0">
                <a:solidFill>
                  <a:schemeClr val="tx1"/>
                </a:solidFill>
                <a:effectLst/>
                <a:latin typeface="+mn-lt"/>
                <a:ea typeface="+mn-ea"/>
                <a:cs typeface="+mn-cs"/>
              </a:rPr>
              <a:t>LZ</a:t>
            </a:r>
            <a:r>
              <a:rPr lang="en-US" sz="1200" b="1" kern="1200" dirty="0" smtClean="0">
                <a:solidFill>
                  <a:schemeClr val="tx1"/>
                </a:solidFill>
                <a:effectLst/>
                <a:latin typeface="+mn-lt"/>
                <a:ea typeface="+mn-ea"/>
                <a:cs typeface="+mn-cs"/>
              </a:rPr>
              <a:t> P</a:t>
            </a:r>
            <a:r>
              <a:rPr lang="en-US" sz="1200" b="1" kern="1200" baseline="-25000" dirty="0" smtClean="0">
                <a:solidFill>
                  <a:schemeClr val="tx1"/>
                </a:solidFill>
                <a:effectLst/>
                <a:latin typeface="+mn-lt"/>
                <a:ea typeface="+mn-ea"/>
                <a:cs typeface="+mn-cs"/>
              </a:rPr>
              <a:t>Z</a:t>
            </a:r>
            <a:r>
              <a:rPr lang="en-US" sz="1200" b="1" kern="1200" dirty="0" smtClean="0">
                <a:solidFill>
                  <a:schemeClr val="tx1"/>
                </a:solidFill>
                <a:effectLst/>
                <a:latin typeface="+mn-lt"/>
                <a:ea typeface="+mn-ea"/>
                <a:cs typeface="+mn-cs"/>
              </a:rPr>
              <a:t> and we have assumed that MPP</a:t>
            </a:r>
            <a:r>
              <a:rPr lang="en-US" sz="1200" b="1" kern="1200" baseline="-25000" dirty="0" smtClean="0">
                <a:solidFill>
                  <a:schemeClr val="tx1"/>
                </a:solidFill>
                <a:effectLst/>
                <a:latin typeface="+mn-lt"/>
                <a:ea typeface="+mn-ea"/>
                <a:cs typeface="+mn-cs"/>
              </a:rPr>
              <a:t>LZ</a:t>
            </a:r>
            <a:r>
              <a:rPr lang="en-US" sz="1200" b="1" kern="1200" dirty="0" smtClean="0">
                <a:solidFill>
                  <a:schemeClr val="tx1"/>
                </a:solidFill>
                <a:effectLst/>
                <a:latin typeface="+mn-lt"/>
                <a:ea typeface="+mn-ea"/>
                <a:cs typeface="+mn-cs"/>
              </a:rPr>
              <a:t>, the marginal product of labor in Z, is constant and equal to a. </a:t>
            </a:r>
            <a:endParaRPr lang="en-US" dirty="0" smtClean="0"/>
          </a:p>
          <a:p>
            <a:endParaRPr lang="en-US" dirty="0" smtClean="0"/>
          </a:p>
          <a:p>
            <a:r>
              <a:rPr lang="en-US" sz="1200" b="1" kern="1200" dirty="0" smtClean="0">
                <a:solidFill>
                  <a:schemeClr val="tx1"/>
                </a:solidFill>
                <a:effectLst/>
                <a:latin typeface="+mn-lt"/>
                <a:ea typeface="+mn-ea"/>
                <a:cs typeface="+mn-cs"/>
              </a:rPr>
              <a:t>(b) The wage rate in terms of food, i.e., w/P</a:t>
            </a:r>
            <a:r>
              <a:rPr lang="en-US" sz="1200" b="1" kern="1200" baseline="-25000" dirty="0" smtClean="0">
                <a:solidFill>
                  <a:schemeClr val="tx1"/>
                </a:solidFill>
                <a:effectLst/>
                <a:latin typeface="+mn-lt"/>
                <a:ea typeface="+mn-ea"/>
                <a:cs typeface="+mn-cs"/>
              </a:rPr>
              <a:t>F</a:t>
            </a:r>
            <a:r>
              <a:rPr lang="en-US" sz="1200" b="1" kern="1200" dirty="0" smtClean="0">
                <a:solidFill>
                  <a:schemeClr val="tx1"/>
                </a:solidFill>
                <a:effectLst/>
                <a:latin typeface="+mn-lt"/>
                <a:ea typeface="+mn-ea"/>
                <a:cs typeface="+mn-cs"/>
              </a:rPr>
              <a:t>, will be inversely related to the production of food. Since w/P</a:t>
            </a:r>
            <a:r>
              <a:rPr lang="en-US" sz="1200" b="1" kern="1200" baseline="-25000" dirty="0" smtClean="0">
                <a:solidFill>
                  <a:schemeClr val="tx1"/>
                </a:solidFill>
                <a:effectLst/>
                <a:latin typeface="+mn-lt"/>
                <a:ea typeface="+mn-ea"/>
                <a:cs typeface="+mn-cs"/>
              </a:rPr>
              <a:t>F</a:t>
            </a:r>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M</a:t>
            </a:r>
            <a:r>
              <a:rPr lang="en-US" sz="1200" b="1" kern="1200" dirty="0" smtClean="0">
                <a:solidFill>
                  <a:schemeClr val="tx1"/>
                </a:solidFill>
                <a:effectLst/>
                <a:latin typeface="+mn-lt"/>
                <a:ea typeface="+mn-ea"/>
                <a:cs typeface="+mn-cs"/>
              </a:rPr>
              <a:t>PP</a:t>
            </a:r>
            <a:r>
              <a:rPr lang="en-US" sz="1200" b="1" kern="1200" baseline="-25000" dirty="0" smtClean="0">
                <a:solidFill>
                  <a:schemeClr val="tx1"/>
                </a:solidFill>
                <a:effectLst/>
                <a:latin typeface="+mn-lt"/>
                <a:ea typeface="+mn-ea"/>
                <a:cs typeface="+mn-cs"/>
              </a:rPr>
              <a:t>LF</a:t>
            </a:r>
            <a:r>
              <a:rPr lang="en-US" sz="1200" b="1" kern="1200" dirty="0" smtClean="0">
                <a:solidFill>
                  <a:schemeClr val="tx1"/>
                </a:solidFill>
                <a:effectLst/>
                <a:latin typeface="+mn-lt"/>
                <a:ea typeface="+mn-ea"/>
                <a:cs typeface="+mn-cs"/>
              </a:rPr>
              <a:t> and MPP</a:t>
            </a:r>
            <a:r>
              <a:rPr lang="en-US" sz="1200" b="1" kern="1200" baseline="-25000" dirty="0" smtClean="0">
                <a:solidFill>
                  <a:schemeClr val="tx1"/>
                </a:solidFill>
                <a:effectLst/>
                <a:latin typeface="+mn-lt"/>
                <a:ea typeface="+mn-ea"/>
                <a:cs typeface="+mn-cs"/>
              </a:rPr>
              <a:t>LF</a:t>
            </a:r>
            <a:r>
              <a:rPr lang="en-US" sz="1200" b="1" kern="1200" dirty="0" smtClean="0">
                <a:solidFill>
                  <a:schemeClr val="tx1"/>
                </a:solidFill>
                <a:effectLst/>
                <a:latin typeface="+mn-lt"/>
                <a:ea typeface="+mn-ea"/>
                <a:cs typeface="+mn-cs"/>
              </a:rPr>
              <a:t> is a </a:t>
            </a:r>
            <a:r>
              <a:rPr lang="en-US" sz="1200" b="1" kern="1200" dirty="0" err="1" smtClean="0">
                <a:solidFill>
                  <a:schemeClr val="tx1"/>
                </a:solidFill>
                <a:effectLst/>
                <a:latin typeface="+mn-lt"/>
                <a:ea typeface="+mn-ea"/>
                <a:cs typeface="+mn-cs"/>
              </a:rPr>
              <a:t>monotonical</a:t>
            </a:r>
            <a:r>
              <a:rPr lang="en-US" sz="1200" b="1" kern="1200" dirty="0" smtClean="0">
                <a:solidFill>
                  <a:schemeClr val="tx1"/>
                </a:solidFill>
                <a:effectLst/>
                <a:latin typeface="+mn-lt"/>
                <a:ea typeface="+mn-ea"/>
                <a:cs typeface="+mn-cs"/>
              </a:rPr>
              <a:t> declining function of F, a rise in P</a:t>
            </a:r>
            <a:r>
              <a:rPr lang="en-US" sz="1200" b="1" kern="1200" baseline="-25000" dirty="0" smtClean="0">
                <a:solidFill>
                  <a:schemeClr val="tx1"/>
                </a:solidFill>
                <a:effectLst/>
                <a:latin typeface="+mn-lt"/>
                <a:ea typeface="+mn-ea"/>
                <a:cs typeface="+mn-cs"/>
              </a:rPr>
              <a:t>F </a:t>
            </a:r>
            <a:r>
              <a:rPr lang="en-US" sz="1200" b="1" kern="1200" dirty="0" smtClean="0">
                <a:solidFill>
                  <a:schemeClr val="tx1"/>
                </a:solidFill>
                <a:effectLst/>
                <a:latin typeface="+mn-lt"/>
                <a:ea typeface="+mn-ea"/>
                <a:cs typeface="+mn-cs"/>
              </a:rPr>
              <a:t>which causes F to increase will cause w/P</a:t>
            </a:r>
            <a:r>
              <a:rPr lang="en-US" sz="1200" b="1" kern="1200" baseline="-25000" dirty="0" smtClean="0">
                <a:solidFill>
                  <a:schemeClr val="tx1"/>
                </a:solidFill>
                <a:effectLst/>
                <a:latin typeface="+mn-lt"/>
                <a:ea typeface="+mn-ea"/>
                <a:cs typeface="+mn-cs"/>
              </a:rPr>
              <a:t>F</a:t>
            </a:r>
            <a:r>
              <a:rPr lang="en-US" sz="1200" b="1" kern="1200" dirty="0" smtClean="0">
                <a:solidFill>
                  <a:schemeClr val="tx1"/>
                </a:solidFill>
                <a:effectLst/>
                <a:latin typeface="+mn-lt"/>
                <a:ea typeface="+mn-ea"/>
                <a:cs typeface="+mn-cs"/>
              </a:rPr>
              <a:t> to fall. </a:t>
            </a:r>
          </a:p>
          <a:p>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 The behavior of the wage rate in terms of manufactured goods, w/P</a:t>
            </a:r>
            <a:r>
              <a:rPr lang="en-US" sz="1200" b="1" kern="1200" baseline="-25000" dirty="0" smtClean="0">
                <a:solidFill>
                  <a:schemeClr val="tx1"/>
                </a:solidFill>
                <a:effectLst/>
                <a:latin typeface="+mn-lt"/>
                <a:ea typeface="+mn-ea"/>
                <a:cs typeface="+mn-cs"/>
              </a:rPr>
              <a:t>M</a:t>
            </a:r>
            <a:r>
              <a:rPr lang="en-US" sz="1200" b="1" kern="1200" dirty="0" smtClean="0">
                <a:solidFill>
                  <a:schemeClr val="tx1"/>
                </a:solidFill>
                <a:effectLst/>
                <a:latin typeface="+mn-lt"/>
                <a:ea typeface="+mn-ea"/>
                <a:cs typeface="+mn-cs"/>
              </a:rPr>
              <a:t>=MPP</a:t>
            </a:r>
            <a:r>
              <a:rPr lang="en-US" sz="1200" b="1" kern="1200" baseline="-25000" dirty="0" smtClean="0">
                <a:solidFill>
                  <a:schemeClr val="tx1"/>
                </a:solidFill>
                <a:effectLst/>
                <a:latin typeface="+mn-lt"/>
                <a:ea typeface="+mn-ea"/>
                <a:cs typeface="+mn-cs"/>
              </a:rPr>
              <a:t>LF</a:t>
            </a:r>
            <a:r>
              <a:rPr lang="en-US" sz="1200" b="1" kern="1200" dirty="0" smtClean="0">
                <a:solidFill>
                  <a:schemeClr val="tx1"/>
                </a:solidFill>
                <a:effectLst/>
                <a:latin typeface="+mn-lt"/>
                <a:ea typeface="+mn-ea"/>
                <a:cs typeface="+mn-cs"/>
              </a:rPr>
              <a:t>(P</a:t>
            </a:r>
            <a:r>
              <a:rPr lang="en-US" sz="1200" b="1" kern="1200" baseline="-25000" dirty="0" smtClean="0">
                <a:solidFill>
                  <a:schemeClr val="tx1"/>
                </a:solidFill>
                <a:effectLst/>
                <a:latin typeface="+mn-lt"/>
                <a:ea typeface="+mn-ea"/>
                <a:cs typeface="+mn-cs"/>
              </a:rPr>
              <a:t>F</a:t>
            </a:r>
            <a:r>
              <a:rPr lang="en-US" sz="1200" b="1" kern="1200" dirty="0" smtClean="0">
                <a:solidFill>
                  <a:schemeClr val="tx1"/>
                </a:solidFill>
                <a:effectLst/>
                <a:latin typeface="+mn-lt"/>
                <a:ea typeface="+mn-ea"/>
                <a:cs typeface="+mn-cs"/>
              </a:rPr>
              <a:t>/P</a:t>
            </a:r>
            <a:r>
              <a:rPr lang="en-US" sz="1200" b="1" kern="1200" baseline="-25000" dirty="0" smtClean="0">
                <a:solidFill>
                  <a:schemeClr val="tx1"/>
                </a:solidFill>
                <a:effectLst/>
                <a:latin typeface="+mn-lt"/>
                <a:ea typeface="+mn-ea"/>
                <a:cs typeface="+mn-cs"/>
              </a:rPr>
              <a:t>M</a:t>
            </a:r>
            <a:r>
              <a:rPr lang="en-US" sz="1200" b="1" kern="1200" dirty="0" smtClean="0">
                <a:solidFill>
                  <a:schemeClr val="tx1"/>
                </a:solidFill>
                <a:effectLst/>
                <a:latin typeface="+mn-lt"/>
                <a:ea typeface="+mn-ea"/>
                <a:cs typeface="+mn-cs"/>
              </a:rPr>
              <a:t>), depends on two factors, the price ratio and the marginal product of labor in food. The wage rate in terms of manufactured goods thus rises following a rise in the price of food but falls as the production of food expands and MPP</a:t>
            </a:r>
            <a:r>
              <a:rPr lang="en-US" sz="1200" b="1" kern="1200" baseline="-25000" dirty="0" smtClean="0">
                <a:solidFill>
                  <a:schemeClr val="tx1"/>
                </a:solidFill>
                <a:effectLst/>
                <a:latin typeface="+mn-lt"/>
                <a:ea typeface="+mn-ea"/>
                <a:cs typeface="+mn-cs"/>
              </a:rPr>
              <a:t>LF</a:t>
            </a:r>
            <a:r>
              <a:rPr lang="en-US" sz="1200" b="1" kern="1200" dirty="0" smtClean="0">
                <a:solidFill>
                  <a:schemeClr val="tx1"/>
                </a:solidFill>
                <a:effectLst/>
                <a:latin typeface="+mn-lt"/>
                <a:ea typeface="+mn-ea"/>
                <a:cs typeface="+mn-cs"/>
              </a:rPr>
              <a:t> declines.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29</a:t>
            </a:fld>
            <a:endParaRPr lang="en-US"/>
          </a:p>
        </p:txBody>
      </p:sp>
    </p:spTree>
    <p:extLst>
      <p:ext uri="{BB962C8B-B14F-4D97-AF65-F5344CB8AC3E}">
        <p14:creationId xmlns:p14="http://schemas.microsoft.com/office/powerpoint/2010/main" val="1564387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 scramble to establish land rights, an in- crease in tithes, a commutation of labor requirements may all follow from trade biased away from the labor intensive good. Those who own enough land may be able to cease working, move to the cities, and become engaged in government or administrative work, or even enjoy an upper-class life of leisure. The changed distribution of income can lead to a switch in consumption towards luxuries and imports. The increased wealth of landlords can also lead to more investment in a new manufacturing sector…The increase in demand for food may thus cause capital to flow out of agriculture into industry (as well as the reverse).”</a:t>
            </a:r>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31</a:t>
            </a:fld>
            <a:endParaRPr lang="en-US"/>
          </a:p>
        </p:txBody>
      </p:sp>
    </p:spTree>
    <p:extLst>
      <p:ext uri="{BB962C8B-B14F-4D97-AF65-F5344CB8AC3E}">
        <p14:creationId xmlns:p14="http://schemas.microsoft.com/office/powerpoint/2010/main" val="421289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Equilibrium Tangency Conditions</a:t>
            </a:r>
          </a:p>
          <a:p>
            <a:pPr lvl="1"/>
            <a:r>
              <a:rPr lang="en-US" dirty="0" smtClean="0"/>
              <a:t>First states that the marginal rate of substitution between Z and F in consumption must equal the marginal rate between Z and F for production</a:t>
            </a:r>
          </a:p>
          <a:p>
            <a:pPr lvl="1"/>
            <a:r>
              <a:rPr lang="en-US" dirty="0" smtClean="0"/>
              <a:t>Second states that marginal rate of substitution in consumption between food and manufactured goods must equal the community’s ability to transform food into manufacturing (the rate of exchange P)</a:t>
            </a:r>
          </a:p>
          <a:p>
            <a:pPr lvl="1"/>
            <a:r>
              <a:rPr lang="en-US" dirty="0" smtClean="0"/>
              <a:t>Third states that marginal rate of substitution in consumption of Z and M must equal the marginal rate of transformation of Z and M</a:t>
            </a:r>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6</a:t>
            </a:fld>
            <a:endParaRPr lang="en-US"/>
          </a:p>
        </p:txBody>
      </p:sp>
    </p:spTree>
    <p:extLst>
      <p:ext uri="{BB962C8B-B14F-4D97-AF65-F5344CB8AC3E}">
        <p14:creationId xmlns:p14="http://schemas.microsoft.com/office/powerpoint/2010/main" val="4244907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U-shaped offer curve in Figure 1C implies that raising the price of food at first leads to an increase in the amount of food marketed, but eventually leads to a decrease as the supply curve turns back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reason for the turning point is that two effects are at work. A rising price of F means that M goods become cheaper relative to Z and this encourages the agrarian sector to substitute Al for Z in consumption. However, the increase in P also implies an increase in income to the rural household, and this may lead it to spend a higher fraction of its income on Z. </a:t>
            </a:r>
            <a:endParaRPr lang="en-US" dirty="0" smtClean="0"/>
          </a:p>
          <a:p>
            <a:endParaRPr lang="en-US" sz="1200" b="1"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9</a:t>
            </a:fld>
            <a:endParaRPr lang="en-US"/>
          </a:p>
        </p:txBody>
      </p:sp>
    </p:spTree>
    <p:extLst>
      <p:ext uri="{BB962C8B-B14F-4D97-AF65-F5344CB8AC3E}">
        <p14:creationId xmlns:p14="http://schemas.microsoft.com/office/powerpoint/2010/main" val="102571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10</a:t>
            </a:fld>
            <a:endParaRPr lang="en-US"/>
          </a:p>
        </p:txBody>
      </p:sp>
    </p:spTree>
    <p:extLst>
      <p:ext uri="{BB962C8B-B14F-4D97-AF65-F5344CB8AC3E}">
        <p14:creationId xmlns:p14="http://schemas.microsoft.com/office/powerpoint/2010/main" val="391629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first term </a:t>
            </a:r>
            <a:r>
              <a:rPr lang="en-US" sz="1200" b="0" kern="1200" dirty="0" err="1" smtClean="0">
                <a:solidFill>
                  <a:schemeClr val="tx1"/>
                </a:solidFill>
                <a:effectLst/>
                <a:latin typeface="+mn-lt"/>
                <a:ea typeface="+mn-ea"/>
                <a:cs typeface="+mn-cs"/>
              </a:rPr>
              <a:t>Szm</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is the substitution of Z for M that results from a change in the price of food with income held constant and assuming no curvature (note that there is no market price for Z, only a shadow price </a:t>
            </a:r>
            <a:r>
              <a:rPr lang="en-US" sz="1200" b="0" kern="1200" dirty="0" err="1" smtClean="0">
                <a:solidFill>
                  <a:schemeClr val="tx1"/>
                </a:solidFill>
                <a:effectLst/>
                <a:latin typeface="+mn-lt"/>
                <a:ea typeface="+mn-ea"/>
                <a:cs typeface="+mn-cs"/>
              </a:rPr>
              <a:t>PFz</a:t>
            </a:r>
            <a:r>
              <a:rPr lang="en-US" sz="1200" b="0" kern="1200" dirty="0" smtClean="0">
                <a:solidFill>
                  <a:schemeClr val="tx1"/>
                </a:solidFill>
                <a:effectLst/>
                <a:latin typeface="+mn-lt"/>
                <a:ea typeface="+mn-ea"/>
                <a:cs typeface="+mn-cs"/>
              </a:rPr>
              <a:t>) while </a:t>
            </a:r>
            <a:r>
              <a:rPr lang="en-US" sz="1200" b="0" kern="1200" dirty="0" err="1" smtClean="0">
                <a:solidFill>
                  <a:schemeClr val="tx1"/>
                </a:solidFill>
                <a:effectLst/>
                <a:latin typeface="+mn-lt"/>
                <a:ea typeface="+mn-ea"/>
                <a:cs typeface="+mn-cs"/>
              </a:rPr>
              <a:t>Iz</a:t>
            </a:r>
            <a:r>
              <a:rPr lang="en-US" sz="1200" b="0" kern="1200" dirty="0" smtClean="0">
                <a:solidFill>
                  <a:schemeClr val="tx1"/>
                </a:solidFill>
                <a:effectLst/>
                <a:latin typeface="+mn-lt"/>
                <a:ea typeface="+mn-ea"/>
                <a:cs typeface="+mn-cs"/>
              </a:rPr>
              <a:t> is the change in the consumption of Z that results from a change in income when prices are held constant and there is no curvature.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 substitution effect must be negative. An increase in the price of food (income held constant and curvature equal to zero) leads consumers to substitute M for Z. If this were the only effect, we could safely predict that a rise in the price of food would lead to a decrease in the production of Z and an increase in the production and hence the sale of F. The second term will be positive and will act to offset the first term unless Z is an inferior good, i.e., </a:t>
            </a:r>
            <a:r>
              <a:rPr lang="en-US" sz="1200" b="0" kern="1200" dirty="0" err="1" smtClean="0">
                <a:solidFill>
                  <a:schemeClr val="tx1"/>
                </a:solidFill>
                <a:effectLst/>
                <a:latin typeface="+mn-lt"/>
                <a:ea typeface="+mn-ea"/>
                <a:cs typeface="+mn-cs"/>
              </a:rPr>
              <a:t>Iz</a:t>
            </a:r>
            <a:r>
              <a:rPr lang="en-US" sz="1200" b="0" kern="1200" dirty="0" smtClean="0">
                <a:solidFill>
                  <a:schemeClr val="tx1"/>
                </a:solidFill>
                <a:effectLst/>
                <a:latin typeface="+mn-lt"/>
                <a:ea typeface="+mn-ea"/>
                <a:cs typeface="+mn-cs"/>
              </a:rPr>
              <a:t> is negative. If </a:t>
            </a:r>
            <a:r>
              <a:rPr lang="en-US" sz="1200" b="0" kern="1200" dirty="0" err="1" smtClean="0">
                <a:solidFill>
                  <a:schemeClr val="tx1"/>
                </a:solidFill>
                <a:effectLst/>
                <a:latin typeface="+mn-lt"/>
                <a:ea typeface="+mn-ea"/>
                <a:cs typeface="+mn-cs"/>
              </a:rPr>
              <a:t>Iz</a:t>
            </a:r>
            <a:r>
              <a:rPr lang="en-US" sz="1200" b="0" kern="1200" dirty="0" smtClean="0">
                <a:solidFill>
                  <a:schemeClr val="tx1"/>
                </a:solidFill>
                <a:effectLst/>
                <a:latin typeface="+mn-lt"/>
                <a:ea typeface="+mn-ea"/>
                <a:cs typeface="+mn-cs"/>
              </a:rPr>
              <a:t> is positive, i.e., more Z is consumed at higher incomes with constant prices, the possibility of a backward bending supply curve for F emerges. The strength of this effect depends on F, the amount of food goods produced. </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third term is positive if Z decreases and negative if Z increases. It will thus act to offset the first two terms but it can never fully out-weigh them because it switches sign if </a:t>
            </a:r>
            <a:r>
              <a:rPr lang="en-US" sz="1200" b="0" kern="1200" dirty="0" err="1" smtClean="0">
                <a:solidFill>
                  <a:schemeClr val="tx1"/>
                </a:solidFill>
                <a:effectLst/>
                <a:latin typeface="+mn-lt"/>
                <a:ea typeface="+mn-ea"/>
                <a:cs typeface="+mn-cs"/>
              </a:rPr>
              <a:t>dZ</a:t>
            </a: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dP</a:t>
            </a:r>
            <a:r>
              <a:rPr lang="en-US" sz="1200" b="0" kern="1200" dirty="0" smtClean="0">
                <a:solidFill>
                  <a:schemeClr val="tx1"/>
                </a:solidFill>
                <a:effectLst/>
                <a:latin typeface="+mn-lt"/>
                <a:ea typeface="+mn-ea"/>
                <a:cs typeface="+mn-cs"/>
              </a:rPr>
              <a:t> switches sign </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11</a:t>
            </a:fld>
            <a:endParaRPr lang="en-US"/>
          </a:p>
        </p:txBody>
      </p:sp>
    </p:spTree>
    <p:extLst>
      <p:ext uri="{BB962C8B-B14F-4D97-AF65-F5344CB8AC3E}">
        <p14:creationId xmlns:p14="http://schemas.microsoft.com/office/powerpoint/2010/main" val="17595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substitution effect must be negative. An increase in the price of food (income held constant and curvature equal to zero) leads consumers to substitute M for Z. If this were the only effect, we could safely predict that a rise in the price of food would lead to a decrease in the production of Z and an increase in the production and hence the sale of F. The second term will be positive and will act to offset the first term unless Z is an inferior good, i.e., </a:t>
            </a:r>
            <a:r>
              <a:rPr lang="en-US" sz="1200" b="0" kern="1200" dirty="0" err="1" smtClean="0">
                <a:solidFill>
                  <a:schemeClr val="tx1"/>
                </a:solidFill>
                <a:effectLst/>
                <a:latin typeface="+mn-lt"/>
                <a:ea typeface="+mn-ea"/>
                <a:cs typeface="+mn-cs"/>
              </a:rPr>
              <a:t>Iz</a:t>
            </a:r>
            <a:r>
              <a:rPr lang="en-US" sz="1200" b="0" kern="1200" dirty="0" smtClean="0">
                <a:solidFill>
                  <a:schemeClr val="tx1"/>
                </a:solidFill>
                <a:effectLst/>
                <a:latin typeface="+mn-lt"/>
                <a:ea typeface="+mn-ea"/>
                <a:cs typeface="+mn-cs"/>
              </a:rPr>
              <a:t> is negative. If </a:t>
            </a:r>
            <a:r>
              <a:rPr lang="en-US" sz="1200" b="0" kern="1200" dirty="0" err="1" smtClean="0">
                <a:solidFill>
                  <a:schemeClr val="tx1"/>
                </a:solidFill>
                <a:effectLst/>
                <a:latin typeface="+mn-lt"/>
                <a:ea typeface="+mn-ea"/>
                <a:cs typeface="+mn-cs"/>
              </a:rPr>
              <a:t>Iz</a:t>
            </a:r>
            <a:r>
              <a:rPr lang="en-US" sz="1200" b="0" kern="1200" dirty="0" smtClean="0">
                <a:solidFill>
                  <a:schemeClr val="tx1"/>
                </a:solidFill>
                <a:effectLst/>
                <a:latin typeface="+mn-lt"/>
                <a:ea typeface="+mn-ea"/>
                <a:cs typeface="+mn-cs"/>
              </a:rPr>
              <a:t> is positive, i.e., more Z is consumed at higher incomes with constant prices, the possibility of a backward bending supply curve for F emerges. The strength of this effect depends on F, the amount of food goods produced. </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third term is positive if Z decreases and negative if Z increases. It will thus act to offset the first two terms but it can never fully out-weigh them because it switches sign if </a:t>
            </a:r>
            <a:r>
              <a:rPr lang="en-US" sz="1200" b="0" kern="1200" dirty="0" err="1" smtClean="0">
                <a:solidFill>
                  <a:schemeClr val="tx1"/>
                </a:solidFill>
                <a:effectLst/>
                <a:latin typeface="+mn-lt"/>
                <a:ea typeface="+mn-ea"/>
                <a:cs typeface="+mn-cs"/>
              </a:rPr>
              <a:t>dZ</a:t>
            </a:r>
            <a:r>
              <a:rPr lang="en-US"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dP</a:t>
            </a:r>
            <a:r>
              <a:rPr lang="en-US" sz="1200" b="0" kern="1200" dirty="0" smtClean="0">
                <a:solidFill>
                  <a:schemeClr val="tx1"/>
                </a:solidFill>
                <a:effectLst/>
                <a:latin typeface="+mn-lt"/>
                <a:ea typeface="+mn-ea"/>
                <a:cs typeface="+mn-cs"/>
              </a:rPr>
              <a:t> switches sign </a:t>
            </a: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12</a:t>
            </a:fld>
            <a:endParaRPr lang="en-US"/>
          </a:p>
        </p:txBody>
      </p:sp>
    </p:spTree>
    <p:extLst>
      <p:ext uri="{BB962C8B-B14F-4D97-AF65-F5344CB8AC3E}">
        <p14:creationId xmlns:p14="http://schemas.microsoft.com/office/powerpoint/2010/main" val="11980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more</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prosperous the agrarian economy, the less responsive it would be to price incentives and the greater the likelihood that it would react to a price increase by producing less.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13</a:t>
            </a:fld>
            <a:endParaRPr lang="en-US"/>
          </a:p>
        </p:txBody>
      </p:sp>
    </p:spTree>
    <p:extLst>
      <p:ext uri="{BB962C8B-B14F-4D97-AF65-F5344CB8AC3E}">
        <p14:creationId xmlns:p14="http://schemas.microsoft.com/office/powerpoint/2010/main" val="179704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“There is no a priori way to determine which term</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outweighs which. We might note, however, a tendency for households to increase the variety and quality of foods consumed as income rises. This may imply that the quantity of food consumed measured in physical terms remains constant while the degree of processing increases. This suggests a low income elasticity for F (raw food) and a high income elasticity for M (processed food)”</a:t>
            </a:r>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16</a:t>
            </a:fld>
            <a:endParaRPr lang="en-US"/>
          </a:p>
        </p:txBody>
      </p:sp>
    </p:spTree>
    <p:extLst>
      <p:ext uri="{BB962C8B-B14F-4D97-AF65-F5344CB8AC3E}">
        <p14:creationId xmlns:p14="http://schemas.microsoft.com/office/powerpoint/2010/main" val="187292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reduction of market barriers and the expansion of trade not only provides an agrarian economy the possibility of reallocating its resources along its production possibilities curve but may also result in an outward shift of its production frontier. </a:t>
            </a:r>
            <a:endParaRPr lang="en-US" dirty="0" smtClean="0"/>
          </a:p>
          <a:p>
            <a:endParaRPr lang="en-US" dirty="0"/>
          </a:p>
        </p:txBody>
      </p:sp>
      <p:sp>
        <p:nvSpPr>
          <p:cNvPr id="4" name="Slide Number Placeholder 3"/>
          <p:cNvSpPr>
            <a:spLocks noGrp="1"/>
          </p:cNvSpPr>
          <p:nvPr>
            <p:ph type="sldNum" sz="quarter" idx="10"/>
          </p:nvPr>
        </p:nvSpPr>
        <p:spPr/>
        <p:txBody>
          <a:bodyPr/>
          <a:lstStyle/>
          <a:p>
            <a:fld id="{D2B5A0A4-56E9-304D-9ADD-022F88C6C126}" type="slidenum">
              <a:rPr lang="en-US" smtClean="0"/>
              <a:t>18</a:t>
            </a:fld>
            <a:endParaRPr lang="en-US"/>
          </a:p>
        </p:txBody>
      </p:sp>
    </p:spTree>
    <p:extLst>
      <p:ext uri="{BB962C8B-B14F-4D97-AF65-F5344CB8AC3E}">
        <p14:creationId xmlns:p14="http://schemas.microsoft.com/office/powerpoint/2010/main" val="73059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EC41E-48BD-4881-B6FF-D82EEBBCD9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4/29/2015</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EC41E-48BD-4881-B6FF-D82EEBBCD904}"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3CEC41E-48BD-4881-B6FF-D82EEBBCD904}"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3CEC41E-48BD-4881-B6FF-D82EEBBCD904}"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CEC41E-48BD-4881-B6FF-D82EEBBCD904}"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EC41E-48BD-4881-B6FF-D82EEBBCD904}"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5F39-4CE7-434C-A5CB-50A3634516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4/29/2015</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03CEC41E-48BD-4881-B6FF-D82EEBBCD904}" type="datetimeFigureOut">
              <a:rPr lang="en-US" smtClean="0"/>
              <a:t>4/29/2015</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459A5F39-4CE7-434C-A5CB-50A3634516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8175682" cy="1470025"/>
          </a:xfrm>
        </p:spPr>
        <p:txBody>
          <a:bodyPr/>
          <a:lstStyle/>
          <a:p>
            <a:r>
              <a:rPr lang="en-US" dirty="0" smtClean="0"/>
              <a:t>A Model of an Agrarian Economy with Nonagricultural Activities</a:t>
            </a:r>
            <a:endParaRPr lang="en-US" dirty="0"/>
          </a:p>
        </p:txBody>
      </p:sp>
      <p:sp>
        <p:nvSpPr>
          <p:cNvPr id="3" name="Subtitle 2"/>
          <p:cNvSpPr>
            <a:spLocks noGrp="1"/>
          </p:cNvSpPr>
          <p:nvPr>
            <p:ph type="subTitle" idx="1"/>
          </p:nvPr>
        </p:nvSpPr>
        <p:spPr/>
        <p:txBody>
          <a:bodyPr/>
          <a:lstStyle/>
          <a:p>
            <a:r>
              <a:rPr lang="en-US" dirty="0" smtClean="0"/>
              <a:t>Authors: Stephen </a:t>
            </a:r>
            <a:r>
              <a:rPr lang="en-US" dirty="0" err="1" smtClean="0"/>
              <a:t>Hymer</a:t>
            </a:r>
            <a:r>
              <a:rPr lang="en-US" dirty="0" smtClean="0"/>
              <a:t> and Stephen </a:t>
            </a:r>
            <a:r>
              <a:rPr lang="en-US" dirty="0" err="1" smtClean="0"/>
              <a:t>Resnick</a:t>
            </a:r>
            <a:endParaRPr lang="en-US" dirty="0" smtClean="0"/>
          </a:p>
          <a:p>
            <a:endParaRPr lang="en-US" dirty="0"/>
          </a:p>
          <a:p>
            <a:r>
              <a:rPr lang="en-US" dirty="0" smtClean="0"/>
              <a:t>Presented by: Lillian Anderson</a:t>
            </a:r>
            <a:endParaRPr lang="en-US" dirty="0"/>
          </a:p>
        </p:txBody>
      </p:sp>
    </p:spTree>
    <p:extLst>
      <p:ext uri="{BB962C8B-B14F-4D97-AF65-F5344CB8AC3E}">
        <p14:creationId xmlns:p14="http://schemas.microsoft.com/office/powerpoint/2010/main" val="2583077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46" y="167599"/>
            <a:ext cx="3250360" cy="1230233"/>
          </a:xfrm>
        </p:spPr>
        <p:txBody>
          <a:bodyPr/>
          <a:lstStyle/>
          <a:p>
            <a:r>
              <a:rPr lang="en-US" dirty="0" smtClean="0"/>
              <a:t>Forming the Supply Curve</a:t>
            </a:r>
            <a:endParaRPr lang="en-US" dirty="0"/>
          </a:p>
        </p:txBody>
      </p:sp>
      <p:sp>
        <p:nvSpPr>
          <p:cNvPr id="3" name="Content Placeholder 2"/>
          <p:cNvSpPr>
            <a:spLocks noGrp="1"/>
          </p:cNvSpPr>
          <p:nvPr>
            <p:ph idx="1"/>
          </p:nvPr>
        </p:nvSpPr>
        <p:spPr>
          <a:xfrm>
            <a:off x="51160" y="1606763"/>
            <a:ext cx="4149725" cy="5886450"/>
          </a:xfrm>
        </p:spPr>
        <p:txBody>
          <a:bodyPr/>
          <a:lstStyle/>
          <a:p>
            <a:r>
              <a:rPr lang="en-US" dirty="0" smtClean="0">
                <a:solidFill>
                  <a:srgbClr val="FFFFFF"/>
                </a:solidFill>
                <a:effectLst/>
              </a:rPr>
              <a:t>Algebraic Interpretation</a:t>
            </a:r>
          </a:p>
          <a:p>
            <a:pPr lvl="1"/>
            <a:r>
              <a:rPr lang="en-US" dirty="0" smtClean="0">
                <a:solidFill>
                  <a:srgbClr val="FFFFFF"/>
                </a:solidFill>
                <a:effectLst/>
              </a:rPr>
              <a:t>Assumption: peasants do not consume any of the food they produce (F</a:t>
            </a:r>
            <a:r>
              <a:rPr lang="en-US" baseline="-25000" dirty="0" smtClean="0">
                <a:solidFill>
                  <a:srgbClr val="FFFFFF"/>
                </a:solidFill>
                <a:effectLst/>
              </a:rPr>
              <a:t>0</a:t>
            </a:r>
            <a:r>
              <a:rPr lang="en-US" dirty="0" smtClean="0">
                <a:solidFill>
                  <a:srgbClr val="FFFFFF"/>
                </a:solidFill>
                <a:effectLst/>
              </a:rPr>
              <a:t> = 0)</a:t>
            </a:r>
          </a:p>
          <a:p>
            <a:pPr lvl="1"/>
            <a:r>
              <a:rPr lang="en-US" dirty="0" smtClean="0">
                <a:solidFill>
                  <a:srgbClr val="FFFFFF"/>
                </a:solidFill>
                <a:effectLst/>
              </a:rPr>
              <a:t>Differentiating the first-order conditions presented earlier gives the system on the top right, re-written on the bottom right</a:t>
            </a:r>
          </a:p>
        </p:txBody>
      </p:sp>
      <p:pic>
        <p:nvPicPr>
          <p:cNvPr id="6" name="Picture 5" descr="system 11 part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177" y="2007139"/>
            <a:ext cx="1975395" cy="1448623"/>
          </a:xfrm>
          <a:prstGeom prst="rect">
            <a:avLst/>
          </a:prstGeom>
        </p:spPr>
      </p:pic>
      <p:pic>
        <p:nvPicPr>
          <p:cNvPr id="7" name="Picture 6" descr="system 11 rewr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477" y="3742327"/>
            <a:ext cx="3977032" cy="2283111"/>
          </a:xfrm>
          <a:prstGeom prst="rect">
            <a:avLst/>
          </a:prstGeom>
        </p:spPr>
      </p:pic>
      <p:pic>
        <p:nvPicPr>
          <p:cNvPr id="5" name="Picture 4" descr="system 11 part 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9221" y="877131"/>
            <a:ext cx="4609254" cy="1349853"/>
          </a:xfrm>
          <a:prstGeom prst="rect">
            <a:avLst/>
          </a:prstGeom>
        </p:spPr>
      </p:pic>
    </p:spTree>
    <p:extLst>
      <p:ext uri="{BB962C8B-B14F-4D97-AF65-F5344CB8AC3E}">
        <p14:creationId xmlns:p14="http://schemas.microsoft.com/office/powerpoint/2010/main" val="1594609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46" y="221524"/>
            <a:ext cx="3250360" cy="1289306"/>
          </a:xfrm>
        </p:spPr>
        <p:txBody>
          <a:bodyPr/>
          <a:lstStyle/>
          <a:p>
            <a:r>
              <a:rPr lang="en-US" dirty="0" smtClean="0"/>
              <a:t>Forming the Supply Curve</a:t>
            </a:r>
            <a:endParaRPr lang="en-US" dirty="0"/>
          </a:p>
        </p:txBody>
      </p:sp>
      <p:sp>
        <p:nvSpPr>
          <p:cNvPr id="3" name="Text Placeholder 2"/>
          <p:cNvSpPr>
            <a:spLocks noGrp="1"/>
          </p:cNvSpPr>
          <p:nvPr>
            <p:ph type="body" sz="half" idx="2"/>
          </p:nvPr>
        </p:nvSpPr>
        <p:spPr>
          <a:xfrm>
            <a:off x="472520" y="1703386"/>
            <a:ext cx="3588198" cy="4676491"/>
          </a:xfrm>
        </p:spPr>
        <p:txBody>
          <a:bodyPr/>
          <a:lstStyle/>
          <a:p>
            <a:pPr marL="285750" indent="-285750" algn="l">
              <a:buFont typeface="Arial"/>
              <a:buChar char="•"/>
            </a:pPr>
            <a:r>
              <a:rPr lang="en-US" dirty="0" smtClean="0">
                <a:solidFill>
                  <a:srgbClr val="FFFFFF"/>
                </a:solidFill>
                <a:latin typeface="+mn-lt"/>
              </a:rPr>
              <a:t>Top-Right: the solution to </a:t>
            </a:r>
          </a:p>
          <a:p>
            <a:pPr algn="l"/>
            <a:r>
              <a:rPr lang="en-US" dirty="0">
                <a:solidFill>
                  <a:srgbClr val="FFFFFF"/>
                </a:solidFill>
                <a:latin typeface="+mn-lt"/>
              </a:rPr>
              <a:t> </a:t>
            </a:r>
            <a:r>
              <a:rPr lang="en-US" dirty="0" smtClean="0">
                <a:solidFill>
                  <a:srgbClr val="FFFFFF"/>
                </a:solidFill>
                <a:latin typeface="+mn-lt"/>
              </a:rPr>
              <a:t>    </a:t>
            </a:r>
            <a:r>
              <a:rPr lang="en-US" dirty="0" err="1" smtClean="0">
                <a:solidFill>
                  <a:srgbClr val="FFFFFF"/>
                </a:solidFill>
                <a:latin typeface="+mn-lt"/>
              </a:rPr>
              <a:t>dZ</a:t>
            </a:r>
            <a:r>
              <a:rPr lang="en-US" dirty="0" smtClean="0">
                <a:solidFill>
                  <a:srgbClr val="FFFFFF"/>
                </a:solidFill>
                <a:latin typeface="+mn-lt"/>
              </a:rPr>
              <a:t>/</a:t>
            </a:r>
            <a:r>
              <a:rPr lang="en-US" dirty="0" err="1" smtClean="0">
                <a:solidFill>
                  <a:srgbClr val="FFFFFF"/>
                </a:solidFill>
                <a:latin typeface="+mn-lt"/>
              </a:rPr>
              <a:t>dP</a:t>
            </a:r>
            <a:r>
              <a:rPr lang="en-US" dirty="0" smtClean="0">
                <a:solidFill>
                  <a:srgbClr val="FFFFFF"/>
                </a:solidFill>
                <a:latin typeface="+mn-lt"/>
              </a:rPr>
              <a:t> if production </a:t>
            </a:r>
          </a:p>
          <a:p>
            <a:pPr algn="l"/>
            <a:r>
              <a:rPr lang="en-US" dirty="0">
                <a:solidFill>
                  <a:srgbClr val="FFFFFF"/>
                </a:solidFill>
                <a:latin typeface="+mn-lt"/>
              </a:rPr>
              <a:t> </a:t>
            </a:r>
            <a:r>
              <a:rPr lang="en-US" dirty="0" smtClean="0">
                <a:solidFill>
                  <a:srgbClr val="FFFFFF"/>
                </a:solidFill>
                <a:latin typeface="+mn-lt"/>
              </a:rPr>
              <a:t>    possibilities curve were linear</a:t>
            </a:r>
          </a:p>
          <a:p>
            <a:pPr marL="742950" lvl="1" indent="-285750">
              <a:buFont typeface="Arial"/>
              <a:buChar char="•"/>
            </a:pPr>
            <a:r>
              <a:rPr lang="en-US" sz="1600" dirty="0" smtClean="0">
                <a:solidFill>
                  <a:srgbClr val="FFFFFF"/>
                </a:solidFill>
                <a:latin typeface="+mn-lt"/>
              </a:rPr>
              <a:t> </a:t>
            </a:r>
            <a:r>
              <a:rPr lang="en-US" sz="1600" dirty="0" err="1" smtClean="0">
                <a:solidFill>
                  <a:srgbClr val="FFFFFF"/>
                </a:solidFill>
                <a:latin typeface="+mn-lt"/>
              </a:rPr>
              <a:t>F</a:t>
            </a:r>
            <a:r>
              <a:rPr lang="en-US" sz="1600" baseline="-25000" dirty="0" err="1" smtClean="0">
                <a:solidFill>
                  <a:srgbClr val="FFFFFF"/>
                </a:solidFill>
                <a:latin typeface="+mn-lt"/>
              </a:rPr>
              <a:t>zz</a:t>
            </a:r>
            <a:r>
              <a:rPr lang="en-US" sz="1600" dirty="0" smtClean="0">
                <a:solidFill>
                  <a:srgbClr val="FFFFFF"/>
                </a:solidFill>
                <a:latin typeface="+mn-lt"/>
              </a:rPr>
              <a:t> = 0, |D| is determinant of the system, |D| &gt; 0</a:t>
            </a:r>
          </a:p>
          <a:p>
            <a:pPr marL="285750" indent="-285750" algn="l">
              <a:buFont typeface="Arial"/>
              <a:buChar char="•"/>
            </a:pPr>
            <a:r>
              <a:rPr lang="en-US" dirty="0" smtClean="0">
                <a:solidFill>
                  <a:srgbClr val="FFFFFF"/>
                </a:solidFill>
                <a:latin typeface="+mn-lt"/>
              </a:rPr>
              <a:t>Bottom Right: implicit solution for </a:t>
            </a:r>
            <a:r>
              <a:rPr lang="en-US" dirty="0" err="1" smtClean="0">
                <a:solidFill>
                  <a:srgbClr val="FFFFFF"/>
                </a:solidFill>
                <a:latin typeface="+mn-lt"/>
              </a:rPr>
              <a:t>dZ</a:t>
            </a:r>
            <a:r>
              <a:rPr lang="en-US" dirty="0" smtClean="0">
                <a:solidFill>
                  <a:srgbClr val="FFFFFF"/>
                </a:solidFill>
                <a:latin typeface="+mn-lt"/>
              </a:rPr>
              <a:t>/</a:t>
            </a:r>
            <a:r>
              <a:rPr lang="en-US" dirty="0" err="1" smtClean="0">
                <a:solidFill>
                  <a:srgbClr val="FFFFFF"/>
                </a:solidFill>
                <a:latin typeface="+mn-lt"/>
              </a:rPr>
              <a:t>dP</a:t>
            </a:r>
            <a:r>
              <a:rPr lang="en-US" dirty="0" smtClean="0">
                <a:solidFill>
                  <a:srgbClr val="FFFFFF"/>
                </a:solidFill>
                <a:latin typeface="+mn-lt"/>
              </a:rPr>
              <a:t> if production possibilities curve were not linear; curvature effect C</a:t>
            </a:r>
            <a:r>
              <a:rPr lang="en-US" baseline="-25000" dirty="0" smtClean="0">
                <a:solidFill>
                  <a:srgbClr val="FFFFFF"/>
                </a:solidFill>
                <a:latin typeface="+mn-lt"/>
              </a:rPr>
              <a:t>Z</a:t>
            </a:r>
            <a:r>
              <a:rPr lang="en-US" dirty="0" smtClean="0">
                <a:solidFill>
                  <a:srgbClr val="FFFFFF"/>
                </a:solidFill>
                <a:latin typeface="+mn-lt"/>
              </a:rPr>
              <a:t> defined as </a:t>
            </a:r>
          </a:p>
          <a:p>
            <a:pPr algn="l"/>
            <a:r>
              <a:rPr lang="en-US" dirty="0" smtClean="0">
                <a:solidFill>
                  <a:srgbClr val="FFFFFF"/>
                </a:solidFill>
                <a:latin typeface="+mn-lt"/>
              </a:rPr>
              <a:t>     (</a:t>
            </a:r>
            <a:r>
              <a:rPr lang="en-US" dirty="0" err="1" smtClean="0">
                <a:solidFill>
                  <a:srgbClr val="FFFFFF"/>
                </a:solidFill>
                <a:latin typeface="+mn-lt"/>
              </a:rPr>
              <a:t>λPF</a:t>
            </a:r>
            <a:r>
              <a:rPr lang="en-US" baseline="-25000" dirty="0" err="1" smtClean="0">
                <a:solidFill>
                  <a:srgbClr val="FFFFFF"/>
                </a:solidFill>
                <a:latin typeface="+mn-lt"/>
              </a:rPr>
              <a:t>ZZ</a:t>
            </a:r>
            <a:r>
              <a:rPr lang="en-US" dirty="0" smtClean="0">
                <a:solidFill>
                  <a:srgbClr val="FFFFFF"/>
                </a:solidFill>
                <a:latin typeface="+mn-lt"/>
              </a:rPr>
              <a:t>/|D|)</a:t>
            </a:r>
            <a:r>
              <a:rPr lang="en-US" dirty="0" err="1" smtClean="0">
                <a:solidFill>
                  <a:srgbClr val="FFFFFF"/>
                </a:solidFill>
                <a:latin typeface="+mn-lt"/>
              </a:rPr>
              <a:t>dZ</a:t>
            </a:r>
            <a:r>
              <a:rPr lang="en-US" dirty="0" smtClean="0">
                <a:solidFill>
                  <a:srgbClr val="FFFFFF"/>
                </a:solidFill>
                <a:latin typeface="+mn-lt"/>
              </a:rPr>
              <a:t>/</a:t>
            </a:r>
            <a:r>
              <a:rPr lang="en-US" dirty="0" err="1" smtClean="0">
                <a:solidFill>
                  <a:srgbClr val="FFFFFF"/>
                </a:solidFill>
                <a:latin typeface="+mn-lt"/>
              </a:rPr>
              <a:t>dP</a:t>
            </a:r>
            <a:endParaRPr lang="en-US" dirty="0" smtClean="0">
              <a:solidFill>
                <a:srgbClr val="FFFFFF"/>
              </a:solidFill>
              <a:latin typeface="+mn-lt"/>
            </a:endParaRPr>
          </a:p>
          <a:p>
            <a:pPr marL="285750" indent="-285750" algn="l">
              <a:buFont typeface="Arial"/>
              <a:buChar char="•"/>
            </a:pPr>
            <a:r>
              <a:rPr lang="en-US" dirty="0" smtClean="0">
                <a:solidFill>
                  <a:srgbClr val="FFFFFF"/>
                </a:solidFill>
                <a:latin typeface="+mn-lt"/>
              </a:rPr>
              <a:t>First term: substitution effect</a:t>
            </a:r>
          </a:p>
          <a:p>
            <a:pPr marL="285750" indent="-285750" algn="l">
              <a:buFont typeface="Arial"/>
              <a:buChar char="•"/>
            </a:pPr>
            <a:r>
              <a:rPr lang="en-US" dirty="0" smtClean="0">
                <a:solidFill>
                  <a:srgbClr val="FFFFFF"/>
                </a:solidFill>
                <a:latin typeface="+mn-lt"/>
              </a:rPr>
              <a:t>Second term: income effect</a:t>
            </a:r>
          </a:p>
          <a:p>
            <a:pPr marL="285750" indent="-285750" algn="l">
              <a:buFont typeface="Arial"/>
              <a:buChar char="•"/>
            </a:pPr>
            <a:r>
              <a:rPr lang="en-US" dirty="0" smtClean="0">
                <a:solidFill>
                  <a:srgbClr val="FFFFFF"/>
                </a:solidFill>
                <a:latin typeface="+mn-lt"/>
              </a:rPr>
              <a:t>Third term: curvature effect</a:t>
            </a:r>
            <a:endParaRPr lang="en-US" dirty="0">
              <a:solidFill>
                <a:srgbClr val="FFFFFF"/>
              </a:solidFill>
              <a:latin typeface="+mn-lt"/>
            </a:endParaRPr>
          </a:p>
        </p:txBody>
      </p:sp>
      <p:pic>
        <p:nvPicPr>
          <p:cNvPr id="10" name="Picture 9" descr="equation 12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571" y="1261825"/>
            <a:ext cx="4111081" cy="883121"/>
          </a:xfrm>
          <a:prstGeom prst="rect">
            <a:avLst/>
          </a:prstGeom>
        </p:spPr>
      </p:pic>
      <p:pic>
        <p:nvPicPr>
          <p:cNvPr id="11" name="Picture 10" descr="equation 12b.png"/>
          <p:cNvPicPr>
            <a:picLocks noChangeAspect="1"/>
          </p:cNvPicPr>
          <p:nvPr/>
        </p:nvPicPr>
        <p:blipFill rotWithShape="1">
          <a:blip r:embed="rId4">
            <a:extLst>
              <a:ext uri="{28A0092B-C50C-407E-A947-70E740481C1C}">
                <a14:useLocalDpi xmlns:a14="http://schemas.microsoft.com/office/drawing/2010/main" val="0"/>
              </a:ext>
            </a:extLst>
          </a:blip>
          <a:srcRect l="54879" t="44576" r="22285" b="34751"/>
          <a:stretch/>
        </p:blipFill>
        <p:spPr>
          <a:xfrm>
            <a:off x="4409570" y="2879803"/>
            <a:ext cx="4111081" cy="2990282"/>
          </a:xfrm>
          <a:prstGeom prst="rect">
            <a:avLst/>
          </a:prstGeom>
        </p:spPr>
      </p:pic>
    </p:spTree>
    <p:extLst>
      <p:ext uri="{BB962C8B-B14F-4D97-AF65-F5344CB8AC3E}">
        <p14:creationId xmlns:p14="http://schemas.microsoft.com/office/powerpoint/2010/main" val="4221805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9468"/>
            <a:ext cx="9144000" cy="1417638"/>
          </a:xfrm>
        </p:spPr>
        <p:txBody>
          <a:bodyPr/>
          <a:lstStyle/>
          <a:p>
            <a:r>
              <a:rPr lang="en-US" dirty="0" smtClean="0"/>
              <a:t>Substitution, Income, and Curvature Effects</a:t>
            </a:r>
            <a:endParaRPr lang="en-US" dirty="0"/>
          </a:p>
        </p:txBody>
      </p:sp>
      <p:sp>
        <p:nvSpPr>
          <p:cNvPr id="3" name="Content Placeholder 2"/>
          <p:cNvSpPr>
            <a:spLocks noGrp="1"/>
          </p:cNvSpPr>
          <p:nvPr>
            <p:ph idx="1"/>
          </p:nvPr>
        </p:nvSpPr>
        <p:spPr>
          <a:xfrm>
            <a:off x="369156" y="1790249"/>
            <a:ext cx="8475827" cy="4752079"/>
          </a:xfrm>
        </p:spPr>
        <p:txBody>
          <a:bodyPr>
            <a:normAutofit fontScale="85000" lnSpcReduction="20000"/>
          </a:bodyPr>
          <a:lstStyle/>
          <a:p>
            <a:r>
              <a:rPr lang="en-US" dirty="0" smtClean="0"/>
              <a:t>Substitution Effect must be negative (i.e. S</a:t>
            </a:r>
            <a:r>
              <a:rPr lang="en-US" baseline="-25000" dirty="0" smtClean="0"/>
              <a:t>ZM</a:t>
            </a:r>
            <a:r>
              <a:rPr lang="en-US" dirty="0" smtClean="0"/>
              <a:t> &lt; 0)</a:t>
            </a:r>
          </a:p>
          <a:p>
            <a:pPr lvl="1"/>
            <a:r>
              <a:rPr lang="en-US" dirty="0" smtClean="0"/>
              <a:t>Increase in price of food leads consumers to substitution of M for Z</a:t>
            </a:r>
          </a:p>
          <a:p>
            <a:pPr lvl="1"/>
            <a:r>
              <a:rPr lang="en-US" dirty="0" smtClean="0"/>
              <a:t>If this was the only effect, could safely predict that a rise in food prices would lead to a decrease in production of Z and an  increase in production and sale of F</a:t>
            </a:r>
          </a:p>
          <a:p>
            <a:r>
              <a:rPr lang="en-US" dirty="0" smtClean="0"/>
              <a:t>Income effect will </a:t>
            </a:r>
            <a:r>
              <a:rPr lang="en-US" dirty="0"/>
              <a:t>be positive and act to offset the substitution effect UNLESS Z is an </a:t>
            </a:r>
            <a:r>
              <a:rPr lang="en-US" i="1" dirty="0"/>
              <a:t>inferior good</a:t>
            </a:r>
            <a:r>
              <a:rPr lang="en-US" dirty="0"/>
              <a:t> </a:t>
            </a:r>
            <a:endParaRPr lang="en-US" dirty="0" smtClean="0"/>
          </a:p>
          <a:p>
            <a:pPr lvl="1"/>
            <a:r>
              <a:rPr lang="en-US" dirty="0"/>
              <a:t>If I</a:t>
            </a:r>
            <a:r>
              <a:rPr lang="en-US" baseline="-25000" dirty="0"/>
              <a:t>Z</a:t>
            </a:r>
            <a:r>
              <a:rPr lang="en-US" dirty="0"/>
              <a:t> &gt; 0 (more Z consumed at higher incomes with constant prices), </a:t>
            </a:r>
            <a:endParaRPr lang="en-US" dirty="0" smtClean="0"/>
          </a:p>
          <a:p>
            <a:pPr lvl="2"/>
            <a:r>
              <a:rPr lang="en-US" dirty="0" smtClean="0"/>
              <a:t>Supply </a:t>
            </a:r>
            <a:r>
              <a:rPr lang="en-US" dirty="0"/>
              <a:t>elasticity would decrease as price increases</a:t>
            </a:r>
          </a:p>
          <a:p>
            <a:pPr lvl="1"/>
            <a:r>
              <a:rPr lang="en-US" dirty="0"/>
              <a:t>If I</a:t>
            </a:r>
            <a:r>
              <a:rPr lang="en-US" baseline="-25000" dirty="0"/>
              <a:t>Z</a:t>
            </a:r>
            <a:r>
              <a:rPr lang="en-US" dirty="0"/>
              <a:t> &lt; 0 (Z is an inferior good)</a:t>
            </a:r>
          </a:p>
          <a:p>
            <a:pPr lvl="2"/>
            <a:r>
              <a:rPr lang="en-US" dirty="0"/>
              <a:t>Supply elasticity would increase as price increases</a:t>
            </a:r>
          </a:p>
          <a:p>
            <a:pPr lvl="1"/>
            <a:r>
              <a:rPr lang="en-US" dirty="0" smtClean="0"/>
              <a:t>Becomes more important as agrarian sector becomes more specialized</a:t>
            </a:r>
          </a:p>
          <a:p>
            <a:pPr marL="342900" lvl="1" indent="-342900">
              <a:spcBef>
                <a:spcPts val="2000"/>
              </a:spcBef>
            </a:pPr>
            <a:r>
              <a:rPr lang="en-US" dirty="0" smtClean="0"/>
              <a:t>Curvature Effect will </a:t>
            </a:r>
            <a:r>
              <a:rPr lang="en-US" dirty="0"/>
              <a:t>be positive if Z decreases, </a:t>
            </a:r>
            <a:r>
              <a:rPr lang="en-US" dirty="0" smtClean="0"/>
              <a:t>and negative </a:t>
            </a:r>
            <a:r>
              <a:rPr lang="en-US" dirty="0"/>
              <a:t>if Z </a:t>
            </a:r>
            <a:r>
              <a:rPr lang="en-US" dirty="0" smtClean="0"/>
              <a:t>increases</a:t>
            </a:r>
          </a:p>
          <a:p>
            <a:pPr lvl="1"/>
            <a:r>
              <a:rPr lang="en-US" dirty="0" smtClean="0"/>
              <a:t>Acts </a:t>
            </a:r>
            <a:r>
              <a:rPr lang="en-US" dirty="0"/>
              <a:t>to offset the first two terms</a:t>
            </a:r>
          </a:p>
          <a:p>
            <a:pPr lvl="2"/>
            <a:r>
              <a:rPr lang="en-US" dirty="0"/>
              <a:t>Never fully outweighs them, as it switches signs as  </a:t>
            </a:r>
            <a:r>
              <a:rPr lang="en-US" dirty="0" err="1"/>
              <a:t>dZ</a:t>
            </a:r>
            <a:r>
              <a:rPr lang="en-US" dirty="0"/>
              <a:t>/</a:t>
            </a:r>
            <a:r>
              <a:rPr lang="en-US" dirty="0" err="1"/>
              <a:t>dP</a:t>
            </a:r>
            <a:r>
              <a:rPr lang="en-US" dirty="0"/>
              <a:t> switches signs</a:t>
            </a:r>
          </a:p>
          <a:p>
            <a:pPr lvl="1"/>
            <a:endParaRPr lang="en-US" dirty="0"/>
          </a:p>
        </p:txBody>
      </p:sp>
    </p:spTree>
    <p:extLst>
      <p:ext uri="{BB962C8B-B14F-4D97-AF65-F5344CB8AC3E}">
        <p14:creationId xmlns:p14="http://schemas.microsoft.com/office/powerpoint/2010/main" val="1605099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dirty="0" smtClean="0"/>
              <a:t>Importance of the Income Effect</a:t>
            </a:r>
            <a:endParaRPr lang="en-US" dirty="0"/>
          </a:p>
        </p:txBody>
      </p:sp>
      <p:sp>
        <p:nvSpPr>
          <p:cNvPr id="3" name="Content Placeholder 2"/>
          <p:cNvSpPr>
            <a:spLocks noGrp="1"/>
          </p:cNvSpPr>
          <p:nvPr>
            <p:ph idx="1"/>
          </p:nvPr>
        </p:nvSpPr>
        <p:spPr/>
        <p:txBody>
          <a:bodyPr>
            <a:normAutofit fontScale="92500"/>
          </a:bodyPr>
          <a:lstStyle/>
          <a:p>
            <a:r>
              <a:rPr lang="en-US" dirty="0" smtClean="0"/>
              <a:t>Importance of the income effect suggests a test of the labor-leisure model</a:t>
            </a:r>
          </a:p>
          <a:p>
            <a:r>
              <a:rPr lang="en-US" dirty="0" smtClean="0"/>
              <a:t>Normal assumption: leisure is a superior good</a:t>
            </a:r>
          </a:p>
          <a:p>
            <a:r>
              <a:rPr lang="en-US" dirty="0" smtClean="0"/>
              <a:t>If Z interpreted as activities that produce leisure, model predicts a backward-bending supply curve for food</a:t>
            </a:r>
          </a:p>
          <a:p>
            <a:r>
              <a:rPr lang="en-US" dirty="0" smtClean="0"/>
              <a:t>Theoretical implications do not match empirical evidence (suggests high positive elasticities)</a:t>
            </a:r>
          </a:p>
          <a:p>
            <a:r>
              <a:rPr lang="en-US" dirty="0" smtClean="0"/>
              <a:t>Instead, if Z activities are interpreted as inferior good, then would expect high responsiveness</a:t>
            </a:r>
          </a:p>
          <a:p>
            <a:endParaRPr lang="en-US" dirty="0"/>
          </a:p>
        </p:txBody>
      </p:sp>
    </p:spTree>
    <p:extLst>
      <p:ext uri="{BB962C8B-B14F-4D97-AF65-F5344CB8AC3E}">
        <p14:creationId xmlns:p14="http://schemas.microsoft.com/office/powerpoint/2010/main" val="469810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Curve: Second Case</a:t>
            </a:r>
            <a:endParaRPr lang="en-US" dirty="0"/>
          </a:p>
        </p:txBody>
      </p:sp>
      <p:sp>
        <p:nvSpPr>
          <p:cNvPr id="3" name="Content Placeholder 2"/>
          <p:cNvSpPr>
            <a:spLocks noGrp="1"/>
          </p:cNvSpPr>
          <p:nvPr>
            <p:ph idx="1"/>
          </p:nvPr>
        </p:nvSpPr>
        <p:spPr>
          <a:xfrm>
            <a:off x="361249" y="2249238"/>
            <a:ext cx="3808144" cy="5886450"/>
          </a:xfrm>
        </p:spPr>
        <p:txBody>
          <a:bodyPr/>
          <a:lstStyle/>
          <a:p>
            <a:r>
              <a:rPr lang="en-US" dirty="0" smtClean="0">
                <a:solidFill>
                  <a:srgbClr val="FFFFFF"/>
                </a:solidFill>
                <a:effectLst/>
              </a:rPr>
              <a:t>Instead of all F sold on the market, some F is consumed within agrarian economy</a:t>
            </a:r>
          </a:p>
          <a:p>
            <a:r>
              <a:rPr lang="en-US" dirty="0" smtClean="0">
                <a:solidFill>
                  <a:srgbClr val="FFFFFF"/>
                </a:solidFill>
                <a:effectLst/>
              </a:rPr>
              <a:t>Total differentiation of the equilibrium conditions obtains system on right</a:t>
            </a:r>
          </a:p>
        </p:txBody>
      </p:sp>
      <p:pic>
        <p:nvPicPr>
          <p:cNvPr id="7" name="Picture 6" descr="case 2 syste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390" y="2083401"/>
            <a:ext cx="3594100" cy="3594100"/>
          </a:xfrm>
          <a:prstGeom prst="rect">
            <a:avLst/>
          </a:prstGeom>
        </p:spPr>
      </p:pic>
    </p:spTree>
    <p:extLst>
      <p:ext uri="{BB962C8B-B14F-4D97-AF65-F5344CB8AC3E}">
        <p14:creationId xmlns:p14="http://schemas.microsoft.com/office/powerpoint/2010/main" val="3421090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46" y="70867"/>
            <a:ext cx="3250360" cy="1631950"/>
          </a:xfrm>
        </p:spPr>
        <p:txBody>
          <a:bodyPr/>
          <a:lstStyle/>
          <a:p>
            <a:r>
              <a:rPr lang="en-US" dirty="0" smtClean="0"/>
              <a:t>Supply Curve: Second Case</a:t>
            </a:r>
            <a:endParaRPr lang="en-US" dirty="0"/>
          </a:p>
        </p:txBody>
      </p:sp>
      <p:sp>
        <p:nvSpPr>
          <p:cNvPr id="3" name="Content Placeholder 2"/>
          <p:cNvSpPr>
            <a:spLocks noGrp="1"/>
          </p:cNvSpPr>
          <p:nvPr>
            <p:ph idx="1"/>
          </p:nvPr>
        </p:nvSpPr>
        <p:spPr>
          <a:xfrm>
            <a:off x="316544" y="2012950"/>
            <a:ext cx="3862306" cy="4485074"/>
          </a:xfrm>
        </p:spPr>
        <p:txBody>
          <a:bodyPr>
            <a:normAutofit/>
          </a:bodyPr>
          <a:lstStyle/>
          <a:p>
            <a:r>
              <a:rPr lang="en-US" dirty="0" smtClean="0">
                <a:solidFill>
                  <a:srgbClr val="FFFFFF"/>
                </a:solidFill>
                <a:effectLst/>
              </a:rPr>
              <a:t>Top Right: implicit solutions for</a:t>
            </a:r>
          </a:p>
          <a:p>
            <a:pPr lvl="1"/>
            <a:r>
              <a:rPr lang="en-US" dirty="0" err="1" smtClean="0">
                <a:solidFill>
                  <a:srgbClr val="FFFFFF"/>
                </a:solidFill>
                <a:effectLst/>
              </a:rPr>
              <a:t>dZ</a:t>
            </a:r>
            <a:r>
              <a:rPr lang="en-US" dirty="0" smtClean="0">
                <a:solidFill>
                  <a:srgbClr val="FFFFFF"/>
                </a:solidFill>
                <a:effectLst/>
              </a:rPr>
              <a:t>/</a:t>
            </a:r>
            <a:r>
              <a:rPr lang="en-US" dirty="0" err="1" smtClean="0">
                <a:solidFill>
                  <a:srgbClr val="FFFFFF"/>
                </a:solidFill>
                <a:effectLst/>
              </a:rPr>
              <a:t>dP</a:t>
            </a:r>
            <a:endParaRPr lang="en-US" dirty="0" smtClean="0">
              <a:solidFill>
                <a:srgbClr val="FFFFFF"/>
              </a:solidFill>
              <a:effectLst/>
            </a:endParaRPr>
          </a:p>
          <a:p>
            <a:pPr lvl="1"/>
            <a:r>
              <a:rPr lang="en-US" dirty="0" smtClean="0">
                <a:solidFill>
                  <a:srgbClr val="FFFFFF"/>
                </a:solidFill>
                <a:effectLst/>
              </a:rPr>
              <a:t>dF</a:t>
            </a:r>
            <a:r>
              <a:rPr lang="en-US" baseline="-25000" dirty="0" smtClean="0">
                <a:solidFill>
                  <a:srgbClr val="FFFFFF"/>
                </a:solidFill>
                <a:effectLst/>
              </a:rPr>
              <a:t>0</a:t>
            </a:r>
            <a:r>
              <a:rPr lang="en-US" dirty="0" smtClean="0">
                <a:solidFill>
                  <a:srgbClr val="FFFFFF"/>
                </a:solidFill>
                <a:effectLst/>
              </a:rPr>
              <a:t>/</a:t>
            </a:r>
            <a:r>
              <a:rPr lang="en-US" dirty="0" err="1" smtClean="0">
                <a:solidFill>
                  <a:srgbClr val="FFFFFF"/>
                </a:solidFill>
                <a:effectLst/>
              </a:rPr>
              <a:t>dP</a:t>
            </a:r>
            <a:r>
              <a:rPr lang="en-US" dirty="0" smtClean="0">
                <a:solidFill>
                  <a:srgbClr val="FFFFFF"/>
                </a:solidFill>
                <a:effectLst/>
              </a:rPr>
              <a:t> (change in food consumption)</a:t>
            </a:r>
          </a:p>
          <a:p>
            <a:r>
              <a:rPr lang="en-US" dirty="0" smtClean="0">
                <a:solidFill>
                  <a:srgbClr val="FFFFFF"/>
                </a:solidFill>
                <a:effectLst/>
              </a:rPr>
              <a:t>Bottom Right</a:t>
            </a:r>
          </a:p>
          <a:p>
            <a:pPr lvl="1"/>
            <a:r>
              <a:rPr lang="en-US" dirty="0" smtClean="0">
                <a:solidFill>
                  <a:srgbClr val="FFFFFF"/>
                </a:solidFill>
                <a:effectLst/>
              </a:rPr>
              <a:t>Implicit solutions rewritten in terms of substitution, income, and curvature effects</a:t>
            </a:r>
          </a:p>
        </p:txBody>
      </p:sp>
      <p:pic>
        <p:nvPicPr>
          <p:cNvPr id="5" name="Picture 4" descr="case 2 implicit soluti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470" y="567131"/>
            <a:ext cx="3810000" cy="3810000"/>
          </a:xfrm>
          <a:prstGeom prst="rect">
            <a:avLst/>
          </a:prstGeom>
        </p:spPr>
      </p:pic>
      <p:pic>
        <p:nvPicPr>
          <p:cNvPr id="6" name="Picture 5" descr="case 2 implicit solutions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205" y="4779149"/>
            <a:ext cx="2946400" cy="1346200"/>
          </a:xfrm>
          <a:prstGeom prst="rect">
            <a:avLst/>
          </a:prstGeom>
        </p:spPr>
      </p:pic>
    </p:spTree>
    <p:extLst>
      <p:ext uri="{BB962C8B-B14F-4D97-AF65-F5344CB8AC3E}">
        <p14:creationId xmlns:p14="http://schemas.microsoft.com/office/powerpoint/2010/main" val="2820181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Case: Substitution and Income Effects</a:t>
            </a:r>
            <a:endParaRPr lang="en-US" dirty="0"/>
          </a:p>
        </p:txBody>
      </p:sp>
      <p:sp>
        <p:nvSpPr>
          <p:cNvPr id="3" name="Content Placeholder 2"/>
          <p:cNvSpPr>
            <a:spLocks noGrp="1"/>
          </p:cNvSpPr>
          <p:nvPr>
            <p:ph idx="1"/>
          </p:nvPr>
        </p:nvSpPr>
        <p:spPr/>
        <p:txBody>
          <a:bodyPr/>
          <a:lstStyle/>
          <a:p>
            <a:r>
              <a:rPr lang="en-US" dirty="0" smtClean="0"/>
              <a:t>Substitution Effect</a:t>
            </a:r>
          </a:p>
          <a:p>
            <a:pPr lvl="1"/>
            <a:r>
              <a:rPr lang="en-US" dirty="0" err="1" smtClean="0"/>
              <a:t>S</a:t>
            </a:r>
            <a:r>
              <a:rPr lang="en-US" baseline="-25000" dirty="0" err="1" smtClean="0"/>
              <a:t>FoZ</a:t>
            </a:r>
            <a:r>
              <a:rPr lang="en-US" dirty="0" smtClean="0"/>
              <a:t> </a:t>
            </a:r>
            <a:r>
              <a:rPr lang="en-US" dirty="0"/>
              <a:t>no longer necessarily negative; depends on if Z is complement or substitute for F</a:t>
            </a:r>
          </a:p>
          <a:p>
            <a:pPr lvl="1"/>
            <a:r>
              <a:rPr lang="en-US" dirty="0" err="1"/>
              <a:t>S</a:t>
            </a:r>
            <a:r>
              <a:rPr lang="en-US" baseline="-25000" dirty="0" err="1"/>
              <a:t>FoFo</a:t>
            </a:r>
            <a:r>
              <a:rPr lang="en-US" dirty="0"/>
              <a:t> necessarily negative</a:t>
            </a:r>
          </a:p>
          <a:p>
            <a:pPr lvl="2"/>
            <a:r>
              <a:rPr lang="en-US" dirty="0"/>
              <a:t>Amount consumed on farm falls as price </a:t>
            </a:r>
            <a:r>
              <a:rPr lang="en-US" dirty="0" smtClean="0"/>
              <a:t>rises</a:t>
            </a:r>
          </a:p>
          <a:p>
            <a:pPr lvl="2"/>
            <a:r>
              <a:rPr lang="en-US" dirty="0" smtClean="0"/>
              <a:t>Holding income constant and curvature absent</a:t>
            </a:r>
            <a:endParaRPr lang="en-US" dirty="0"/>
          </a:p>
          <a:p>
            <a:r>
              <a:rPr lang="en-US" dirty="0" smtClean="0"/>
              <a:t>Income Effect</a:t>
            </a:r>
          </a:p>
          <a:p>
            <a:pPr lvl="1"/>
            <a:r>
              <a:rPr lang="en-US" dirty="0" smtClean="0"/>
              <a:t>Effect of a rise in prices can be positive or negative</a:t>
            </a:r>
          </a:p>
          <a:p>
            <a:pPr lvl="1"/>
            <a:r>
              <a:rPr lang="en-US" dirty="0" smtClean="0"/>
              <a:t>Becomes more important as marketable surplus increases</a:t>
            </a:r>
          </a:p>
          <a:p>
            <a:pPr lvl="1"/>
            <a:endParaRPr lang="en-US" dirty="0"/>
          </a:p>
        </p:txBody>
      </p:sp>
    </p:spTree>
    <p:extLst>
      <p:ext uri="{BB962C8B-B14F-4D97-AF65-F5344CB8AC3E}">
        <p14:creationId xmlns:p14="http://schemas.microsoft.com/office/powerpoint/2010/main" val="1043748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61" y="2738806"/>
            <a:ext cx="8726854" cy="1362075"/>
          </a:xfrm>
        </p:spPr>
        <p:txBody>
          <a:bodyPr/>
          <a:lstStyle/>
          <a:p>
            <a:r>
              <a:rPr lang="en-US" dirty="0" smtClean="0"/>
              <a:t>Section 2: “Intermediate Goods and Technological Change”</a:t>
            </a:r>
            <a:endParaRPr lang="en-US" dirty="0"/>
          </a:p>
        </p:txBody>
      </p:sp>
    </p:spTree>
    <p:extLst>
      <p:ext uri="{BB962C8B-B14F-4D97-AF65-F5344CB8AC3E}">
        <p14:creationId xmlns:p14="http://schemas.microsoft.com/office/powerpoint/2010/main" val="779897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Specialization in an agrarian economy leads to technology change</a:t>
            </a:r>
          </a:p>
          <a:p>
            <a:r>
              <a:rPr lang="en-US" dirty="0" smtClean="0"/>
              <a:t>Importing intermediate raw materials and capital goods can increase productivity</a:t>
            </a:r>
          </a:p>
          <a:p>
            <a:r>
              <a:rPr lang="en-US" dirty="0" smtClean="0"/>
              <a:t>Reduction of market barriers and expansion of trade allows an agrarian economy the possibility of reallocation of resources and produce a greater quantity of goods</a:t>
            </a:r>
          </a:p>
          <a:p>
            <a:r>
              <a:rPr lang="en-US" dirty="0" smtClean="0"/>
              <a:t>In this section, the effect on marketable surplus is analyzed through the substitution and income effects</a:t>
            </a:r>
            <a:endParaRPr lang="en-US" dirty="0"/>
          </a:p>
        </p:txBody>
      </p:sp>
    </p:spTree>
    <p:extLst>
      <p:ext uri="{BB962C8B-B14F-4D97-AF65-F5344CB8AC3E}">
        <p14:creationId xmlns:p14="http://schemas.microsoft.com/office/powerpoint/2010/main" val="1762850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689" y="14769"/>
            <a:ext cx="3617731" cy="1348376"/>
          </a:xfrm>
        </p:spPr>
        <p:txBody>
          <a:bodyPr/>
          <a:lstStyle/>
          <a:p>
            <a:r>
              <a:rPr lang="en-US" sz="2800" dirty="0" smtClean="0"/>
              <a:t>Production and Consumption Possibilities Curves</a:t>
            </a:r>
            <a:endParaRPr lang="en-US" sz="2800" dirty="0"/>
          </a:p>
        </p:txBody>
      </p:sp>
      <p:sp>
        <p:nvSpPr>
          <p:cNvPr id="3" name="Content Placeholder 2"/>
          <p:cNvSpPr>
            <a:spLocks noGrp="1"/>
          </p:cNvSpPr>
          <p:nvPr>
            <p:ph idx="1"/>
          </p:nvPr>
        </p:nvSpPr>
        <p:spPr>
          <a:xfrm>
            <a:off x="124583" y="1411916"/>
            <a:ext cx="4149725" cy="5886450"/>
          </a:xfrm>
        </p:spPr>
        <p:txBody>
          <a:bodyPr>
            <a:normAutofit/>
          </a:bodyPr>
          <a:lstStyle/>
          <a:p>
            <a:r>
              <a:rPr lang="en-US" sz="1800" dirty="0" smtClean="0">
                <a:effectLst/>
              </a:rPr>
              <a:t>Assume: all F exported</a:t>
            </a:r>
          </a:p>
          <a:p>
            <a:r>
              <a:rPr lang="en-US" sz="1800" dirty="0" smtClean="0">
                <a:effectLst/>
              </a:rPr>
              <a:t>Assume: units chosen so price ratio between M and F is 1</a:t>
            </a:r>
          </a:p>
          <a:p>
            <a:r>
              <a:rPr lang="en-US" sz="1800" dirty="0" smtClean="0">
                <a:effectLst/>
              </a:rPr>
              <a:t>Technological change shifts the curves from point I to point II</a:t>
            </a:r>
          </a:p>
          <a:p>
            <a:r>
              <a:rPr lang="en-US" sz="1800" dirty="0" smtClean="0">
                <a:effectLst/>
              </a:rPr>
              <a:t>C</a:t>
            </a:r>
            <a:r>
              <a:rPr lang="en-US" sz="1800" baseline="-25000" dirty="0" smtClean="0">
                <a:effectLst/>
              </a:rPr>
              <a:t>2</a:t>
            </a:r>
            <a:r>
              <a:rPr lang="en-US" sz="1800" dirty="0" smtClean="0">
                <a:effectLst/>
              </a:rPr>
              <a:t> likely implies greater exports of food and consumption of M than C</a:t>
            </a:r>
            <a:r>
              <a:rPr lang="en-US" sz="1800" baseline="-25000" dirty="0" smtClean="0">
                <a:effectLst/>
              </a:rPr>
              <a:t>1</a:t>
            </a:r>
            <a:endParaRPr lang="en-US" sz="1800" dirty="0" smtClean="0">
              <a:effectLst/>
            </a:endParaRPr>
          </a:p>
          <a:p>
            <a:pPr lvl="1"/>
            <a:r>
              <a:rPr lang="en-US" sz="1700" dirty="0" smtClean="0">
                <a:effectLst/>
              </a:rPr>
              <a:t>Except when Z is highly superior good</a:t>
            </a:r>
          </a:p>
          <a:p>
            <a:r>
              <a:rPr lang="en-US" sz="1800" dirty="0" smtClean="0">
                <a:effectLst/>
              </a:rPr>
              <a:t>Lower income elasticity of demand for Z and greater substitution between Z and M means technological change is more likely to increase the supply of food</a:t>
            </a:r>
          </a:p>
        </p:txBody>
      </p:sp>
      <p:pic>
        <p:nvPicPr>
          <p:cNvPr id="4" name="Picture 3" descr="figure 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7535" y="1411916"/>
            <a:ext cx="4009352" cy="4145841"/>
          </a:xfrm>
          <a:prstGeom prst="rect">
            <a:avLst/>
          </a:prstGeom>
        </p:spPr>
      </p:pic>
    </p:spTree>
    <p:extLst>
      <p:ext uri="{BB962C8B-B14F-4D97-AF65-F5344CB8AC3E}">
        <p14:creationId xmlns:p14="http://schemas.microsoft.com/office/powerpoint/2010/main" val="1324547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38050" y="1919112"/>
            <a:ext cx="8876530" cy="4699000"/>
          </a:xfrm>
        </p:spPr>
        <p:txBody>
          <a:bodyPr>
            <a:normAutofit/>
          </a:bodyPr>
          <a:lstStyle/>
          <a:p>
            <a:r>
              <a:rPr lang="en-US" dirty="0" smtClean="0"/>
              <a:t>Reasons for this paper</a:t>
            </a:r>
          </a:p>
          <a:p>
            <a:pPr lvl="1"/>
            <a:r>
              <a:rPr lang="en-US" dirty="0" smtClean="0"/>
              <a:t>Models of Agrarian Economies allocate labor into two activities</a:t>
            </a:r>
          </a:p>
          <a:p>
            <a:pPr lvl="2"/>
            <a:r>
              <a:rPr lang="en-US" dirty="0" smtClean="0"/>
              <a:t>Agriculture</a:t>
            </a:r>
          </a:p>
          <a:p>
            <a:pPr lvl="2"/>
            <a:r>
              <a:rPr lang="en-US" dirty="0" smtClean="0"/>
              <a:t>Leisure/non-work</a:t>
            </a:r>
          </a:p>
          <a:p>
            <a:pPr lvl="1"/>
            <a:r>
              <a:rPr lang="en-US" dirty="0" smtClean="0"/>
              <a:t>Empirical evidence points to greater number of types of labor, such as processing, manufacturing, or transporting goods</a:t>
            </a:r>
          </a:p>
          <a:p>
            <a:r>
              <a:rPr lang="en-US" dirty="0" smtClean="0"/>
              <a:t>This paper takes these non-leisure and non-agriculture activities into consideration and develops a model of an agrarian economy that includes these new variables</a:t>
            </a:r>
          </a:p>
        </p:txBody>
      </p:sp>
    </p:spTree>
    <p:extLst>
      <p:ext uri="{BB962C8B-B14F-4D97-AF65-F5344CB8AC3E}">
        <p14:creationId xmlns:p14="http://schemas.microsoft.com/office/powerpoint/2010/main" val="2393991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sz="4400" dirty="0" smtClean="0"/>
              <a:t>Importation of Intermediate Goods</a:t>
            </a:r>
            <a:endParaRPr lang="en-US" sz="4400" dirty="0"/>
          </a:p>
        </p:txBody>
      </p:sp>
      <p:sp>
        <p:nvSpPr>
          <p:cNvPr id="3" name="Content Placeholder 2"/>
          <p:cNvSpPr>
            <a:spLocks noGrp="1"/>
          </p:cNvSpPr>
          <p:nvPr>
            <p:ph idx="1"/>
          </p:nvPr>
        </p:nvSpPr>
        <p:spPr/>
        <p:txBody>
          <a:bodyPr/>
          <a:lstStyle/>
          <a:p>
            <a:r>
              <a:rPr lang="en-US" dirty="0" smtClean="0"/>
              <a:t>A fall in the price of an imported intermediate good is similar to a technological change</a:t>
            </a:r>
          </a:p>
          <a:p>
            <a:r>
              <a:rPr lang="en-US" dirty="0" smtClean="0"/>
              <a:t>What about intermediate goods used in the production of Z rather than F?</a:t>
            </a:r>
          </a:p>
          <a:p>
            <a:pPr lvl="1"/>
            <a:r>
              <a:rPr lang="en-US" dirty="0" smtClean="0"/>
              <a:t>Example: corrugated roofing</a:t>
            </a:r>
          </a:p>
          <a:p>
            <a:pPr lvl="1"/>
            <a:r>
              <a:rPr lang="en-US" dirty="0" smtClean="0"/>
              <a:t>More complex, but can be depicted as outward shift of the production possibilities curve biased towards Z</a:t>
            </a:r>
          </a:p>
          <a:p>
            <a:pPr lvl="2"/>
            <a:r>
              <a:rPr lang="en-US" dirty="0" smtClean="0"/>
              <a:t>Represented as a dotted line in Figure 3</a:t>
            </a:r>
            <a:endParaRPr lang="en-US" dirty="0"/>
          </a:p>
        </p:txBody>
      </p:sp>
    </p:spTree>
    <p:extLst>
      <p:ext uri="{BB962C8B-B14F-4D97-AF65-F5344CB8AC3E}">
        <p14:creationId xmlns:p14="http://schemas.microsoft.com/office/powerpoint/2010/main" val="1728414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54" y="79468"/>
            <a:ext cx="8224801" cy="1417638"/>
          </a:xfrm>
        </p:spPr>
        <p:txBody>
          <a:bodyPr/>
          <a:lstStyle/>
          <a:p>
            <a:r>
              <a:rPr lang="en-US" dirty="0" smtClean="0"/>
              <a:t>Z-Input Price Change Results</a:t>
            </a:r>
            <a:endParaRPr lang="en-US" dirty="0"/>
          </a:p>
        </p:txBody>
      </p:sp>
      <p:sp>
        <p:nvSpPr>
          <p:cNvPr id="3" name="Content Placeholder 2"/>
          <p:cNvSpPr>
            <a:spLocks noGrp="1"/>
          </p:cNvSpPr>
          <p:nvPr>
            <p:ph idx="1"/>
          </p:nvPr>
        </p:nvSpPr>
        <p:spPr/>
        <p:txBody>
          <a:bodyPr/>
          <a:lstStyle/>
          <a:p>
            <a:r>
              <a:rPr lang="en-US" dirty="0" smtClean="0"/>
              <a:t>Two results from a fall in the price of inputs into Z</a:t>
            </a:r>
          </a:p>
          <a:p>
            <a:pPr lvl="1"/>
            <a:r>
              <a:rPr lang="en-US" dirty="0" smtClean="0"/>
              <a:t>Rise in income</a:t>
            </a:r>
          </a:p>
          <a:p>
            <a:pPr lvl="1"/>
            <a:r>
              <a:rPr lang="en-US" dirty="0" smtClean="0"/>
              <a:t>Fall in opportunity cost of Z</a:t>
            </a:r>
          </a:p>
          <a:p>
            <a:r>
              <a:rPr lang="en-US" dirty="0" smtClean="0"/>
              <a:t>Both of these act to increase consumption of Z, and possibly decrease the sale of F</a:t>
            </a:r>
          </a:p>
          <a:p>
            <a:pPr lvl="1"/>
            <a:r>
              <a:rPr lang="en-US" dirty="0" smtClean="0"/>
              <a:t>Unless Z is an inferior good</a:t>
            </a:r>
          </a:p>
        </p:txBody>
      </p:sp>
    </p:spTree>
    <p:extLst>
      <p:ext uri="{BB962C8B-B14F-4D97-AF65-F5344CB8AC3E}">
        <p14:creationId xmlns:p14="http://schemas.microsoft.com/office/powerpoint/2010/main" val="2049866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61" y="2768342"/>
            <a:ext cx="8653022" cy="1362075"/>
          </a:xfrm>
        </p:spPr>
        <p:txBody>
          <a:bodyPr/>
          <a:lstStyle/>
          <a:p>
            <a:r>
              <a:rPr lang="en-US" dirty="0" smtClean="0"/>
              <a:t>Section III: “Factor Intensities and Factor Prices”</a:t>
            </a:r>
            <a:endParaRPr lang="en-US" dirty="0"/>
          </a:p>
        </p:txBody>
      </p:sp>
    </p:spTree>
    <p:extLst>
      <p:ext uri="{BB962C8B-B14F-4D97-AF65-F5344CB8AC3E}">
        <p14:creationId xmlns:p14="http://schemas.microsoft.com/office/powerpoint/2010/main" val="1093642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Different activities have different factor intensities</a:t>
            </a:r>
          </a:p>
          <a:p>
            <a:pPr lvl="1"/>
            <a:r>
              <a:rPr lang="en-US" dirty="0" smtClean="0"/>
              <a:t>Z goods tend to be labor intensive</a:t>
            </a:r>
          </a:p>
          <a:p>
            <a:pPr lvl="1"/>
            <a:r>
              <a:rPr lang="en-US" dirty="0" smtClean="0"/>
              <a:t>F goods tend to be land intensive</a:t>
            </a:r>
          </a:p>
          <a:p>
            <a:r>
              <a:rPr lang="en-US" dirty="0" smtClean="0"/>
              <a:t>Different crops have different requirements</a:t>
            </a:r>
          </a:p>
          <a:p>
            <a:pPr lvl="1"/>
            <a:r>
              <a:rPr lang="en-US" dirty="0" smtClean="0"/>
              <a:t>Changes in composition of output thus affects factor scarcities and factor intensities</a:t>
            </a:r>
          </a:p>
          <a:p>
            <a:r>
              <a:rPr lang="en-US" dirty="0" smtClean="0"/>
              <a:t>Reallocation of production in an agrarian economy opened to trade has implications for factor prices, distribution of income, and factor mobility</a:t>
            </a:r>
          </a:p>
          <a:p>
            <a:r>
              <a:rPr lang="en-US" dirty="0" smtClean="0"/>
              <a:t>These effects are analyzed in this section of the paper</a:t>
            </a:r>
            <a:endParaRPr lang="en-US" dirty="0"/>
          </a:p>
        </p:txBody>
      </p:sp>
    </p:spTree>
    <p:extLst>
      <p:ext uri="{BB962C8B-B14F-4D97-AF65-F5344CB8AC3E}">
        <p14:creationId xmlns:p14="http://schemas.microsoft.com/office/powerpoint/2010/main" val="1065349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dirty="0" smtClean="0"/>
              <a:t>Farm Size: Case of Production of a Single Agricultural Product</a:t>
            </a:r>
            <a:endParaRPr lang="en-US" dirty="0"/>
          </a:p>
        </p:txBody>
      </p:sp>
      <p:sp>
        <p:nvSpPr>
          <p:cNvPr id="3" name="Content Placeholder 2"/>
          <p:cNvSpPr>
            <a:spLocks noGrp="1"/>
          </p:cNvSpPr>
          <p:nvPr>
            <p:ph idx="1"/>
          </p:nvPr>
        </p:nvSpPr>
        <p:spPr>
          <a:xfrm>
            <a:off x="487286" y="2070846"/>
            <a:ext cx="8283865" cy="4182035"/>
          </a:xfrm>
        </p:spPr>
        <p:txBody>
          <a:bodyPr>
            <a:normAutofit fontScale="85000" lnSpcReduction="10000"/>
          </a:bodyPr>
          <a:lstStyle/>
          <a:p>
            <a:r>
              <a:rPr lang="en-US" dirty="0" smtClean="0"/>
              <a:t>Agrarian economies tend to have a wide inequality in the distribution of land, and large variation in the labor/land ratio</a:t>
            </a:r>
          </a:p>
          <a:p>
            <a:r>
              <a:rPr lang="en-US" dirty="0" smtClean="0"/>
              <a:t>Result: widespread inefficiency in allocation of resources</a:t>
            </a:r>
          </a:p>
          <a:p>
            <a:pPr lvl="1"/>
            <a:r>
              <a:rPr lang="en-US" dirty="0" smtClean="0"/>
              <a:t>Large farms: low labor/land ratio, high productivity of labor</a:t>
            </a:r>
          </a:p>
          <a:p>
            <a:pPr lvl="1"/>
            <a:r>
              <a:rPr lang="en-US" dirty="0" smtClean="0"/>
              <a:t>Small farms: greater intensity of labor, thus lower marginal product of labor</a:t>
            </a:r>
          </a:p>
          <a:p>
            <a:r>
              <a:rPr lang="en-US" dirty="0" smtClean="0"/>
              <a:t>Inefficiency in allocation of resources is represented as differences in the marginal productivity of land an labor on different farms</a:t>
            </a:r>
          </a:p>
          <a:p>
            <a:pPr lvl="1"/>
            <a:r>
              <a:rPr lang="en-US" dirty="0" smtClean="0"/>
              <a:t>Could be corrected if land or labor were mobile</a:t>
            </a:r>
          </a:p>
          <a:p>
            <a:r>
              <a:rPr lang="en-US" dirty="0" smtClean="0"/>
              <a:t>Land and labor markets tend to be highly imperfect in agrarian economies, which limit </a:t>
            </a:r>
            <a:r>
              <a:rPr lang="en-US" dirty="0" err="1" smtClean="0"/>
              <a:t>allocative</a:t>
            </a:r>
            <a:r>
              <a:rPr lang="en-US" dirty="0" smtClean="0"/>
              <a:t> efficiency via factor movement</a:t>
            </a:r>
            <a:endParaRPr lang="en-US" dirty="0"/>
          </a:p>
        </p:txBody>
      </p:sp>
    </p:spTree>
    <p:extLst>
      <p:ext uri="{BB962C8B-B14F-4D97-AF65-F5344CB8AC3E}">
        <p14:creationId xmlns:p14="http://schemas.microsoft.com/office/powerpoint/2010/main" val="3603290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59" y="79468"/>
            <a:ext cx="8446294" cy="1417638"/>
          </a:xfrm>
        </p:spPr>
        <p:txBody>
          <a:bodyPr/>
          <a:lstStyle/>
          <a:p>
            <a:r>
              <a:rPr lang="en-US" dirty="0" smtClean="0"/>
              <a:t>Farm Size: Case of Production of a Variety of Products</a:t>
            </a:r>
            <a:endParaRPr lang="en-US" dirty="0"/>
          </a:p>
        </p:txBody>
      </p:sp>
      <p:sp>
        <p:nvSpPr>
          <p:cNvPr id="3" name="Content Placeholder 2"/>
          <p:cNvSpPr>
            <a:spLocks noGrp="1"/>
          </p:cNvSpPr>
          <p:nvPr>
            <p:ph idx="1"/>
          </p:nvPr>
        </p:nvSpPr>
        <p:spPr/>
        <p:txBody>
          <a:bodyPr>
            <a:normAutofit/>
          </a:bodyPr>
          <a:lstStyle/>
          <a:p>
            <a:r>
              <a:rPr lang="en-US" dirty="0" smtClean="0"/>
              <a:t>Variety of agricultural and non-agricultural activities provides an alternative method to bring about Pareto optimality without factor mobility</a:t>
            </a:r>
          </a:p>
          <a:p>
            <a:r>
              <a:rPr lang="en-US" dirty="0" smtClean="0"/>
              <a:t>Allows for each farm to specialize in producing land-intensive or labor-intensive commodities</a:t>
            </a:r>
          </a:p>
          <a:p>
            <a:pPr lvl="1"/>
            <a:r>
              <a:rPr lang="en-US" dirty="0" smtClean="0"/>
              <a:t>Compensates for initial shortages of factor endowments</a:t>
            </a:r>
          </a:p>
        </p:txBody>
      </p:sp>
    </p:spTree>
    <p:extLst>
      <p:ext uri="{BB962C8B-B14F-4D97-AF65-F5344CB8AC3E}">
        <p14:creationId xmlns:p14="http://schemas.microsoft.com/office/powerpoint/2010/main" val="3647980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Price Equalization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International Trade Theory: trade can substitute for factor movements to bring about factor price equalization</a:t>
            </a:r>
          </a:p>
          <a:p>
            <a:r>
              <a:rPr lang="en-US" dirty="0" smtClean="0"/>
              <a:t>Factor Price Equalization Theorem: under certain assumptions, trade could bring about perfect factor price equalization</a:t>
            </a:r>
          </a:p>
          <a:p>
            <a:pPr lvl="1"/>
            <a:r>
              <a:rPr lang="en-US" dirty="0" smtClean="0"/>
              <a:t>Identical marginal productivities of labor and land on small and large farms</a:t>
            </a:r>
          </a:p>
          <a:p>
            <a:r>
              <a:rPr lang="en-US" dirty="0" smtClean="0"/>
              <a:t>Distribution of income still unequal due to inequality of distribution of land and rental income</a:t>
            </a:r>
          </a:p>
          <a:p>
            <a:r>
              <a:rPr lang="en-US" dirty="0" smtClean="0"/>
              <a:t>This theorem is a possible explanation for conflicts of interest over development of rural areas</a:t>
            </a:r>
            <a:endParaRPr lang="en-US" dirty="0"/>
          </a:p>
        </p:txBody>
      </p:sp>
    </p:spTree>
    <p:extLst>
      <p:ext uri="{BB962C8B-B14F-4D97-AF65-F5344CB8AC3E}">
        <p14:creationId xmlns:p14="http://schemas.microsoft.com/office/powerpoint/2010/main" val="2714830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dirty="0" smtClean="0"/>
              <a:t>Analysis of Higher Food Prices on Distribution of Income</a:t>
            </a:r>
            <a:endParaRPr lang="en-US" dirty="0"/>
          </a:p>
        </p:txBody>
      </p:sp>
      <p:sp>
        <p:nvSpPr>
          <p:cNvPr id="3" name="Content Placeholder 2"/>
          <p:cNvSpPr>
            <a:spLocks noGrp="1"/>
          </p:cNvSpPr>
          <p:nvPr>
            <p:ph idx="1"/>
          </p:nvPr>
        </p:nvSpPr>
        <p:spPr>
          <a:xfrm>
            <a:off x="383924" y="2070846"/>
            <a:ext cx="8416763" cy="4182035"/>
          </a:xfrm>
        </p:spPr>
        <p:txBody>
          <a:bodyPr/>
          <a:lstStyle/>
          <a:p>
            <a:r>
              <a:rPr lang="en-US" dirty="0" smtClean="0"/>
              <a:t>Conducted in terms of the marginal productivity theory of distribution</a:t>
            </a:r>
          </a:p>
          <a:p>
            <a:pPr lvl="1"/>
            <a:r>
              <a:rPr lang="en-US" dirty="0" smtClean="0"/>
              <a:t>Assumes: both labor and land receive their marginal product</a:t>
            </a:r>
          </a:p>
          <a:p>
            <a:r>
              <a:rPr lang="en-US" dirty="0" smtClean="0"/>
              <a:t>Marginal productivity of labor and land relevant to estimating opportunity cost of some important decisions</a:t>
            </a:r>
          </a:p>
          <a:p>
            <a:r>
              <a:rPr lang="en-US" dirty="0" smtClean="0"/>
              <a:t>Assumptions</a:t>
            </a:r>
          </a:p>
          <a:p>
            <a:pPr lvl="1"/>
            <a:r>
              <a:rPr lang="en-US" dirty="0" smtClean="0"/>
              <a:t>Z goods only use labor, F goods require the use of both</a:t>
            </a:r>
          </a:p>
        </p:txBody>
      </p:sp>
    </p:spTree>
    <p:extLst>
      <p:ext uri="{BB962C8B-B14F-4D97-AF65-F5344CB8AC3E}">
        <p14:creationId xmlns:p14="http://schemas.microsoft.com/office/powerpoint/2010/main" val="3975656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24" y="79468"/>
            <a:ext cx="8490593" cy="1417638"/>
          </a:xfrm>
        </p:spPr>
        <p:txBody>
          <a:bodyPr/>
          <a:lstStyle/>
          <a:p>
            <a:r>
              <a:rPr lang="en-US" dirty="0" smtClean="0"/>
              <a:t>Analysis: Production Functions and Labor Supply</a:t>
            </a:r>
            <a:endParaRPr lang="en-US" dirty="0"/>
          </a:p>
        </p:txBody>
      </p:sp>
      <p:sp>
        <p:nvSpPr>
          <p:cNvPr id="3" name="Content Placeholder 2"/>
          <p:cNvSpPr>
            <a:spLocks noGrp="1"/>
          </p:cNvSpPr>
          <p:nvPr>
            <p:ph idx="1"/>
          </p:nvPr>
        </p:nvSpPr>
        <p:spPr>
          <a:xfrm>
            <a:off x="617513" y="2070846"/>
            <a:ext cx="8050277" cy="4182035"/>
          </a:xfrm>
        </p:spPr>
        <p:txBody>
          <a:bodyPr/>
          <a:lstStyle/>
          <a:p>
            <a:r>
              <a:rPr lang="en-US" dirty="0" smtClean="0"/>
              <a:t>Economy characterized by production functions</a:t>
            </a:r>
          </a:p>
          <a:p>
            <a:pPr lvl="1"/>
            <a:r>
              <a:rPr lang="en-US" dirty="0" smtClean="0"/>
              <a:t>Z = (1/α)L</a:t>
            </a:r>
            <a:r>
              <a:rPr lang="en-US" baseline="-25000" dirty="0" smtClean="0"/>
              <a:t>Z</a:t>
            </a:r>
            <a:r>
              <a:rPr lang="en-US" dirty="0"/>
              <a:t> </a:t>
            </a:r>
            <a:r>
              <a:rPr lang="en-US" dirty="0" smtClean="0"/>
              <a:t>, α = labor required per unit of Z (constant)</a:t>
            </a:r>
          </a:p>
          <a:p>
            <a:pPr lvl="1"/>
            <a:r>
              <a:rPr lang="en-US" dirty="0" smtClean="0"/>
              <a:t>F = F(L</a:t>
            </a:r>
            <a:r>
              <a:rPr lang="en-US" baseline="-25000" dirty="0" smtClean="0"/>
              <a:t>F</a:t>
            </a:r>
            <a:r>
              <a:rPr lang="en-US" dirty="0" smtClean="0"/>
              <a:t>, T</a:t>
            </a:r>
            <a:r>
              <a:rPr lang="en-US" baseline="-25000" dirty="0" smtClean="0"/>
              <a:t>0</a:t>
            </a:r>
            <a:r>
              <a:rPr lang="en-US" dirty="0" smtClean="0"/>
              <a:t>) , T</a:t>
            </a:r>
            <a:r>
              <a:rPr lang="en-US" baseline="-25000" dirty="0" smtClean="0"/>
              <a:t>0</a:t>
            </a:r>
            <a:r>
              <a:rPr lang="en-US" dirty="0" smtClean="0"/>
              <a:t> = total amount of land, fixed in supply</a:t>
            </a:r>
          </a:p>
          <a:p>
            <a:pPr lvl="2"/>
            <a:r>
              <a:rPr lang="en-US" dirty="0" smtClean="0"/>
              <a:t>Application of labor </a:t>
            </a:r>
            <a:r>
              <a:rPr lang="en-US" dirty="0"/>
              <a:t>t</a:t>
            </a:r>
            <a:r>
              <a:rPr lang="en-US" dirty="0" smtClean="0"/>
              <a:t>o T</a:t>
            </a:r>
            <a:r>
              <a:rPr lang="en-US" baseline="-25000" dirty="0" smtClean="0"/>
              <a:t>0</a:t>
            </a:r>
            <a:r>
              <a:rPr lang="en-US" dirty="0" smtClean="0"/>
              <a:t> subject to diminishing returns</a:t>
            </a:r>
          </a:p>
          <a:p>
            <a:r>
              <a:rPr lang="en-US" dirty="0" smtClean="0"/>
              <a:t>If total labor supply is constant, then L</a:t>
            </a:r>
            <a:r>
              <a:rPr lang="en-US" baseline="-25000" dirty="0" smtClean="0"/>
              <a:t>F</a:t>
            </a:r>
            <a:r>
              <a:rPr lang="en-US" dirty="0" smtClean="0"/>
              <a:t> + L</a:t>
            </a:r>
            <a:r>
              <a:rPr lang="en-US" baseline="-25000" dirty="0" smtClean="0"/>
              <a:t>Z</a:t>
            </a:r>
            <a:r>
              <a:rPr lang="en-US" dirty="0" smtClean="0"/>
              <a:t> = L</a:t>
            </a:r>
            <a:r>
              <a:rPr lang="en-US" baseline="-25000" dirty="0" smtClean="0"/>
              <a:t>0</a:t>
            </a:r>
            <a:endParaRPr lang="en-US" dirty="0" smtClean="0"/>
          </a:p>
          <a:p>
            <a:pPr lvl="1"/>
            <a:r>
              <a:rPr lang="en-US" dirty="0" smtClean="0"/>
              <a:t>Decline in production of Z = rise of labor in food and in L</a:t>
            </a:r>
            <a:r>
              <a:rPr lang="en-US" baseline="-25000" dirty="0" smtClean="0"/>
              <a:t>F</a:t>
            </a:r>
            <a:r>
              <a:rPr lang="en-US" dirty="0" smtClean="0"/>
              <a:t>/T</a:t>
            </a:r>
            <a:r>
              <a:rPr lang="en-US" baseline="-25000" dirty="0" smtClean="0"/>
              <a:t>0</a:t>
            </a:r>
            <a:r>
              <a:rPr lang="en-US" dirty="0" smtClean="0"/>
              <a:t> = decline in marginal product of labor in food = rise of marginal product in land</a:t>
            </a:r>
          </a:p>
        </p:txBody>
      </p:sp>
    </p:spTree>
    <p:extLst>
      <p:ext uri="{BB962C8B-B14F-4D97-AF65-F5344CB8AC3E}">
        <p14:creationId xmlns:p14="http://schemas.microsoft.com/office/powerpoint/2010/main" val="24764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Propositions</a:t>
            </a:r>
            <a:endParaRPr lang="en-US" dirty="0"/>
          </a:p>
        </p:txBody>
      </p:sp>
      <p:sp>
        <p:nvSpPr>
          <p:cNvPr id="3" name="Content Placeholder 2"/>
          <p:cNvSpPr>
            <a:spLocks noGrp="1"/>
          </p:cNvSpPr>
          <p:nvPr>
            <p:ph idx="1"/>
          </p:nvPr>
        </p:nvSpPr>
        <p:spPr/>
        <p:txBody>
          <a:bodyPr/>
          <a:lstStyle/>
          <a:p>
            <a:r>
              <a:rPr lang="en-US" dirty="0" smtClean="0"/>
              <a:t>Propositions about behavior of wages following a rise in the price of food</a:t>
            </a:r>
          </a:p>
          <a:p>
            <a:pPr lvl="1"/>
            <a:r>
              <a:rPr lang="en-US" dirty="0" smtClean="0"/>
              <a:t>Three different goods consumed (Z, F, M) means an analysis in terms of three different prices (P</a:t>
            </a:r>
            <a:r>
              <a:rPr lang="en-US" baseline="-25000" dirty="0" smtClean="0"/>
              <a:t>Z</a:t>
            </a:r>
            <a:r>
              <a:rPr lang="en-US" dirty="0" smtClean="0"/>
              <a:t>, P</a:t>
            </a:r>
            <a:r>
              <a:rPr lang="en-US" baseline="-25000" dirty="0" smtClean="0"/>
              <a:t>F</a:t>
            </a:r>
            <a:r>
              <a:rPr lang="en-US" dirty="0" smtClean="0"/>
              <a:t>, P</a:t>
            </a:r>
            <a:r>
              <a:rPr lang="en-US" baseline="-25000" dirty="0" smtClean="0"/>
              <a:t>M</a:t>
            </a:r>
            <a:r>
              <a:rPr lang="en-US" dirty="0" smtClean="0"/>
              <a:t>)</a:t>
            </a:r>
          </a:p>
          <a:p>
            <a:r>
              <a:rPr lang="en-US" dirty="0" smtClean="0"/>
              <a:t>Results/Propositions</a:t>
            </a:r>
          </a:p>
          <a:p>
            <a:pPr lvl="1"/>
            <a:r>
              <a:rPr lang="en-US" dirty="0" smtClean="0"/>
              <a:t>Wage rate in terms of Z must remain constant</a:t>
            </a:r>
          </a:p>
          <a:p>
            <a:pPr lvl="1"/>
            <a:r>
              <a:rPr lang="en-US" dirty="0" smtClean="0"/>
              <a:t>Wage rate in terms of F is inversely related to the production of F</a:t>
            </a:r>
          </a:p>
          <a:p>
            <a:pPr lvl="1"/>
            <a:r>
              <a:rPr lang="en-US" dirty="0" smtClean="0"/>
              <a:t>Wage rate in terms of M depends on the price ratio and the marginal product of labor in food</a:t>
            </a:r>
            <a:endParaRPr lang="en-US" dirty="0"/>
          </a:p>
        </p:txBody>
      </p:sp>
    </p:spTree>
    <p:extLst>
      <p:ext uri="{BB962C8B-B14F-4D97-AF65-F5344CB8AC3E}">
        <p14:creationId xmlns:p14="http://schemas.microsoft.com/office/powerpoint/2010/main" val="422771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25" y="2738814"/>
            <a:ext cx="8313398" cy="1362075"/>
          </a:xfrm>
        </p:spPr>
        <p:txBody>
          <a:bodyPr/>
          <a:lstStyle/>
          <a:p>
            <a:r>
              <a:rPr lang="en-US" dirty="0" smtClean="0"/>
              <a:t>Section 1: “The Supply Curve of Agricultural Products”</a:t>
            </a:r>
            <a:endParaRPr lang="en-US" dirty="0"/>
          </a:p>
        </p:txBody>
      </p:sp>
    </p:spTree>
    <p:extLst>
      <p:ext uri="{BB962C8B-B14F-4D97-AF65-F5344CB8AC3E}">
        <p14:creationId xmlns:p14="http://schemas.microsoft.com/office/powerpoint/2010/main" val="230896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Effect of Food Price Increase on Wages</a:t>
            </a:r>
            <a:endParaRPr lang="en-US" dirty="0"/>
          </a:p>
        </p:txBody>
      </p:sp>
      <p:sp>
        <p:nvSpPr>
          <p:cNvPr id="3" name="Content Placeholder 2"/>
          <p:cNvSpPr>
            <a:spLocks noGrp="1"/>
          </p:cNvSpPr>
          <p:nvPr>
            <p:ph idx="1"/>
          </p:nvPr>
        </p:nvSpPr>
        <p:spPr/>
        <p:txBody>
          <a:bodyPr>
            <a:normAutofit/>
          </a:bodyPr>
          <a:lstStyle/>
          <a:p>
            <a:r>
              <a:rPr lang="en-US" dirty="0" smtClean="0"/>
              <a:t>Effect depends on weights attached to the three wages (w/P</a:t>
            </a:r>
            <a:r>
              <a:rPr lang="en-US" baseline="-25000" dirty="0"/>
              <a:t>Z</a:t>
            </a:r>
            <a:r>
              <a:rPr lang="en-US" dirty="0" smtClean="0"/>
              <a:t> , w/P</a:t>
            </a:r>
            <a:r>
              <a:rPr lang="en-US" baseline="-25000" dirty="0" smtClean="0"/>
              <a:t>F</a:t>
            </a:r>
            <a:r>
              <a:rPr lang="en-US" dirty="0" smtClean="0"/>
              <a:t> , w/P</a:t>
            </a:r>
            <a:r>
              <a:rPr lang="en-US" baseline="-25000" dirty="0" smtClean="0"/>
              <a:t>M</a:t>
            </a:r>
            <a:r>
              <a:rPr lang="en-US" dirty="0" smtClean="0"/>
              <a:t>) in utility</a:t>
            </a:r>
          </a:p>
          <a:p>
            <a:r>
              <a:rPr lang="en-US" dirty="0" smtClean="0"/>
              <a:t>General tendency: any wage index falls as food production expands</a:t>
            </a:r>
          </a:p>
          <a:p>
            <a:pPr lvl="1"/>
            <a:r>
              <a:rPr lang="en-US" dirty="0" smtClean="0"/>
              <a:t>Wages may fall below original wage if supply responsiveness is high enough</a:t>
            </a:r>
          </a:p>
          <a:p>
            <a:r>
              <a:rPr lang="en-US" dirty="0" smtClean="0"/>
              <a:t>Capital formation in agriculture following this increase in rend could offset this fall</a:t>
            </a:r>
          </a:p>
        </p:txBody>
      </p:sp>
    </p:spTree>
    <p:extLst>
      <p:ext uri="{BB962C8B-B14F-4D97-AF65-F5344CB8AC3E}">
        <p14:creationId xmlns:p14="http://schemas.microsoft.com/office/powerpoint/2010/main" val="2961636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Commercialization and increased specialization can lead to outward migration of people or to increased education and changing family roles</a:t>
            </a:r>
          </a:p>
          <a:p>
            <a:r>
              <a:rPr lang="en-US" dirty="0"/>
              <a:t>Rise in price of land associated with replacement of Z by F could create a new landlord class or strengthen a pre-existing one</a:t>
            </a:r>
          </a:p>
          <a:p>
            <a:pPr lvl="1"/>
            <a:r>
              <a:rPr lang="en-US" dirty="0" smtClean="0"/>
              <a:t>Land ownership becomes more important due to the resulting scarcity</a:t>
            </a:r>
          </a:p>
          <a:p>
            <a:r>
              <a:rPr lang="en-US" dirty="0" smtClean="0"/>
              <a:t>Rising prices of land could encourage landlords to diversify their portfolios  (selling some land and investing in government or industrial securities)</a:t>
            </a:r>
          </a:p>
          <a:p>
            <a:r>
              <a:rPr lang="en-US" dirty="0" smtClean="0"/>
              <a:t>Increase in demand for food may cause capital outflow from agricultural sector and into industry</a:t>
            </a:r>
            <a:endParaRPr lang="en-US" dirty="0"/>
          </a:p>
        </p:txBody>
      </p:sp>
    </p:spTree>
    <p:extLst>
      <p:ext uri="{BB962C8B-B14F-4D97-AF65-F5344CB8AC3E}">
        <p14:creationId xmlns:p14="http://schemas.microsoft.com/office/powerpoint/2010/main" val="4184166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2443446"/>
            <a:ext cx="7612063" cy="1362075"/>
          </a:xfrm>
        </p:spPr>
        <p:txBody>
          <a:bodyPr/>
          <a:lstStyle/>
          <a:p>
            <a:r>
              <a:rPr lang="en-US" dirty="0" smtClean="0"/>
              <a:t>Section IV: “Conclusion”</a:t>
            </a:r>
            <a:endParaRPr lang="en-US" dirty="0"/>
          </a:p>
        </p:txBody>
      </p:sp>
    </p:spTree>
    <p:extLst>
      <p:ext uri="{BB962C8B-B14F-4D97-AF65-F5344CB8AC3E}">
        <p14:creationId xmlns:p14="http://schemas.microsoft.com/office/powerpoint/2010/main" val="3464578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a:t>
            </a:r>
            <a:endParaRPr lang="en-US" dirty="0"/>
          </a:p>
        </p:txBody>
      </p:sp>
      <p:sp>
        <p:nvSpPr>
          <p:cNvPr id="3" name="Content Placeholder 2"/>
          <p:cNvSpPr>
            <a:spLocks noGrp="1"/>
          </p:cNvSpPr>
          <p:nvPr>
            <p:ph idx="1"/>
          </p:nvPr>
        </p:nvSpPr>
        <p:spPr/>
        <p:txBody>
          <a:bodyPr>
            <a:normAutofit lnSpcReduction="10000"/>
          </a:bodyPr>
          <a:lstStyle/>
          <a:p>
            <a:r>
              <a:rPr lang="en-US" dirty="0" smtClean="0"/>
              <a:t>Industrialization </a:t>
            </a:r>
            <a:r>
              <a:rPr lang="en-US" dirty="0" smtClean="0">
                <a:latin typeface="Wingdings"/>
                <a:ea typeface="Wingdings"/>
                <a:cs typeface="Wingdings"/>
                <a:sym typeface="Wingdings"/>
              </a:rPr>
              <a:t></a:t>
            </a:r>
            <a:r>
              <a:rPr lang="en-US" dirty="0" smtClean="0"/>
              <a:t> demand for labor from rural sector </a:t>
            </a:r>
          </a:p>
          <a:p>
            <a:r>
              <a:rPr lang="en-US" dirty="0" smtClean="0"/>
              <a:t>If rural economy inflexible </a:t>
            </a:r>
            <a:r>
              <a:rPr lang="en-US" dirty="0" smtClean="0">
                <a:latin typeface="Wingdings"/>
                <a:ea typeface="Wingdings"/>
                <a:cs typeface="Wingdings"/>
                <a:sym typeface="Wingdings"/>
              </a:rPr>
              <a:t></a:t>
            </a:r>
            <a:r>
              <a:rPr lang="en-US" dirty="0">
                <a:sym typeface="Wingdings"/>
              </a:rPr>
              <a:t> </a:t>
            </a:r>
            <a:r>
              <a:rPr lang="en-US" dirty="0" smtClean="0">
                <a:sym typeface="Wingdings"/>
              </a:rPr>
              <a:t>rising wages, food prices slow growth</a:t>
            </a:r>
          </a:p>
          <a:p>
            <a:r>
              <a:rPr lang="en-US" dirty="0" smtClean="0"/>
              <a:t>“Gains from internal trade creation” as a means to finance initial stages of a development program</a:t>
            </a:r>
          </a:p>
          <a:p>
            <a:r>
              <a:rPr lang="en-US" dirty="0" smtClean="0"/>
              <a:t>Opening up agrarian economy to trade with manufacturing sector </a:t>
            </a:r>
            <a:r>
              <a:rPr lang="en-US" dirty="0" smtClean="0">
                <a:latin typeface="Wingdings"/>
                <a:ea typeface="Wingdings"/>
                <a:cs typeface="Wingdings"/>
                <a:sym typeface="Wingdings"/>
              </a:rPr>
              <a:t></a:t>
            </a:r>
            <a:r>
              <a:rPr lang="en-US" dirty="0">
                <a:sym typeface="Wingdings"/>
              </a:rPr>
              <a:t> </a:t>
            </a:r>
            <a:r>
              <a:rPr lang="en-US" dirty="0" smtClean="0">
                <a:sym typeface="Wingdings"/>
              </a:rPr>
              <a:t>specialization in food, importation of manufactured goods (home goods substitution)</a:t>
            </a:r>
            <a:endParaRPr lang="en-US" dirty="0"/>
          </a:p>
        </p:txBody>
      </p:sp>
    </p:spTree>
    <p:extLst>
      <p:ext uri="{BB962C8B-B14F-4D97-AF65-F5344CB8AC3E}">
        <p14:creationId xmlns:p14="http://schemas.microsoft.com/office/powerpoint/2010/main" val="2524458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(2)</a:t>
            </a:r>
            <a:endParaRPr lang="en-US" dirty="0"/>
          </a:p>
        </p:txBody>
      </p:sp>
      <p:sp>
        <p:nvSpPr>
          <p:cNvPr id="3" name="Content Placeholder 2"/>
          <p:cNvSpPr>
            <a:spLocks noGrp="1"/>
          </p:cNvSpPr>
          <p:nvPr>
            <p:ph idx="1"/>
          </p:nvPr>
        </p:nvSpPr>
        <p:spPr/>
        <p:txBody>
          <a:bodyPr/>
          <a:lstStyle/>
          <a:p>
            <a:r>
              <a:rPr lang="en-US" dirty="0" smtClean="0"/>
              <a:t>Rate of development depends on industrial sector’s ability to provide manufactured goods to rural areas and agricultural sector’s willingness to produce commercial crops</a:t>
            </a:r>
          </a:p>
          <a:p>
            <a:r>
              <a:rPr lang="en-US" dirty="0" smtClean="0"/>
              <a:t>Importance of tastes in rural economy in determining responsiveness</a:t>
            </a:r>
          </a:p>
          <a:p>
            <a:r>
              <a:rPr lang="en-US" dirty="0" smtClean="0"/>
              <a:t>Variety and quality of manufactured goods offered in the rural sector also important</a:t>
            </a:r>
          </a:p>
        </p:txBody>
      </p:sp>
    </p:spTree>
    <p:extLst>
      <p:ext uri="{BB962C8B-B14F-4D97-AF65-F5344CB8AC3E}">
        <p14:creationId xmlns:p14="http://schemas.microsoft.com/office/powerpoint/2010/main" val="874592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Adaptation of industrial production to rural needs is key to successful development program</a:t>
            </a:r>
          </a:p>
          <a:p>
            <a:r>
              <a:rPr lang="en-US" dirty="0" smtClean="0"/>
              <a:t>Government policy targets</a:t>
            </a:r>
          </a:p>
          <a:p>
            <a:pPr lvl="1"/>
            <a:r>
              <a:rPr lang="en-US" dirty="0" smtClean="0"/>
              <a:t>Dynamic industrial sector that can respond to the needs of the rural sector</a:t>
            </a:r>
          </a:p>
          <a:p>
            <a:pPr lvl="1"/>
            <a:r>
              <a:rPr lang="en-US" dirty="0" smtClean="0"/>
              <a:t>Infrastructure to facilitate the flow of goods, capital, and labor among trade partners</a:t>
            </a:r>
          </a:p>
          <a:p>
            <a:r>
              <a:rPr lang="en-US" dirty="0" smtClean="0"/>
              <a:t>Increased specialization does have its social costs</a:t>
            </a:r>
          </a:p>
          <a:p>
            <a:pPr lvl="1"/>
            <a:r>
              <a:rPr lang="en-US" dirty="0" smtClean="0"/>
              <a:t>Gains from trade will be spread unevenly if redistribution mechanisms do not exist</a:t>
            </a:r>
          </a:p>
          <a:p>
            <a:pPr lvl="1"/>
            <a:r>
              <a:rPr lang="en-US" dirty="0" smtClean="0"/>
              <a:t>Disrupts the social structure</a:t>
            </a:r>
          </a:p>
        </p:txBody>
      </p:sp>
    </p:spTree>
    <p:extLst>
      <p:ext uri="{BB962C8B-B14F-4D97-AF65-F5344CB8AC3E}">
        <p14:creationId xmlns:p14="http://schemas.microsoft.com/office/powerpoint/2010/main" val="112782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Model</a:t>
            </a:r>
            <a:endParaRPr lang="en-US" dirty="0"/>
          </a:p>
        </p:txBody>
      </p:sp>
      <p:sp>
        <p:nvSpPr>
          <p:cNvPr id="3" name="Content Placeholder 2"/>
          <p:cNvSpPr>
            <a:spLocks noGrp="1"/>
          </p:cNvSpPr>
          <p:nvPr>
            <p:ph idx="1"/>
          </p:nvPr>
        </p:nvSpPr>
        <p:spPr>
          <a:xfrm>
            <a:off x="179463" y="2070846"/>
            <a:ext cx="8641848" cy="4182035"/>
          </a:xfrm>
        </p:spPr>
        <p:txBody>
          <a:bodyPr/>
          <a:lstStyle/>
          <a:p>
            <a:r>
              <a:rPr lang="en-US" dirty="0" smtClean="0"/>
              <a:t>Rural </a:t>
            </a:r>
            <a:r>
              <a:rPr lang="en-US" dirty="0"/>
              <a:t>s</a:t>
            </a:r>
            <a:r>
              <a:rPr lang="en-US" dirty="0" smtClean="0"/>
              <a:t>ector produces two goods</a:t>
            </a:r>
          </a:p>
          <a:p>
            <a:pPr lvl="1"/>
            <a:r>
              <a:rPr lang="en-US" dirty="0" smtClean="0"/>
              <a:t>Z and F</a:t>
            </a:r>
          </a:p>
          <a:p>
            <a:pPr lvl="1"/>
            <a:r>
              <a:rPr lang="en-US" dirty="0" smtClean="0"/>
              <a:t>Production Possibility Curve</a:t>
            </a:r>
          </a:p>
          <a:p>
            <a:pPr lvl="2"/>
            <a:r>
              <a:rPr lang="en-US" dirty="0" smtClean="0"/>
              <a:t>F = F(Z)</a:t>
            </a:r>
          </a:p>
          <a:p>
            <a:r>
              <a:rPr lang="en-US" dirty="0" smtClean="0"/>
              <a:t>Can sell any amount of F wanted for manufactured good M</a:t>
            </a:r>
          </a:p>
          <a:p>
            <a:pPr lvl="1"/>
            <a:r>
              <a:rPr lang="en-US" dirty="0"/>
              <a:t>Exchange Equation: M = P </a:t>
            </a:r>
            <a:r>
              <a:rPr lang="en-US" dirty="0">
                <a:effectLst/>
              </a:rPr>
              <a:t>∙ </a:t>
            </a:r>
            <a:r>
              <a:rPr lang="en-US" dirty="0"/>
              <a:t>(F – F</a:t>
            </a:r>
            <a:r>
              <a:rPr lang="en-US" baseline="-25000" dirty="0"/>
              <a:t>0</a:t>
            </a:r>
            <a:r>
              <a:rPr lang="en-US" dirty="0" smtClean="0"/>
              <a:t>)</a:t>
            </a:r>
          </a:p>
          <a:p>
            <a:pPr lvl="1"/>
            <a:r>
              <a:rPr lang="en-US" dirty="0" smtClean="0"/>
              <a:t>P = rate of exchange between F and M</a:t>
            </a:r>
          </a:p>
          <a:p>
            <a:pPr lvl="1"/>
            <a:r>
              <a:rPr lang="en-US" dirty="0" smtClean="0"/>
              <a:t>F</a:t>
            </a:r>
            <a:r>
              <a:rPr lang="en-US" baseline="-25000" dirty="0" smtClean="0"/>
              <a:t>0</a:t>
            </a:r>
            <a:r>
              <a:rPr lang="en-US" dirty="0" smtClean="0"/>
              <a:t> = amount of food consumed by rural sector</a:t>
            </a:r>
          </a:p>
          <a:p>
            <a:pPr marL="349250" lvl="1" indent="0">
              <a:buNone/>
            </a:pPr>
            <a:endParaRPr lang="en-US" dirty="0">
              <a:effectLst/>
            </a:endParaRPr>
          </a:p>
          <a:p>
            <a:pPr lvl="1"/>
            <a:endParaRPr lang="en-US" dirty="0" smtClean="0"/>
          </a:p>
        </p:txBody>
      </p:sp>
    </p:spTree>
    <p:extLst>
      <p:ext uri="{BB962C8B-B14F-4D97-AF65-F5344CB8AC3E}">
        <p14:creationId xmlns:p14="http://schemas.microsoft.com/office/powerpoint/2010/main" val="676625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dirty="0" smtClean="0"/>
              <a:t>Basic Model: Maximizing Utility</a:t>
            </a:r>
            <a:endParaRPr lang="en-US" dirty="0"/>
          </a:p>
        </p:txBody>
      </p:sp>
      <p:sp>
        <p:nvSpPr>
          <p:cNvPr id="3" name="Content Placeholder 2"/>
          <p:cNvSpPr>
            <a:spLocks noGrp="1"/>
          </p:cNvSpPr>
          <p:nvPr>
            <p:ph idx="1"/>
          </p:nvPr>
        </p:nvSpPr>
        <p:spPr/>
        <p:txBody>
          <a:bodyPr/>
          <a:lstStyle/>
          <a:p>
            <a:r>
              <a:rPr lang="en-US" dirty="0" smtClean="0"/>
              <a:t>Assumption: Agrarian Economy has a set of community indifference curves</a:t>
            </a:r>
          </a:p>
          <a:p>
            <a:pPr lvl="1"/>
            <a:r>
              <a:rPr lang="en-US" dirty="0" smtClean="0"/>
              <a:t>U = U (Z, F</a:t>
            </a:r>
            <a:r>
              <a:rPr lang="en-US" baseline="-25000" dirty="0" smtClean="0"/>
              <a:t>0</a:t>
            </a:r>
            <a:r>
              <a:rPr lang="en-US" dirty="0" smtClean="0"/>
              <a:t>, M)</a:t>
            </a:r>
          </a:p>
          <a:p>
            <a:r>
              <a:rPr lang="en-US" dirty="0" smtClean="0"/>
              <a:t>Community maximizes their utility subject to production and trading constraints</a:t>
            </a:r>
          </a:p>
          <a:p>
            <a:pPr lvl="1"/>
            <a:r>
              <a:rPr lang="en-US" dirty="0" smtClean="0"/>
              <a:t>Form Lagrangean Expression </a:t>
            </a:r>
          </a:p>
          <a:p>
            <a:pPr lvl="2"/>
            <a:r>
              <a:rPr lang="en-US" dirty="0" smtClean="0"/>
              <a:t>U </a:t>
            </a:r>
            <a:r>
              <a:rPr lang="en-US" dirty="0"/>
              <a:t>(Z, F</a:t>
            </a:r>
            <a:r>
              <a:rPr lang="en-US" baseline="-25000" dirty="0"/>
              <a:t>0</a:t>
            </a:r>
            <a:r>
              <a:rPr lang="en-US" dirty="0"/>
              <a:t>, M</a:t>
            </a:r>
            <a:r>
              <a:rPr lang="en-US" dirty="0" smtClean="0"/>
              <a:t>)</a:t>
            </a:r>
            <a:r>
              <a:rPr lang="en-US" dirty="0"/>
              <a:t> </a:t>
            </a:r>
            <a:r>
              <a:rPr lang="en-US" dirty="0" smtClean="0"/>
              <a:t>+ λ</a:t>
            </a:r>
            <a:r>
              <a:rPr lang="en-US" dirty="0"/>
              <a:t>[</a:t>
            </a:r>
            <a:r>
              <a:rPr lang="en-US" dirty="0" smtClean="0"/>
              <a:t>M – P * (F(Z) – F</a:t>
            </a:r>
            <a:r>
              <a:rPr lang="en-US" baseline="-25000" dirty="0" smtClean="0"/>
              <a:t>0</a:t>
            </a:r>
            <a:r>
              <a:rPr lang="en-US" dirty="0" smtClean="0"/>
              <a:t>)]</a:t>
            </a:r>
          </a:p>
          <a:p>
            <a:pPr lvl="1"/>
            <a:r>
              <a:rPr lang="en-US" dirty="0" smtClean="0"/>
              <a:t>Differentiate with respect to each of the variables</a:t>
            </a:r>
          </a:p>
          <a:p>
            <a:pPr lvl="2"/>
            <a:r>
              <a:rPr lang="en-US" dirty="0" smtClean="0"/>
              <a:t>Attain first-order conditions</a:t>
            </a:r>
            <a:endParaRPr lang="en-US" dirty="0"/>
          </a:p>
        </p:txBody>
      </p:sp>
    </p:spTree>
    <p:extLst>
      <p:ext uri="{BB962C8B-B14F-4D97-AF65-F5344CB8AC3E}">
        <p14:creationId xmlns:p14="http://schemas.microsoft.com/office/powerpoint/2010/main" val="978561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dirty="0" smtClean="0"/>
              <a:t>Basic Model: Maximizing Utility</a:t>
            </a:r>
            <a:endParaRPr lang="en-US" dirty="0"/>
          </a:p>
        </p:txBody>
      </p:sp>
      <p:sp>
        <p:nvSpPr>
          <p:cNvPr id="3" name="Content Placeholder 2"/>
          <p:cNvSpPr>
            <a:spLocks noGrp="1"/>
          </p:cNvSpPr>
          <p:nvPr>
            <p:ph idx="1"/>
          </p:nvPr>
        </p:nvSpPr>
        <p:spPr>
          <a:xfrm>
            <a:off x="337224" y="1849954"/>
            <a:ext cx="7918088" cy="4859634"/>
          </a:xfrm>
        </p:spPr>
        <p:txBody>
          <a:bodyPr/>
          <a:lstStyle/>
          <a:p>
            <a:r>
              <a:rPr lang="en-US" dirty="0"/>
              <a:t>Community maximizes their utility subject to production and trading constraints</a:t>
            </a:r>
          </a:p>
          <a:p>
            <a:pPr lvl="1"/>
            <a:r>
              <a:rPr lang="en-US" dirty="0" smtClean="0"/>
              <a:t>First-order conditions</a:t>
            </a:r>
          </a:p>
          <a:p>
            <a:pPr lvl="2"/>
            <a:r>
              <a:rPr lang="en-US" dirty="0" smtClean="0"/>
              <a:t>U</a:t>
            </a:r>
            <a:r>
              <a:rPr lang="en-US" baseline="-25000" dirty="0" smtClean="0"/>
              <a:t>Z</a:t>
            </a:r>
            <a:r>
              <a:rPr lang="en-US" dirty="0" smtClean="0"/>
              <a:t> – λPF</a:t>
            </a:r>
            <a:r>
              <a:rPr lang="en-US" baseline="-25000" dirty="0" smtClean="0"/>
              <a:t>Z</a:t>
            </a:r>
            <a:r>
              <a:rPr lang="en-US" dirty="0" smtClean="0"/>
              <a:t> = 0</a:t>
            </a:r>
          </a:p>
          <a:p>
            <a:pPr lvl="2"/>
            <a:r>
              <a:rPr lang="en-US" dirty="0" smtClean="0"/>
              <a:t>U</a:t>
            </a:r>
            <a:r>
              <a:rPr lang="en-US" baseline="-25000" dirty="0"/>
              <a:t>F</a:t>
            </a:r>
            <a:r>
              <a:rPr lang="en-US" baseline="-25000" dirty="0" smtClean="0"/>
              <a:t>o</a:t>
            </a:r>
            <a:r>
              <a:rPr lang="en-US" dirty="0" smtClean="0"/>
              <a:t> + λP = 0</a:t>
            </a:r>
          </a:p>
          <a:p>
            <a:pPr lvl="2"/>
            <a:r>
              <a:rPr lang="en-US" dirty="0" smtClean="0"/>
              <a:t>U</a:t>
            </a:r>
            <a:r>
              <a:rPr lang="en-US" baseline="-25000" dirty="0" smtClean="0"/>
              <a:t>M</a:t>
            </a:r>
            <a:r>
              <a:rPr lang="en-US" dirty="0" smtClean="0"/>
              <a:t> + λ = 0</a:t>
            </a:r>
          </a:p>
          <a:p>
            <a:pPr lvl="2"/>
            <a:r>
              <a:rPr lang="en-US" dirty="0" smtClean="0"/>
              <a:t>M – P * [F(Z) – F</a:t>
            </a:r>
            <a:r>
              <a:rPr lang="en-US" baseline="-25000" dirty="0" smtClean="0"/>
              <a:t>0</a:t>
            </a:r>
            <a:r>
              <a:rPr lang="en-US" dirty="0"/>
              <a:t>]</a:t>
            </a:r>
            <a:r>
              <a:rPr lang="en-US" dirty="0" smtClean="0"/>
              <a:t> = 0</a:t>
            </a:r>
          </a:p>
          <a:p>
            <a:pPr lvl="1"/>
            <a:r>
              <a:rPr lang="en-US" dirty="0" smtClean="0"/>
              <a:t>Re-write first three as equilibrium tangency conditions</a:t>
            </a:r>
          </a:p>
          <a:p>
            <a:pPr lvl="2"/>
            <a:r>
              <a:rPr lang="en-US" dirty="0" smtClean="0"/>
              <a:t>(U</a:t>
            </a:r>
            <a:r>
              <a:rPr lang="en-US" baseline="-25000" dirty="0" smtClean="0"/>
              <a:t>Z</a:t>
            </a:r>
            <a:r>
              <a:rPr lang="en-US" dirty="0" smtClean="0"/>
              <a:t>/U</a:t>
            </a:r>
            <a:r>
              <a:rPr lang="en-US" baseline="-25000" dirty="0"/>
              <a:t>F</a:t>
            </a:r>
            <a:r>
              <a:rPr lang="en-US" baseline="-25000" dirty="0" smtClean="0"/>
              <a:t>o</a:t>
            </a:r>
            <a:r>
              <a:rPr lang="en-US" dirty="0" smtClean="0"/>
              <a:t>) = – F</a:t>
            </a:r>
            <a:r>
              <a:rPr lang="en-US" baseline="-25000" dirty="0" smtClean="0"/>
              <a:t>Z</a:t>
            </a:r>
            <a:r>
              <a:rPr lang="en-US" dirty="0" smtClean="0"/>
              <a:t> (or MRS</a:t>
            </a:r>
            <a:r>
              <a:rPr lang="en-US" baseline="-25000" dirty="0" smtClean="0"/>
              <a:t>ZF</a:t>
            </a:r>
            <a:r>
              <a:rPr lang="en-US" dirty="0" smtClean="0"/>
              <a:t> = MRT</a:t>
            </a:r>
            <a:r>
              <a:rPr lang="en-US" baseline="-25000" dirty="0" smtClean="0"/>
              <a:t>ZF</a:t>
            </a:r>
            <a:r>
              <a:rPr lang="en-US" dirty="0" smtClean="0"/>
              <a:t>)</a:t>
            </a:r>
          </a:p>
          <a:p>
            <a:pPr lvl="2"/>
            <a:r>
              <a:rPr lang="en-US" dirty="0" smtClean="0"/>
              <a:t>(U</a:t>
            </a:r>
            <a:r>
              <a:rPr lang="en-US" baseline="-25000" dirty="0"/>
              <a:t>F</a:t>
            </a:r>
            <a:r>
              <a:rPr lang="en-US" baseline="-25000" dirty="0" smtClean="0"/>
              <a:t>o</a:t>
            </a:r>
            <a:r>
              <a:rPr lang="en-US" dirty="0" smtClean="0"/>
              <a:t>/U</a:t>
            </a:r>
            <a:r>
              <a:rPr lang="en-US" baseline="-25000" dirty="0" smtClean="0"/>
              <a:t>M</a:t>
            </a:r>
            <a:r>
              <a:rPr lang="en-US" dirty="0" smtClean="0"/>
              <a:t>) = P (or MRS</a:t>
            </a:r>
            <a:r>
              <a:rPr lang="en-US" baseline="-25000" dirty="0" smtClean="0"/>
              <a:t>FM</a:t>
            </a:r>
            <a:r>
              <a:rPr lang="en-US" dirty="0" smtClean="0"/>
              <a:t> = MRT</a:t>
            </a:r>
            <a:r>
              <a:rPr lang="en-US" baseline="-25000" dirty="0" smtClean="0"/>
              <a:t>FM</a:t>
            </a:r>
            <a:r>
              <a:rPr lang="en-US" dirty="0" smtClean="0"/>
              <a:t> = P)</a:t>
            </a:r>
          </a:p>
          <a:p>
            <a:pPr lvl="2"/>
            <a:r>
              <a:rPr lang="en-US" dirty="0" smtClean="0"/>
              <a:t>(U</a:t>
            </a:r>
            <a:r>
              <a:rPr lang="en-US" baseline="-25000" dirty="0" smtClean="0"/>
              <a:t>Z</a:t>
            </a:r>
            <a:r>
              <a:rPr lang="en-US" dirty="0" smtClean="0"/>
              <a:t>/U</a:t>
            </a:r>
            <a:r>
              <a:rPr lang="en-US" baseline="-25000" dirty="0" smtClean="0"/>
              <a:t>M</a:t>
            </a:r>
            <a:r>
              <a:rPr lang="en-US" dirty="0" smtClean="0"/>
              <a:t>) = – PF</a:t>
            </a:r>
            <a:r>
              <a:rPr lang="en-US" baseline="-25000" dirty="0" smtClean="0"/>
              <a:t>Z</a:t>
            </a:r>
            <a:r>
              <a:rPr lang="en-US" dirty="0" smtClean="0"/>
              <a:t> (or MRS</a:t>
            </a:r>
            <a:r>
              <a:rPr lang="en-US" baseline="-25000" dirty="0" smtClean="0"/>
              <a:t>ZM</a:t>
            </a:r>
            <a:r>
              <a:rPr lang="en-US" dirty="0" smtClean="0"/>
              <a:t> = MRT</a:t>
            </a:r>
            <a:r>
              <a:rPr lang="en-US" baseline="-25000" dirty="0" smtClean="0"/>
              <a:t>ZF</a:t>
            </a:r>
            <a:r>
              <a:rPr lang="en-US" dirty="0" smtClean="0"/>
              <a:t>MRT</a:t>
            </a:r>
            <a:r>
              <a:rPr lang="en-US" baseline="-25000" dirty="0" smtClean="0"/>
              <a:t>FM</a:t>
            </a:r>
            <a:r>
              <a:rPr lang="en-US" dirty="0" smtClean="0"/>
              <a:t> = MRT</a:t>
            </a:r>
            <a:r>
              <a:rPr lang="en-US" baseline="-25000" dirty="0" smtClean="0"/>
              <a:t>ZF </a:t>
            </a:r>
            <a:r>
              <a:rPr lang="en-US" dirty="0" smtClean="0"/>
              <a:t>* P)</a:t>
            </a:r>
          </a:p>
        </p:txBody>
      </p:sp>
    </p:spTree>
    <p:extLst>
      <p:ext uri="{BB962C8B-B14F-4D97-AF65-F5344CB8AC3E}">
        <p14:creationId xmlns:p14="http://schemas.microsoft.com/office/powerpoint/2010/main" val="2031641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468"/>
            <a:ext cx="9144000" cy="1417638"/>
          </a:xfrm>
        </p:spPr>
        <p:txBody>
          <a:bodyPr/>
          <a:lstStyle/>
          <a:p>
            <a:r>
              <a:rPr lang="en-US" dirty="0" smtClean="0"/>
              <a:t>Justifying Use of Production Possibilities Curve</a:t>
            </a:r>
            <a:endParaRPr lang="en-US" dirty="0"/>
          </a:p>
        </p:txBody>
      </p:sp>
      <p:sp>
        <p:nvSpPr>
          <p:cNvPr id="6" name="Content Placeholder 5"/>
          <p:cNvSpPr>
            <a:spLocks noGrp="1"/>
          </p:cNvSpPr>
          <p:nvPr>
            <p:ph idx="1"/>
          </p:nvPr>
        </p:nvSpPr>
        <p:spPr/>
        <p:txBody>
          <a:bodyPr>
            <a:normAutofit/>
          </a:bodyPr>
          <a:lstStyle/>
          <a:p>
            <a:r>
              <a:rPr lang="en-US" dirty="0" smtClean="0"/>
              <a:t>Must justify use of production possibility curve</a:t>
            </a:r>
          </a:p>
          <a:p>
            <a:pPr lvl="1"/>
            <a:r>
              <a:rPr lang="en-US" dirty="0" smtClean="0"/>
              <a:t>Possibility of substituting Z for F in production is a basic assumption in this approach, but is not a universally accepted assumption</a:t>
            </a:r>
          </a:p>
          <a:p>
            <a:pPr lvl="1"/>
            <a:r>
              <a:rPr lang="en-US" dirty="0" smtClean="0"/>
              <a:t>Argued that Z and F are not substitutes since production of Z goods done in off season when opportunity cost of the labor is either low or zero</a:t>
            </a:r>
          </a:p>
          <a:p>
            <a:pPr lvl="1"/>
            <a:r>
              <a:rPr lang="en-US" dirty="0" smtClean="0"/>
              <a:t>This view is an oversimplification, as agrarian economies employ a variety of agricultural techniques and harvest a variety of crops</a:t>
            </a:r>
            <a:endParaRPr lang="en-US" dirty="0"/>
          </a:p>
        </p:txBody>
      </p:sp>
    </p:spTree>
    <p:extLst>
      <p:ext uri="{BB962C8B-B14F-4D97-AF65-F5344CB8AC3E}">
        <p14:creationId xmlns:p14="http://schemas.microsoft.com/office/powerpoint/2010/main" val="1130912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46" y="0"/>
            <a:ext cx="3250360" cy="1185929"/>
          </a:xfrm>
        </p:spPr>
        <p:txBody>
          <a:bodyPr/>
          <a:lstStyle/>
          <a:p>
            <a:r>
              <a:rPr lang="en-US" dirty="0" smtClean="0"/>
              <a:t>Forming the</a:t>
            </a:r>
            <a:br>
              <a:rPr lang="en-US" dirty="0" smtClean="0"/>
            </a:br>
            <a:r>
              <a:rPr lang="en-US" dirty="0" smtClean="0"/>
              <a:t>Supply Curve</a:t>
            </a:r>
            <a:endParaRPr lang="en-US" dirty="0"/>
          </a:p>
        </p:txBody>
      </p:sp>
      <p:sp>
        <p:nvSpPr>
          <p:cNvPr id="3" name="Content Placeholder 2"/>
          <p:cNvSpPr>
            <a:spLocks noGrp="1"/>
          </p:cNvSpPr>
          <p:nvPr>
            <p:ph idx="1"/>
          </p:nvPr>
        </p:nvSpPr>
        <p:spPr>
          <a:xfrm>
            <a:off x="65926" y="1331295"/>
            <a:ext cx="4149725" cy="5886450"/>
          </a:xfrm>
        </p:spPr>
        <p:txBody>
          <a:bodyPr>
            <a:normAutofit/>
          </a:bodyPr>
          <a:lstStyle/>
          <a:p>
            <a:r>
              <a:rPr lang="en-US" sz="2000" dirty="0" smtClean="0">
                <a:solidFill>
                  <a:srgbClr val="FFFFFF"/>
                </a:solidFill>
                <a:effectLst/>
              </a:rPr>
              <a:t>Generated using method of comparative statistics with the equilibrium conditions</a:t>
            </a:r>
          </a:p>
          <a:p>
            <a:pPr lvl="1"/>
            <a:r>
              <a:rPr lang="en-US" sz="1800" dirty="0" smtClean="0">
                <a:solidFill>
                  <a:srgbClr val="FFFFFF"/>
                </a:solidFill>
                <a:effectLst/>
              </a:rPr>
              <a:t>Limitations on this method mean that model should be interpreted as a long-run model</a:t>
            </a:r>
          </a:p>
          <a:p>
            <a:r>
              <a:rPr lang="en-US" sz="2000" dirty="0" smtClean="0">
                <a:solidFill>
                  <a:srgbClr val="FFFFFF"/>
                </a:solidFill>
                <a:effectLst/>
              </a:rPr>
              <a:t>First Case: all F sold in the </a:t>
            </a:r>
            <a:r>
              <a:rPr lang="en-US" sz="1800" dirty="0" smtClean="0">
                <a:solidFill>
                  <a:srgbClr val="FFFFFF"/>
                </a:solidFill>
                <a:effectLst/>
              </a:rPr>
              <a:t>market</a:t>
            </a:r>
          </a:p>
          <a:p>
            <a:pPr lvl="1"/>
            <a:r>
              <a:rPr lang="en-US" sz="1900" dirty="0" smtClean="0">
                <a:solidFill>
                  <a:srgbClr val="FFFFFF"/>
                </a:solidFill>
                <a:effectLst/>
              </a:rPr>
              <a:t>Three goods: F (produced, not consumed), M (consumed, not produced), and Z (consumed and produced, not traded)</a:t>
            </a:r>
          </a:p>
          <a:p>
            <a:pPr lvl="1"/>
            <a:r>
              <a:rPr lang="en-US" sz="1900" dirty="0">
                <a:solidFill>
                  <a:srgbClr val="FFFFFF"/>
                </a:solidFill>
                <a:effectLst/>
              </a:rPr>
              <a:t>1A shows production possibilities between </a:t>
            </a:r>
            <a:r>
              <a:rPr lang="en-US" sz="1900" dirty="0" smtClean="0">
                <a:solidFill>
                  <a:srgbClr val="FFFFFF"/>
                </a:solidFill>
                <a:effectLst/>
              </a:rPr>
              <a:t>Z, </a:t>
            </a:r>
            <a:r>
              <a:rPr lang="en-US" sz="1900" dirty="0">
                <a:solidFill>
                  <a:srgbClr val="FFFFFF"/>
                </a:solidFill>
                <a:effectLst/>
              </a:rPr>
              <a:t>F</a:t>
            </a:r>
          </a:p>
          <a:p>
            <a:pPr lvl="1"/>
            <a:r>
              <a:rPr lang="en-US" sz="1900" dirty="0">
                <a:solidFill>
                  <a:srgbClr val="FFFFFF"/>
                </a:solidFill>
                <a:effectLst/>
              </a:rPr>
              <a:t>1B shows the rate of exchange between F, </a:t>
            </a:r>
            <a:r>
              <a:rPr lang="en-US" sz="1900" dirty="0" smtClean="0">
                <a:solidFill>
                  <a:srgbClr val="FFFFFF"/>
                </a:solidFill>
                <a:effectLst/>
              </a:rPr>
              <a:t>M</a:t>
            </a:r>
            <a:endParaRPr lang="en-US" sz="1900" dirty="0">
              <a:solidFill>
                <a:srgbClr val="FFFFFF"/>
              </a:solidFill>
              <a:effectLst/>
            </a:endParaRPr>
          </a:p>
        </p:txBody>
      </p:sp>
      <p:pic>
        <p:nvPicPr>
          <p:cNvPr id="7" name="Picture 6" descr="supply curve figures.png"/>
          <p:cNvPicPr>
            <a:picLocks noChangeAspect="1"/>
          </p:cNvPicPr>
          <p:nvPr/>
        </p:nvPicPr>
        <p:blipFill rotWithShape="1">
          <a:blip r:embed="rId2">
            <a:extLst>
              <a:ext uri="{28A0092B-C50C-407E-A947-70E740481C1C}">
                <a14:useLocalDpi xmlns:a14="http://schemas.microsoft.com/office/drawing/2010/main" val="0"/>
              </a:ext>
            </a:extLst>
          </a:blip>
          <a:srcRect b="66583"/>
          <a:stretch/>
        </p:blipFill>
        <p:spPr>
          <a:xfrm>
            <a:off x="5293381" y="164851"/>
            <a:ext cx="3348856" cy="3190609"/>
          </a:xfrm>
          <a:prstGeom prst="rect">
            <a:avLst/>
          </a:prstGeom>
        </p:spPr>
      </p:pic>
      <p:pic>
        <p:nvPicPr>
          <p:cNvPr id="8" name="Picture 7" descr="supply curve figures.png"/>
          <p:cNvPicPr>
            <a:picLocks noChangeAspect="1"/>
          </p:cNvPicPr>
          <p:nvPr/>
        </p:nvPicPr>
        <p:blipFill rotWithShape="1">
          <a:blip r:embed="rId2">
            <a:extLst>
              <a:ext uri="{28A0092B-C50C-407E-A947-70E740481C1C}">
                <a14:useLocalDpi xmlns:a14="http://schemas.microsoft.com/office/drawing/2010/main" val="0"/>
              </a:ext>
            </a:extLst>
          </a:blip>
          <a:srcRect t="33216" b="33165"/>
          <a:stretch/>
        </p:blipFill>
        <p:spPr>
          <a:xfrm>
            <a:off x="5293380" y="3516093"/>
            <a:ext cx="3348857" cy="3209832"/>
          </a:xfrm>
          <a:prstGeom prst="rect">
            <a:avLst/>
          </a:prstGeom>
        </p:spPr>
      </p:pic>
    </p:spTree>
    <p:extLst>
      <p:ext uri="{BB962C8B-B14F-4D97-AF65-F5344CB8AC3E}">
        <p14:creationId xmlns:p14="http://schemas.microsoft.com/office/powerpoint/2010/main" val="2111753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46" y="221523"/>
            <a:ext cx="3250360" cy="1259774"/>
          </a:xfrm>
        </p:spPr>
        <p:txBody>
          <a:bodyPr/>
          <a:lstStyle/>
          <a:p>
            <a:r>
              <a:rPr lang="en-US" dirty="0" smtClean="0"/>
              <a:t>Forming the Supply Curve</a:t>
            </a:r>
            <a:endParaRPr lang="en-US" dirty="0"/>
          </a:p>
        </p:txBody>
      </p:sp>
      <p:sp>
        <p:nvSpPr>
          <p:cNvPr id="3" name="Content Placeholder 2"/>
          <p:cNvSpPr>
            <a:spLocks noGrp="1"/>
          </p:cNvSpPr>
          <p:nvPr>
            <p:ph idx="1"/>
          </p:nvPr>
        </p:nvSpPr>
        <p:spPr>
          <a:xfrm>
            <a:off x="95053" y="1606765"/>
            <a:ext cx="4149725" cy="5251235"/>
          </a:xfrm>
        </p:spPr>
        <p:txBody>
          <a:bodyPr>
            <a:normAutofit/>
          </a:bodyPr>
          <a:lstStyle/>
          <a:p>
            <a:pPr marL="342900" lvl="1" indent="-342900">
              <a:spcBef>
                <a:spcPts val="2000"/>
              </a:spcBef>
            </a:pPr>
            <a:r>
              <a:rPr lang="en-US" sz="2200" dirty="0" smtClean="0">
                <a:solidFill>
                  <a:srgbClr val="FFFFFF"/>
                </a:solidFill>
                <a:effectLst/>
              </a:rPr>
              <a:t>First Case</a:t>
            </a:r>
          </a:p>
          <a:p>
            <a:pPr marL="692150" lvl="2" indent="-342900"/>
            <a:r>
              <a:rPr lang="en-US" dirty="0" smtClean="0">
                <a:solidFill>
                  <a:srgbClr val="FFFFFF"/>
                </a:solidFill>
                <a:effectLst/>
              </a:rPr>
              <a:t>1C </a:t>
            </a:r>
            <a:r>
              <a:rPr lang="en-US" dirty="0">
                <a:solidFill>
                  <a:srgbClr val="FFFFFF"/>
                </a:solidFill>
                <a:effectLst/>
              </a:rPr>
              <a:t>combines the two to get the consumption possibilities between </a:t>
            </a:r>
            <a:r>
              <a:rPr lang="en-US" dirty="0" smtClean="0">
                <a:solidFill>
                  <a:srgbClr val="FFFFFF"/>
                </a:solidFill>
                <a:effectLst/>
              </a:rPr>
              <a:t>Z, M</a:t>
            </a:r>
          </a:p>
          <a:p>
            <a:pPr marL="692150" lvl="2" indent="-342900"/>
            <a:r>
              <a:rPr lang="en-US" dirty="0" smtClean="0">
                <a:solidFill>
                  <a:srgbClr val="FFFFFF"/>
                </a:solidFill>
                <a:effectLst/>
              </a:rPr>
              <a:t>Consumption level is at point of tangency between the consumption possibilities curve and the indifference curve</a:t>
            </a:r>
          </a:p>
          <a:p>
            <a:pPr marL="692150" lvl="2" indent="-342900"/>
            <a:r>
              <a:rPr lang="en-US" dirty="0" smtClean="0">
                <a:solidFill>
                  <a:srgbClr val="FFFFFF"/>
                </a:solidFill>
                <a:effectLst/>
              </a:rPr>
              <a:t>Changes in price of food mean changes in consumption</a:t>
            </a:r>
          </a:p>
          <a:p>
            <a:pPr marL="1028700" lvl="3" indent="-342900"/>
            <a:r>
              <a:rPr lang="en-US" dirty="0" smtClean="0">
                <a:solidFill>
                  <a:srgbClr val="FFFFFF"/>
                </a:solidFill>
                <a:effectLst/>
              </a:rPr>
              <a:t>Varying price from zero to infinity traces out a consumption path</a:t>
            </a:r>
          </a:p>
        </p:txBody>
      </p:sp>
      <p:pic>
        <p:nvPicPr>
          <p:cNvPr id="5" name="Picture 4" descr="supply curve figures.png"/>
          <p:cNvPicPr>
            <a:picLocks noChangeAspect="1"/>
          </p:cNvPicPr>
          <p:nvPr/>
        </p:nvPicPr>
        <p:blipFill rotWithShape="1">
          <a:blip r:embed="rId3">
            <a:extLst>
              <a:ext uri="{28A0092B-C50C-407E-A947-70E740481C1C}">
                <a14:useLocalDpi xmlns:a14="http://schemas.microsoft.com/office/drawing/2010/main" val="0"/>
              </a:ext>
            </a:extLst>
          </a:blip>
          <a:srcRect t="66231"/>
          <a:stretch/>
        </p:blipFill>
        <p:spPr>
          <a:xfrm>
            <a:off x="4614057" y="1907171"/>
            <a:ext cx="4044827" cy="3894319"/>
          </a:xfrm>
          <a:prstGeom prst="rect">
            <a:avLst/>
          </a:prstGeom>
        </p:spPr>
      </p:pic>
    </p:spTree>
    <p:extLst>
      <p:ext uri="{BB962C8B-B14F-4D97-AF65-F5344CB8AC3E}">
        <p14:creationId xmlns:p14="http://schemas.microsoft.com/office/powerpoint/2010/main" val="10370123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17081</TotalTime>
  <Words>3896</Words>
  <Application>Microsoft Office PowerPoint</Application>
  <PresentationFormat>On-screen Show (4:3)</PresentationFormat>
  <Paragraphs>263</Paragraphs>
  <Slides>35</Slides>
  <Notes>18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Habitat</vt:lpstr>
      <vt:lpstr>A Model of an Agrarian Economy with Nonagricultural Activities</vt:lpstr>
      <vt:lpstr>Introduction</vt:lpstr>
      <vt:lpstr>Section 1: “The Supply Curve of Agricultural Products”</vt:lpstr>
      <vt:lpstr>Basic Model</vt:lpstr>
      <vt:lpstr>Basic Model: Maximizing Utility</vt:lpstr>
      <vt:lpstr>Basic Model: Maximizing Utility</vt:lpstr>
      <vt:lpstr>Justifying Use of Production Possibilities Curve</vt:lpstr>
      <vt:lpstr>Forming the Supply Curve</vt:lpstr>
      <vt:lpstr>Forming the Supply Curve</vt:lpstr>
      <vt:lpstr>Forming the Supply Curve</vt:lpstr>
      <vt:lpstr>Forming the Supply Curve</vt:lpstr>
      <vt:lpstr>Substitution, Income, and Curvature Effects</vt:lpstr>
      <vt:lpstr>Importance of the Income Effect</vt:lpstr>
      <vt:lpstr>Supply Curve: Second Case</vt:lpstr>
      <vt:lpstr>Supply Curve: Second Case</vt:lpstr>
      <vt:lpstr>Second Case: Substitution and Income Effects</vt:lpstr>
      <vt:lpstr>Section 2: “Intermediate Goods and Technological Change”</vt:lpstr>
      <vt:lpstr>Introduction</vt:lpstr>
      <vt:lpstr>Production and Consumption Possibilities Curves</vt:lpstr>
      <vt:lpstr>Importation of Intermediate Goods</vt:lpstr>
      <vt:lpstr>Z-Input Price Change Results</vt:lpstr>
      <vt:lpstr>Section III: “Factor Intensities and Factor Prices”</vt:lpstr>
      <vt:lpstr>Introduction</vt:lpstr>
      <vt:lpstr>Farm Size: Case of Production of a Single Agricultural Product</vt:lpstr>
      <vt:lpstr>Farm Size: Case of Production of a Variety of Products</vt:lpstr>
      <vt:lpstr>Factor Price Equalization</vt:lpstr>
      <vt:lpstr>Analysis of Higher Food Prices on Distribution of Income</vt:lpstr>
      <vt:lpstr>Analysis: Production Functions and Labor Supply</vt:lpstr>
      <vt:lpstr>Analysis: Propositions</vt:lpstr>
      <vt:lpstr>Analysis: Effect of Food Price Increase on Wages</vt:lpstr>
      <vt:lpstr>Analysis: Results</vt:lpstr>
      <vt:lpstr>Section IV: “Conclusion”</vt:lpstr>
      <vt:lpstr>Summary (1)</vt:lpstr>
      <vt:lpstr>Summary (2)</vt:lpstr>
      <vt:lpstr>Summary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of an Agrarian Economy with Nonagricultural Activities</dc:title>
  <dc:creator>lilly anderson</dc:creator>
  <cp:lastModifiedBy>Jeffrey Nugent</cp:lastModifiedBy>
  <cp:revision>46</cp:revision>
  <dcterms:created xsi:type="dcterms:W3CDTF">2015-03-09T04:39:02Z</dcterms:created>
  <dcterms:modified xsi:type="dcterms:W3CDTF">2015-04-29T21:40:16Z</dcterms:modified>
</cp:coreProperties>
</file>