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yiwan" initials="j" lastIdx="1" clrIdx="0">
    <p:extLst>
      <p:ext uri="{19B8F6BF-5375-455C-9EA6-DF929625EA0E}">
        <p15:presenceInfo xmlns:p15="http://schemas.microsoft.com/office/powerpoint/2012/main" xmlns="" userId="S-1-5-21-1957994488-1417001333-839522115-281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354"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3-30T21:23:50.762" idx="1">
    <p:pos x="10" y="10"/>
    <p:text/>
    <p:extLst>
      <p:ext uri="{C676402C-5697-4E1C-873F-D02D1690AC5C}">
        <p15:threadingInfo xmlns:p15="http://schemas.microsoft.com/office/powerpoint/2012/main" xmlns=""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6A37E8-3C8A-4F10-9139-FA879B29F0E8}" type="datetimeFigureOut">
              <a:rPr lang="zh-CN" altLang="en-US" smtClean="0"/>
              <a:pPr/>
              <a:t>2014/4/1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4F0B5-752C-4368-B75A-94C8617EA37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A37E8-3C8A-4F10-9139-FA879B29F0E8}" type="datetimeFigureOut">
              <a:rPr lang="zh-CN" altLang="en-US" smtClean="0"/>
              <a:pPr/>
              <a:t>2014/4/1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4F0B5-752C-4368-B75A-94C8617EA37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642918"/>
            <a:ext cx="7772400" cy="3214710"/>
          </a:xfrm>
        </p:spPr>
        <p:txBody>
          <a:bodyPr>
            <a:normAutofit/>
          </a:bodyPr>
          <a:lstStyle/>
          <a:p>
            <a:r>
              <a:rPr lang="en-US" altLang="zh-CN" dirty="0" smtClean="0"/>
              <a:t> </a:t>
            </a:r>
            <a:r>
              <a:rPr lang="en-US" altLang="zh-CN" dirty="0"/>
              <a:t>INVESTIGATING THE LAG STRUCTURE OF THE EDUCATION-INCOME </a:t>
            </a:r>
            <a:r>
              <a:rPr lang="en-US" altLang="zh-CN" dirty="0" smtClean="0"/>
              <a:t>INEQUALITY RELATIONSHIP</a:t>
            </a:r>
            <a:endParaRPr lang="zh-CN" altLang="en-US" dirty="0"/>
          </a:p>
        </p:txBody>
      </p:sp>
      <p:sp>
        <p:nvSpPr>
          <p:cNvPr id="3" name="副标题 2"/>
          <p:cNvSpPr>
            <a:spLocks noGrp="1"/>
          </p:cNvSpPr>
          <p:nvPr>
            <p:ph type="subTitle" idx="1"/>
          </p:nvPr>
        </p:nvSpPr>
        <p:spPr>
          <a:xfrm>
            <a:off x="1000100" y="4000504"/>
            <a:ext cx="7358114" cy="1752600"/>
          </a:xfrm>
        </p:spPr>
        <p:txBody>
          <a:bodyPr>
            <a:normAutofit/>
          </a:bodyPr>
          <a:lstStyle/>
          <a:p>
            <a:r>
              <a:rPr lang="en-US" altLang="zh-CN" sz="2400" dirty="0" smtClean="0">
                <a:solidFill>
                  <a:schemeClr val="tx1">
                    <a:lumMod val="75000"/>
                    <a:lumOff val="25000"/>
                  </a:schemeClr>
                </a:solidFill>
              </a:rPr>
              <a:t>Author(s</a:t>
            </a:r>
            <a:r>
              <a:rPr lang="en-US" altLang="zh-CN" sz="2400" dirty="0">
                <a:solidFill>
                  <a:schemeClr val="tx1">
                    <a:lumMod val="75000"/>
                    <a:lumOff val="25000"/>
                  </a:schemeClr>
                </a:solidFill>
              </a:rPr>
              <a:t>): Salvatore </a:t>
            </a:r>
            <a:r>
              <a:rPr lang="en-US" altLang="zh-CN" sz="2400" dirty="0" err="1">
                <a:solidFill>
                  <a:schemeClr val="tx1">
                    <a:lumMod val="75000"/>
                    <a:lumOff val="25000"/>
                  </a:schemeClr>
                </a:solidFill>
              </a:rPr>
              <a:t>Babones</a:t>
            </a:r>
            <a:r>
              <a:rPr lang="en-US" altLang="zh-CN" sz="2400" dirty="0">
                <a:solidFill>
                  <a:schemeClr val="tx1">
                    <a:lumMod val="75000"/>
                    <a:lumOff val="25000"/>
                  </a:schemeClr>
                </a:solidFill>
              </a:rPr>
              <a:t>, </a:t>
            </a:r>
            <a:r>
              <a:rPr lang="en-US" altLang="zh-CN" sz="2400" dirty="0" err="1">
                <a:solidFill>
                  <a:schemeClr val="tx1">
                    <a:lumMod val="75000"/>
                    <a:lumOff val="25000"/>
                  </a:schemeClr>
                </a:solidFill>
              </a:rPr>
              <a:t>Kandi</a:t>
            </a:r>
            <a:r>
              <a:rPr lang="en-US" altLang="zh-CN" sz="2400" dirty="0">
                <a:solidFill>
                  <a:schemeClr val="tx1">
                    <a:lumMod val="75000"/>
                    <a:lumOff val="25000"/>
                  </a:schemeClr>
                </a:solidFill>
              </a:rPr>
              <a:t> </a:t>
            </a:r>
            <a:r>
              <a:rPr lang="en-US" altLang="zh-CN" sz="2400" dirty="0" err="1" smtClean="0">
                <a:solidFill>
                  <a:schemeClr val="tx1">
                    <a:lumMod val="75000"/>
                    <a:lumOff val="25000"/>
                  </a:schemeClr>
                </a:solidFill>
              </a:rPr>
              <a:t>Felmet</a:t>
            </a:r>
            <a:r>
              <a:rPr lang="en-US" altLang="zh-CN" sz="2400" dirty="0" smtClean="0">
                <a:solidFill>
                  <a:schemeClr val="tx1">
                    <a:lumMod val="75000"/>
                    <a:lumOff val="25000"/>
                  </a:schemeClr>
                </a:solidFill>
              </a:rPr>
              <a:t>, Jackie Hwang</a:t>
            </a:r>
          </a:p>
          <a:p>
            <a:endParaRPr lang="en-US" altLang="zh-CN" sz="2400" dirty="0" smtClean="0">
              <a:solidFill>
                <a:schemeClr val="tx1">
                  <a:lumMod val="75000"/>
                  <a:lumOff val="25000"/>
                </a:schemeClr>
              </a:solidFill>
            </a:endParaRPr>
          </a:p>
          <a:p>
            <a:pPr algn="l"/>
            <a:r>
              <a:rPr lang="en-US" altLang="zh-CN" sz="2400" dirty="0" smtClean="0">
                <a:solidFill>
                  <a:schemeClr val="tx1">
                    <a:lumMod val="75000"/>
                    <a:lumOff val="25000"/>
                  </a:schemeClr>
                </a:solidFill>
              </a:rPr>
              <a:t>Presented By: </a:t>
            </a:r>
            <a:r>
              <a:rPr lang="en-US" altLang="zh-CN" sz="2400" dirty="0" err="1" smtClean="0">
                <a:solidFill>
                  <a:schemeClr val="tx1">
                    <a:lumMod val="75000"/>
                    <a:lumOff val="25000"/>
                  </a:schemeClr>
                </a:solidFill>
              </a:rPr>
              <a:t>Junyi</a:t>
            </a:r>
            <a:r>
              <a:rPr lang="en-US" altLang="zh-CN" sz="2400" dirty="0" smtClean="0">
                <a:solidFill>
                  <a:schemeClr val="tx1">
                    <a:lumMod val="75000"/>
                    <a:lumOff val="25000"/>
                  </a:schemeClr>
                </a:solidFill>
              </a:rPr>
              <a:t> Wang</a:t>
            </a:r>
            <a:endParaRPr lang="en-US" altLang="zh-CN" sz="2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16632"/>
            <a:ext cx="8229600" cy="158006"/>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789241" y="29803"/>
            <a:ext cx="7560840" cy="2979712"/>
          </a:xfrm>
          <a:prstGeom prst="rect">
            <a:avLst/>
          </a:prstGeom>
        </p:spPr>
      </p:pic>
      <p:pic>
        <p:nvPicPr>
          <p:cNvPr id="5" name="Picture 4"/>
          <p:cNvPicPr>
            <a:picLocks noChangeAspect="1"/>
          </p:cNvPicPr>
          <p:nvPr/>
        </p:nvPicPr>
        <p:blipFill>
          <a:blip r:embed="rId3"/>
          <a:stretch>
            <a:fillRect/>
          </a:stretch>
        </p:blipFill>
        <p:spPr>
          <a:xfrm>
            <a:off x="698061" y="2924944"/>
            <a:ext cx="7743200" cy="3642900"/>
          </a:xfrm>
          <a:prstGeom prst="rect">
            <a:avLst/>
          </a:prstGeom>
        </p:spPr>
      </p:pic>
    </p:spTree>
    <p:extLst>
      <p:ext uri="{BB962C8B-B14F-4D97-AF65-F5344CB8AC3E}">
        <p14:creationId xmlns:p14="http://schemas.microsoft.com/office/powerpoint/2010/main" xmlns="" val="605515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pPr algn="l"/>
            <a:r>
              <a:rPr lang="en-US" dirty="0" smtClean="0"/>
              <a:t>Education in 1970 </a:t>
            </a:r>
            <a:r>
              <a:rPr lang="en-US" dirty="0" smtClean="0">
                <a:solidFill>
                  <a:srgbClr val="FF0000"/>
                </a:solidFill>
              </a:rPr>
              <a:t>VS</a:t>
            </a:r>
            <a:r>
              <a:rPr lang="en-US" dirty="0" smtClean="0"/>
              <a:t> </a:t>
            </a:r>
            <a:r>
              <a:rPr lang="en-US" dirty="0"/>
              <a:t>Education </a:t>
            </a:r>
            <a:r>
              <a:rPr lang="en-US" dirty="0" smtClean="0"/>
              <a:t>in 1990</a:t>
            </a:r>
            <a:endParaRPr lang="en-US" dirty="0"/>
          </a:p>
        </p:txBody>
      </p:sp>
      <p:sp>
        <p:nvSpPr>
          <p:cNvPr id="3" name="Content Placeholder 2"/>
          <p:cNvSpPr>
            <a:spLocks noGrp="1"/>
          </p:cNvSpPr>
          <p:nvPr>
            <p:ph idx="1"/>
          </p:nvPr>
        </p:nvSpPr>
        <p:spPr/>
        <p:txBody>
          <a:bodyPr>
            <a:normAutofit lnSpcReduction="10000"/>
          </a:bodyPr>
          <a:lstStyle/>
          <a:p>
            <a:r>
              <a:rPr lang="en-US" dirty="0" smtClean="0"/>
              <a:t>Very similar: the peak correlations occur with income inequality data in the mid 1980s</a:t>
            </a:r>
          </a:p>
          <a:p>
            <a:r>
              <a:rPr lang="en-US" dirty="0" smtClean="0">
                <a:solidFill>
                  <a:srgbClr val="0070C0"/>
                </a:solidFill>
              </a:rPr>
              <a:t>Two Explanations</a:t>
            </a:r>
          </a:p>
          <a:p>
            <a:pPr marL="514350" indent="-514350">
              <a:buFont typeface="+mj-lt"/>
              <a:buAutoNum type="alphaUcPeriod"/>
            </a:pPr>
            <a:r>
              <a:rPr lang="en-US" dirty="0" smtClean="0"/>
              <a:t>The </a:t>
            </a:r>
            <a:r>
              <a:rPr lang="en-US" dirty="0"/>
              <a:t>lag period between education and income inequality changed from - 15 years to +5 years between 1970 and </a:t>
            </a:r>
            <a:r>
              <a:rPr lang="en-US" dirty="0" smtClean="0"/>
              <a:t>1990</a:t>
            </a:r>
          </a:p>
          <a:p>
            <a:pPr marL="514350" indent="-514350">
              <a:buFont typeface="+mj-lt"/>
              <a:buAutoNum type="alphaUcPeriod"/>
            </a:pPr>
            <a:r>
              <a:rPr lang="en-US" dirty="0" smtClean="0"/>
              <a:t>Mid-1980s </a:t>
            </a:r>
            <a:r>
              <a:rPr lang="en-US" dirty="0"/>
              <a:t>income inequality data are simply the data that are most strongly correlated with </a:t>
            </a:r>
            <a:r>
              <a:rPr lang="en-US" dirty="0" smtClean="0"/>
              <a:t>education</a:t>
            </a:r>
          </a:p>
        </p:txBody>
      </p:sp>
    </p:spTree>
    <p:extLst>
      <p:ext uri="{BB962C8B-B14F-4D97-AF65-F5344CB8AC3E}">
        <p14:creationId xmlns:p14="http://schemas.microsoft.com/office/powerpoint/2010/main" xmlns="" val="1488851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lstStyle/>
          <a:p>
            <a:pPr algn="l"/>
            <a:r>
              <a:rPr lang="en-US" dirty="0" smtClean="0"/>
              <a:t>Further Analysis</a:t>
            </a:r>
            <a:endParaRPr lang="en-US" dirty="0"/>
          </a:p>
        </p:txBody>
      </p:sp>
      <p:pic>
        <p:nvPicPr>
          <p:cNvPr id="4" name="Content Placeholder 3"/>
          <p:cNvPicPr>
            <a:picLocks noGrp="1" noChangeAspect="1"/>
          </p:cNvPicPr>
          <p:nvPr>
            <p:ph idx="1"/>
          </p:nvPr>
        </p:nvPicPr>
        <p:blipFill>
          <a:blip r:embed="rId2"/>
          <a:stretch>
            <a:fillRect/>
          </a:stretch>
        </p:blipFill>
        <p:spPr>
          <a:xfrm>
            <a:off x="683568" y="1842399"/>
            <a:ext cx="7110355" cy="2736304"/>
          </a:xfrm>
          <a:prstGeom prst="rect">
            <a:avLst/>
          </a:prstGeom>
        </p:spPr>
      </p:pic>
      <p:sp>
        <p:nvSpPr>
          <p:cNvPr id="5" name="TextBox 4"/>
          <p:cNvSpPr txBox="1"/>
          <p:nvPr/>
        </p:nvSpPr>
        <p:spPr>
          <a:xfrm>
            <a:off x="1115616" y="1121403"/>
            <a:ext cx="7272808" cy="707886"/>
          </a:xfrm>
          <a:prstGeom prst="rect">
            <a:avLst/>
          </a:prstGeom>
          <a:noFill/>
        </p:spPr>
        <p:txBody>
          <a:bodyPr wrap="square" rtlCol="0">
            <a:spAutoFit/>
          </a:bodyPr>
          <a:lstStyle/>
          <a:p>
            <a:r>
              <a:rPr lang="en-US" sz="2000" dirty="0" smtClean="0"/>
              <a:t>Figure 4 charts </a:t>
            </a:r>
            <a:r>
              <a:rPr lang="en-US" sz="2000" dirty="0"/>
              <a:t>the contemporaneous correlation between education and income </a:t>
            </a:r>
            <a:r>
              <a:rPr lang="en-US" sz="2000" dirty="0" smtClean="0"/>
              <a:t>inequality</a:t>
            </a:r>
            <a:endParaRPr lang="en-US" sz="2000" dirty="0"/>
          </a:p>
        </p:txBody>
      </p:sp>
      <p:sp>
        <p:nvSpPr>
          <p:cNvPr id="6" name="TextBox 5"/>
          <p:cNvSpPr txBox="1"/>
          <p:nvPr/>
        </p:nvSpPr>
        <p:spPr>
          <a:xfrm>
            <a:off x="971600" y="4797152"/>
            <a:ext cx="6480720" cy="1477328"/>
          </a:xfrm>
          <a:prstGeom prst="rect">
            <a:avLst/>
          </a:prstGeom>
          <a:noFill/>
        </p:spPr>
        <p:txBody>
          <a:bodyPr wrap="square" rtlCol="0">
            <a:spAutoFit/>
          </a:bodyPr>
          <a:lstStyle/>
          <a:p>
            <a:r>
              <a:rPr lang="en-US" sz="2400" dirty="0"/>
              <a:t>For both the educational inequality and education level </a:t>
            </a:r>
            <a:r>
              <a:rPr lang="en-US" sz="2400" dirty="0" smtClean="0"/>
              <a:t>operationalization, </a:t>
            </a:r>
            <a:r>
              <a:rPr lang="en-US" sz="2400" dirty="0"/>
              <a:t>the maximum correlation with income inequality is achieved in </a:t>
            </a:r>
            <a:r>
              <a:rPr lang="en-US" sz="2400" dirty="0" smtClean="0"/>
              <a:t>mid-1980s. </a:t>
            </a:r>
            <a:endParaRPr lang="en-US" sz="2400" dirty="0"/>
          </a:p>
          <a:p>
            <a:endParaRPr lang="en-US" dirty="0"/>
          </a:p>
        </p:txBody>
      </p:sp>
    </p:spTree>
    <p:extLst>
      <p:ext uri="{BB962C8B-B14F-4D97-AF65-F5344CB8AC3E}">
        <p14:creationId xmlns:p14="http://schemas.microsoft.com/office/powerpoint/2010/main" xmlns="" val="2992478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endParaRPr lang="en-US" dirty="0"/>
          </a:p>
        </p:txBody>
      </p:sp>
      <p:sp>
        <p:nvSpPr>
          <p:cNvPr id="3" name="Content Placeholder 2"/>
          <p:cNvSpPr>
            <a:spLocks noGrp="1"/>
          </p:cNvSpPr>
          <p:nvPr>
            <p:ph idx="1"/>
          </p:nvPr>
        </p:nvSpPr>
        <p:spPr>
          <a:xfrm>
            <a:off x="457200" y="548680"/>
            <a:ext cx="8229600" cy="5577483"/>
          </a:xfrm>
        </p:spPr>
        <p:txBody>
          <a:bodyPr>
            <a:normAutofit/>
          </a:bodyPr>
          <a:lstStyle/>
          <a:p>
            <a:r>
              <a:rPr lang="en-US" dirty="0" smtClean="0"/>
              <a:t>Education in 1970 (or 1990) is highly correlated with education in 1980, which is in turn correlated with income inequality in 1980. </a:t>
            </a:r>
          </a:p>
          <a:p>
            <a:r>
              <a:rPr lang="en-US" dirty="0" smtClean="0"/>
              <a:t>The </a:t>
            </a:r>
            <a:r>
              <a:rPr lang="en-US" dirty="0"/>
              <a:t>observed lag structures of the data are apparently generated by changes in the contemporaneous correlation over time, combined with high levels of autocorrelation in all of the variables. </a:t>
            </a:r>
          </a:p>
        </p:txBody>
      </p:sp>
    </p:spTree>
    <p:extLst>
      <p:ext uri="{BB962C8B-B14F-4D97-AF65-F5344CB8AC3E}">
        <p14:creationId xmlns:p14="http://schemas.microsoft.com/office/powerpoint/2010/main" xmlns="" val="543248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a:xfrm>
            <a:off x="457200" y="1417638"/>
            <a:ext cx="8229600" cy="5040560"/>
          </a:xfrm>
        </p:spPr>
        <p:txBody>
          <a:bodyPr>
            <a:normAutofit fontScale="85000" lnSpcReduction="20000"/>
          </a:bodyPr>
          <a:lstStyle/>
          <a:p>
            <a:r>
              <a:rPr lang="en-US" dirty="0" smtClean="0"/>
              <a:t>Not a evidence </a:t>
            </a:r>
            <a:r>
              <a:rPr lang="en-US" dirty="0"/>
              <a:t>of a contemporaneous impact of education on income </a:t>
            </a:r>
            <a:r>
              <a:rPr lang="en-US" dirty="0" smtClean="0"/>
              <a:t>inequality</a:t>
            </a:r>
          </a:p>
          <a:p>
            <a:r>
              <a:rPr lang="en-US" dirty="0" smtClean="0"/>
              <a:t>Lagging </a:t>
            </a:r>
            <a:r>
              <a:rPr lang="en-US" dirty="0"/>
              <a:t>education will not improve results or lead to different conclusions because countries' relative levels of both education and income inequality are so stable over time that lagging over periods of as long as 20 years (in either direction) has no effect. </a:t>
            </a:r>
            <a:endParaRPr lang="en-US" dirty="0" smtClean="0"/>
          </a:p>
          <a:p>
            <a:r>
              <a:rPr lang="en-US" dirty="0" smtClean="0"/>
              <a:t>The </a:t>
            </a:r>
            <a:r>
              <a:rPr lang="en-US" dirty="0"/>
              <a:t>education - income </a:t>
            </a:r>
            <a:r>
              <a:rPr lang="en-US" dirty="0" smtClean="0"/>
              <a:t>inequality </a:t>
            </a:r>
            <a:r>
              <a:rPr lang="en-US" dirty="0"/>
              <a:t>relationship tends to be stable across all time lags. </a:t>
            </a:r>
            <a:endParaRPr lang="en-US" dirty="0" smtClean="0"/>
          </a:p>
          <a:p>
            <a:r>
              <a:rPr lang="en-US" dirty="0" smtClean="0"/>
              <a:t>Suggestion: Elucidate </a:t>
            </a:r>
            <a:r>
              <a:rPr lang="en-US" dirty="0"/>
              <a:t>the causal paths connecting education with income inequality focus on the patterns of individual countries' levels of income inequality over time. </a:t>
            </a:r>
          </a:p>
        </p:txBody>
      </p:sp>
    </p:spTree>
    <p:extLst>
      <p:ext uri="{BB962C8B-B14F-4D97-AF65-F5344CB8AC3E}">
        <p14:creationId xmlns:p14="http://schemas.microsoft.com/office/powerpoint/2010/main" xmlns="" val="1465273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Kuznets Conjecture</a:t>
            </a:r>
            <a:endParaRPr lang="zh-CN" altLang="en-US" dirty="0"/>
          </a:p>
        </p:txBody>
      </p:sp>
      <p:sp>
        <p:nvSpPr>
          <p:cNvPr id="3" name="内容占位符 2"/>
          <p:cNvSpPr>
            <a:spLocks noGrp="1"/>
          </p:cNvSpPr>
          <p:nvPr>
            <p:ph idx="1"/>
          </p:nvPr>
        </p:nvSpPr>
        <p:spPr>
          <a:xfrm>
            <a:off x="428596" y="1571612"/>
            <a:ext cx="8229600" cy="4525963"/>
          </a:xfrm>
        </p:spPr>
        <p:txBody>
          <a:bodyPr/>
          <a:lstStyle/>
          <a:p>
            <a:r>
              <a:rPr lang="en-US" altLang="zh-CN" dirty="0" smtClean="0"/>
              <a:t>Levels of income inequality are driven by levels of development</a:t>
            </a:r>
          </a:p>
          <a:p>
            <a:r>
              <a:rPr lang="en-US" altLang="zh-CN" dirty="0" smtClean="0"/>
              <a:t>Pre-industrial societies had very low income inequality</a:t>
            </a:r>
          </a:p>
          <a:p>
            <a:r>
              <a:rPr lang="en-US" altLang="zh-CN" dirty="0" smtClean="0"/>
              <a:t>The levels of income inequality would decline in a fully-developed nation</a:t>
            </a:r>
          </a:p>
          <a:p>
            <a:r>
              <a:rPr lang="en-US" altLang="zh-CN" dirty="0" smtClean="0"/>
              <a:t>Inverted U shape model</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Contradictory Results</a:t>
            </a:r>
            <a:endParaRPr lang="zh-CN" altLang="en-US" dirty="0"/>
          </a:p>
        </p:txBody>
      </p:sp>
      <p:sp>
        <p:nvSpPr>
          <p:cNvPr id="3" name="内容占位符 2"/>
          <p:cNvSpPr>
            <a:spLocks noGrp="1"/>
          </p:cNvSpPr>
          <p:nvPr>
            <p:ph idx="1"/>
          </p:nvPr>
        </p:nvSpPr>
        <p:spPr>
          <a:xfrm>
            <a:off x="457200" y="1600200"/>
            <a:ext cx="8229600" cy="4997152"/>
          </a:xfrm>
        </p:spPr>
        <p:txBody>
          <a:bodyPr/>
          <a:lstStyle/>
          <a:p>
            <a:pPr marL="0" indent="0">
              <a:buNone/>
            </a:pPr>
            <a:endParaRPr lang="zh-CN" altLang="en-US" dirty="0"/>
          </a:p>
        </p:txBody>
      </p:sp>
      <p:pic>
        <p:nvPicPr>
          <p:cNvPr id="12290" name="Picture 2" descr="The change in Gini indices has differed across countries. Some countries have change little over time, such as Belgium, Canada, Germany, Japan, and Sweden. Brazil has oscillated around a steady value. France, Italy, Mexico, and Norway have shown marked declines. China and the US have increased steadily. Australia grew to moderate levels before dropping. India sank before rising again. The UK and Poland stayed at very low levels before rising. Bulgaria had an increase of fits-and-starts. .svg alt text"/>
          <p:cNvPicPr>
            <a:picLocks noChangeAspect="1" noChangeArrowheads="1"/>
          </p:cNvPicPr>
          <p:nvPr/>
        </p:nvPicPr>
        <p:blipFill>
          <a:blip r:embed="rId2"/>
          <a:srcRect/>
          <a:stretch>
            <a:fillRect/>
          </a:stretch>
        </p:blipFill>
        <p:spPr bwMode="auto">
          <a:xfrm>
            <a:off x="928662" y="1214422"/>
            <a:ext cx="7358114" cy="532441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t>Wide variability exists both among developed countries and developing countries</a:t>
            </a:r>
          </a:p>
          <a:p>
            <a:r>
              <a:rPr lang="en-US" dirty="0" smtClean="0"/>
              <a:t>Income inequality is unrelated to country size. All levels of income inequality can be found in countries ranging from a few million to billions of people</a:t>
            </a:r>
            <a:endParaRPr lang="en-US" dirty="0"/>
          </a:p>
        </p:txBody>
      </p:sp>
    </p:spTree>
    <p:extLst>
      <p:ext uri="{BB962C8B-B14F-4D97-AF65-F5344CB8AC3E}">
        <p14:creationId xmlns:p14="http://schemas.microsoft.com/office/powerpoint/2010/main" xmlns="" val="276819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Existing Literature</a:t>
            </a:r>
            <a:endParaRPr lang="en-US" dirty="0"/>
          </a:p>
        </p:txBody>
      </p:sp>
      <p:sp>
        <p:nvSpPr>
          <p:cNvPr id="3" name="Content Placeholder 2"/>
          <p:cNvSpPr>
            <a:spLocks noGrp="1"/>
          </p:cNvSpPr>
          <p:nvPr>
            <p:ph idx="1"/>
          </p:nvPr>
        </p:nvSpPr>
        <p:spPr/>
        <p:txBody>
          <a:bodyPr/>
          <a:lstStyle/>
          <a:p>
            <a:r>
              <a:rPr lang="en-US" dirty="0" smtClean="0"/>
              <a:t>Focused mainly on the contemporaneous relationship between education and income inequality</a:t>
            </a:r>
          </a:p>
          <a:p>
            <a:r>
              <a:rPr lang="en-US" dirty="0" smtClean="0"/>
              <a:t>No theoretical reason</a:t>
            </a:r>
          </a:p>
          <a:p>
            <a:r>
              <a:rPr lang="en-US" dirty="0" smtClean="0"/>
              <a:t>There might be a lag between the changes</a:t>
            </a:r>
          </a:p>
          <a:p>
            <a:r>
              <a:rPr lang="en-US" dirty="0" smtClean="0"/>
              <a:t>Even possible that education is entirely </a:t>
            </a:r>
            <a:r>
              <a:rPr lang="en-US" dirty="0"/>
              <a:t>e</a:t>
            </a:r>
            <a:r>
              <a:rPr lang="en-US" dirty="0" smtClean="0"/>
              <a:t>ndogenous to income inequality</a:t>
            </a:r>
            <a:endParaRPr lang="en-US" dirty="0"/>
          </a:p>
        </p:txBody>
      </p:sp>
    </p:spTree>
    <p:extLst>
      <p:ext uri="{BB962C8B-B14F-4D97-AF65-F5344CB8AC3E}">
        <p14:creationId xmlns:p14="http://schemas.microsoft.com/office/powerpoint/2010/main" xmlns="" val="1822013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&amp; Results</a:t>
            </a:r>
            <a:endParaRPr lang="en-US" dirty="0"/>
          </a:p>
        </p:txBody>
      </p:sp>
      <p:sp>
        <p:nvSpPr>
          <p:cNvPr id="3" name="Content Placeholder 2"/>
          <p:cNvSpPr>
            <a:spLocks noGrp="1"/>
          </p:cNvSpPr>
          <p:nvPr>
            <p:ph idx="1"/>
          </p:nvPr>
        </p:nvSpPr>
        <p:spPr/>
        <p:txBody>
          <a:bodyPr/>
          <a:lstStyle/>
          <a:p>
            <a:r>
              <a:rPr lang="en-US" dirty="0" smtClean="0"/>
              <a:t>Longitudinal data from 87 countries</a:t>
            </a:r>
          </a:p>
          <a:p>
            <a:r>
              <a:rPr lang="en-US" dirty="0" smtClean="0"/>
              <a:t>Income is recorded using the </a:t>
            </a:r>
            <a:r>
              <a:rPr lang="en-US" dirty="0" err="1" smtClean="0"/>
              <a:t>Gini</a:t>
            </a:r>
            <a:r>
              <a:rPr lang="en-US" dirty="0" smtClean="0"/>
              <a:t> coefficient</a:t>
            </a:r>
          </a:p>
          <a:p>
            <a:r>
              <a:rPr lang="en-US" dirty="0" smtClean="0"/>
              <a:t>Polynomial regression models have been used to fill in missing data points</a:t>
            </a:r>
          </a:p>
          <a:p>
            <a:r>
              <a:rPr lang="en-US" dirty="0" smtClean="0"/>
              <a:t>Education data include average year of schooling and </a:t>
            </a:r>
            <a:r>
              <a:rPr lang="en-US" dirty="0" err="1" smtClean="0"/>
              <a:t>Gini</a:t>
            </a:r>
            <a:r>
              <a:rPr lang="en-US" dirty="0" smtClean="0"/>
              <a:t> coefficients of educational inequality</a:t>
            </a:r>
          </a:p>
          <a:p>
            <a:r>
              <a:rPr lang="en-US" dirty="0" smtClean="0"/>
              <a:t>Five-year intervals</a:t>
            </a:r>
            <a:endParaRPr lang="en-US" dirty="0"/>
          </a:p>
        </p:txBody>
      </p:sp>
    </p:spTree>
    <p:extLst>
      <p:ext uri="{BB962C8B-B14F-4D97-AF65-F5344CB8AC3E}">
        <p14:creationId xmlns:p14="http://schemas.microsoft.com/office/powerpoint/2010/main" xmlns="" val="983906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Figure 1. Cross-correlations between education </a:t>
            </a:r>
            <a:r>
              <a:rPr lang="en-US" sz="3200" dirty="0" smtClean="0"/>
              <a:t>operationalization </a:t>
            </a:r>
            <a:r>
              <a:rPr lang="en-US" sz="3200" dirty="0"/>
              <a:t>and income </a:t>
            </a:r>
          </a:p>
        </p:txBody>
      </p:sp>
      <p:pic>
        <p:nvPicPr>
          <p:cNvPr id="4" name="Content Placeholder 3"/>
          <p:cNvPicPr>
            <a:picLocks noGrp="1" noChangeAspect="1"/>
          </p:cNvPicPr>
          <p:nvPr>
            <p:ph idx="1"/>
          </p:nvPr>
        </p:nvPicPr>
        <p:blipFill>
          <a:blip r:embed="rId2"/>
          <a:stretch>
            <a:fillRect/>
          </a:stretch>
        </p:blipFill>
        <p:spPr>
          <a:xfrm>
            <a:off x="251520" y="1844824"/>
            <a:ext cx="8280920" cy="3738601"/>
          </a:xfrm>
          <a:prstGeom prst="rect">
            <a:avLst/>
          </a:prstGeom>
        </p:spPr>
      </p:pic>
    </p:spTree>
    <p:extLst>
      <p:ext uri="{BB962C8B-B14F-4D97-AF65-F5344CB8AC3E}">
        <p14:creationId xmlns:p14="http://schemas.microsoft.com/office/powerpoint/2010/main" xmlns="" val="1909113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88640"/>
            <a:ext cx="8229600" cy="85997"/>
          </a:xfrm>
        </p:spPr>
        <p:txBody>
          <a:bodyPr>
            <a:normAutofit fontScale="90000"/>
          </a:bodyPr>
          <a:lstStyle/>
          <a:p>
            <a:endParaRPr lang="en-US" dirty="0"/>
          </a:p>
        </p:txBody>
      </p:sp>
      <p:sp>
        <p:nvSpPr>
          <p:cNvPr id="3" name="Content Placeholder 2"/>
          <p:cNvSpPr>
            <a:spLocks noGrp="1"/>
          </p:cNvSpPr>
          <p:nvPr>
            <p:ph idx="1"/>
          </p:nvPr>
        </p:nvSpPr>
        <p:spPr>
          <a:xfrm>
            <a:off x="457200" y="692696"/>
            <a:ext cx="8229600" cy="5400600"/>
          </a:xfrm>
        </p:spPr>
        <p:txBody>
          <a:bodyPr>
            <a:normAutofit fontScale="92500" lnSpcReduction="10000"/>
          </a:bodyPr>
          <a:lstStyle/>
          <a:p>
            <a:r>
              <a:rPr lang="en-US" dirty="0" smtClean="0"/>
              <a:t>Average education is more strongly correlated with income inequality than is educational inequality</a:t>
            </a:r>
          </a:p>
          <a:p>
            <a:r>
              <a:rPr lang="en-US" dirty="0" smtClean="0"/>
              <a:t>Education seems to be correlated with income inequality with no lags</a:t>
            </a:r>
          </a:p>
          <a:p>
            <a:r>
              <a:rPr lang="en-US" dirty="0" smtClean="0"/>
              <a:t>Income </a:t>
            </a:r>
            <a:r>
              <a:rPr lang="en-US" dirty="0"/>
              <a:t>inequality may better predict average education than the other way </a:t>
            </a:r>
            <a:r>
              <a:rPr lang="en-US" dirty="0" smtClean="0"/>
              <a:t>around (rule out the possibility of endogeneity)</a:t>
            </a:r>
          </a:p>
          <a:p>
            <a:pPr marL="0" indent="0">
              <a:buNone/>
            </a:pPr>
            <a:endParaRPr lang="en-US" dirty="0" smtClean="0"/>
          </a:p>
          <a:p>
            <a:pPr marL="0" indent="0" algn="ctr">
              <a:buNone/>
            </a:pPr>
            <a:r>
              <a:rPr lang="en-US" dirty="0" smtClean="0">
                <a:solidFill>
                  <a:schemeClr val="accent6">
                    <a:lumMod val="75000"/>
                  </a:schemeClr>
                </a:solidFill>
              </a:rPr>
              <a:t>  </a:t>
            </a:r>
            <a:r>
              <a:rPr lang="en-US" sz="3500" dirty="0" smtClean="0">
                <a:solidFill>
                  <a:schemeClr val="accent6">
                    <a:lumMod val="75000"/>
                  </a:schemeClr>
                </a:solidFill>
              </a:rPr>
              <a:t>No evidence of any lag in</a:t>
            </a:r>
          </a:p>
          <a:p>
            <a:pPr marL="0" indent="0" algn="ctr">
              <a:buNone/>
            </a:pPr>
            <a:r>
              <a:rPr lang="en-US" sz="3500" dirty="0" smtClean="0">
                <a:solidFill>
                  <a:schemeClr val="accent6">
                    <a:lumMod val="75000"/>
                  </a:schemeClr>
                </a:solidFill>
              </a:rPr>
              <a:t> education &amp; income inequality</a:t>
            </a:r>
            <a:endParaRPr lang="en-US" sz="3500" dirty="0">
              <a:solidFill>
                <a:schemeClr val="accent6">
                  <a:lumMod val="75000"/>
                </a:schemeClr>
              </a:solidFill>
            </a:endParaRPr>
          </a:p>
        </p:txBody>
      </p:sp>
    </p:spTree>
    <p:extLst>
      <p:ext uri="{BB962C8B-B14F-4D97-AF65-F5344CB8AC3E}">
        <p14:creationId xmlns:p14="http://schemas.microsoft.com/office/powerpoint/2010/main" xmlns="" val="3786450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pPr algn="l"/>
            <a:r>
              <a:rPr lang="en-US" dirty="0" smtClean="0"/>
              <a:t>Further investigation</a:t>
            </a:r>
            <a:endParaRPr lang="en-US" dirty="0"/>
          </a:p>
        </p:txBody>
      </p:sp>
      <p:sp>
        <p:nvSpPr>
          <p:cNvPr id="3" name="Content Placeholder 2"/>
          <p:cNvSpPr>
            <a:spLocks noGrp="1"/>
          </p:cNvSpPr>
          <p:nvPr>
            <p:ph idx="1"/>
          </p:nvPr>
        </p:nvSpPr>
        <p:spPr>
          <a:xfrm>
            <a:off x="457200" y="1340768"/>
            <a:ext cx="8229600" cy="4785395"/>
          </a:xfrm>
        </p:spPr>
        <p:txBody>
          <a:bodyPr>
            <a:normAutofit/>
          </a:bodyPr>
          <a:lstStyle/>
          <a:p>
            <a:r>
              <a:rPr lang="en-US" dirty="0" smtClean="0"/>
              <a:t>Correlate </a:t>
            </a:r>
            <a:r>
              <a:rPr lang="en-US" dirty="0"/>
              <a:t>education in particular years with the full range of available income inequality data </a:t>
            </a:r>
            <a:endParaRPr lang="en-US" dirty="0" smtClean="0"/>
          </a:p>
          <a:p>
            <a:r>
              <a:rPr lang="en-US" dirty="0" smtClean="0"/>
              <a:t>Figure </a:t>
            </a:r>
            <a:r>
              <a:rPr lang="en-US" dirty="0"/>
              <a:t>2 charts the correlation of education in 1970 with income inequality over a range of years. </a:t>
            </a:r>
            <a:endParaRPr lang="en-US" dirty="0" smtClean="0"/>
          </a:p>
          <a:p>
            <a:r>
              <a:rPr lang="en-US" dirty="0"/>
              <a:t>Figure 3 moves </a:t>
            </a:r>
            <a:r>
              <a:rPr lang="en-US" dirty="0" smtClean="0"/>
              <a:t>forward to </a:t>
            </a:r>
            <a:r>
              <a:rPr lang="en-US" dirty="0"/>
              <a:t>chart the correlation of education in 1990 with income inequality over the same range of years </a:t>
            </a:r>
          </a:p>
        </p:txBody>
      </p:sp>
    </p:spTree>
    <p:extLst>
      <p:ext uri="{BB962C8B-B14F-4D97-AF65-F5344CB8AC3E}">
        <p14:creationId xmlns:p14="http://schemas.microsoft.com/office/powerpoint/2010/main" xmlns="" val="1739291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TotalTime>
  <Words>545</Words>
  <Application>Microsoft Office PowerPoint</Application>
  <PresentationFormat>全屏显示(4:3)</PresentationFormat>
  <Paragraphs>49</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 INVESTIGATING THE LAG STRUCTURE OF THE EDUCATION-INCOME INEQUALITY RELATIONSHIP</vt:lpstr>
      <vt:lpstr>Kuznets Conjecture</vt:lpstr>
      <vt:lpstr>Contradictory Results</vt:lpstr>
      <vt:lpstr>幻灯片 4</vt:lpstr>
      <vt:lpstr>Existing Literature</vt:lpstr>
      <vt:lpstr>Data &amp; Results</vt:lpstr>
      <vt:lpstr>Figure 1. Cross-correlations between education operationalization and income </vt:lpstr>
      <vt:lpstr>幻灯片 8</vt:lpstr>
      <vt:lpstr>Further investigation</vt:lpstr>
      <vt:lpstr>幻灯片 10</vt:lpstr>
      <vt:lpstr>Education in 1970 VS Education in 1990</vt:lpstr>
      <vt:lpstr>Further Analysis</vt:lpstr>
      <vt:lpstr>幻灯片 13</vt:lpstr>
      <vt:lpstr>Conclusion</vt:lpstr>
    </vt:vector>
  </TitlesOfParts>
  <Company>workgroup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LAG STRUCTURE OF THE EDUCATION-INCOME INEQUALITY RELATIONSHIP</dc:title>
  <dc:creator>Users</dc:creator>
  <cp:lastModifiedBy>Users</cp:lastModifiedBy>
  <cp:revision>42</cp:revision>
  <dcterms:created xsi:type="dcterms:W3CDTF">2014-03-26T07:21:35Z</dcterms:created>
  <dcterms:modified xsi:type="dcterms:W3CDTF">2014-04-01T18:19:36Z</dcterms:modified>
</cp:coreProperties>
</file>