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5" r:id="rId9"/>
    <p:sldId id="260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0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A78D-BBE7-4105-BDE3-81C2F2E0F2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B2FC-D31A-4899-B847-4548ECE7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“Risk Sharing and Transaction Costs: </a:t>
            </a:r>
            <a:br>
              <a:rPr lang="en-US" sz="4800" dirty="0" smtClean="0"/>
            </a:br>
            <a:r>
              <a:rPr lang="en-US" sz="4800" dirty="0" smtClean="0"/>
              <a:t>Evidence from Kenya’s Mobile Money Market” (2014)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smtClean="0"/>
              <a:t>William Jack and </a:t>
            </a:r>
            <a:r>
              <a:rPr lang="en-US" dirty="0" err="1" smtClean="0"/>
              <a:t>Tavneet</a:t>
            </a:r>
            <a:r>
              <a:rPr lang="en-US" dirty="0" smtClean="0"/>
              <a:t> Suri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3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Via survey, collect household-level information on:</a:t>
            </a:r>
          </a:p>
          <a:p>
            <a:pPr lvl="1"/>
            <a:r>
              <a:rPr lang="en-US" dirty="0" smtClean="0"/>
              <a:t>consumption levels</a:t>
            </a:r>
          </a:p>
          <a:p>
            <a:pPr lvl="1"/>
            <a:r>
              <a:rPr lang="en-US" dirty="0" smtClean="0"/>
              <a:t>demographic characteristics</a:t>
            </a:r>
          </a:p>
          <a:p>
            <a:pPr lvl="1"/>
            <a:r>
              <a:rPr lang="en-US" dirty="0" smtClean="0"/>
              <a:t>use of M-PESA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 collect information on households’ proximity to transaction agent network (the kiosks for cashing in/cashing out) and the density of the nearest agent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model—difference-in-differences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0853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i="1" dirty="0" smtClean="0"/>
          </a:p>
          <a:p>
            <a:r>
              <a:rPr lang="en-US" i="1" dirty="0" err="1" smtClean="0"/>
              <a:t>c</a:t>
            </a:r>
            <a:r>
              <a:rPr lang="en-US" i="1" baseline="-25000" dirty="0" err="1" smtClean="0"/>
              <a:t>ijt</a:t>
            </a:r>
            <a:r>
              <a:rPr lang="en-US" i="1" dirty="0" smtClean="0"/>
              <a:t> </a:t>
            </a:r>
            <a:r>
              <a:rPr lang="en-US" dirty="0" smtClean="0"/>
              <a:t>is annual per capital consumption for household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in location </a:t>
            </a:r>
            <a:r>
              <a:rPr lang="en-US" i="1" dirty="0" smtClean="0"/>
              <a:t>j </a:t>
            </a:r>
            <a:r>
              <a:rPr lang="en-US" dirty="0" smtClean="0"/>
              <a:t>in period </a:t>
            </a:r>
            <a:r>
              <a:rPr lang="en-US" i="1" dirty="0" smtClean="0"/>
              <a:t>t</a:t>
            </a:r>
          </a:p>
          <a:p>
            <a:endParaRPr lang="en-US" i="1" dirty="0" smtClean="0"/>
          </a:p>
          <a:p>
            <a:r>
              <a:rPr lang="en-US" i="1" dirty="0" smtClean="0"/>
              <a:t>α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i="1" baseline="-25000" dirty="0"/>
              <a:t> </a:t>
            </a:r>
            <a:r>
              <a:rPr lang="en-US" dirty="0" smtClean="0"/>
              <a:t>is fixed effect for household</a:t>
            </a:r>
          </a:p>
          <a:p>
            <a:endParaRPr lang="en-US" dirty="0" smtClean="0"/>
          </a:p>
          <a:p>
            <a:r>
              <a:rPr lang="en-US" i="1" dirty="0" err="1" smtClean="0"/>
              <a:t>Shock</a:t>
            </a:r>
            <a:r>
              <a:rPr lang="en-US" i="1" baseline="-25000" dirty="0" err="1" smtClean="0"/>
              <a:t>ijt</a:t>
            </a:r>
            <a:r>
              <a:rPr lang="en-US" i="1" baseline="-25000" dirty="0" smtClean="0"/>
              <a:t>  </a:t>
            </a:r>
            <a:r>
              <a:rPr lang="en-US" dirty="0" smtClean="0"/>
              <a:t>is dummy variable for if shock reported by household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in location </a:t>
            </a:r>
            <a:r>
              <a:rPr lang="en-US" i="1" dirty="0" smtClean="0"/>
              <a:t>j </a:t>
            </a:r>
            <a:r>
              <a:rPr lang="en-US" dirty="0" smtClean="0"/>
              <a:t>in period </a:t>
            </a:r>
            <a:r>
              <a:rPr lang="en-US" i="1" dirty="0" smtClean="0"/>
              <a:t>t </a:t>
            </a:r>
            <a:r>
              <a:rPr lang="en-US" dirty="0" smtClean="0"/>
              <a:t>(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err="1" smtClean="0"/>
              <a:t>User</a:t>
            </a:r>
            <a:r>
              <a:rPr lang="en-US" i="1" baseline="-25000" dirty="0" err="1" smtClean="0"/>
              <a:t>ijt</a:t>
            </a:r>
            <a:r>
              <a:rPr lang="en-US" i="1" baseline="-25000" dirty="0" smtClean="0"/>
              <a:t>  </a:t>
            </a:r>
            <a:r>
              <a:rPr lang="en-US" dirty="0" smtClean="0"/>
              <a:t>is dummy variable for if M-PESA user in household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in location </a:t>
            </a:r>
            <a:r>
              <a:rPr lang="en-US" i="1" dirty="0" smtClean="0"/>
              <a:t>j </a:t>
            </a:r>
            <a:r>
              <a:rPr lang="en-US" dirty="0" smtClean="0"/>
              <a:t>in period </a:t>
            </a:r>
            <a:r>
              <a:rPr lang="en-US" i="1" dirty="0" smtClean="0"/>
              <a:t>t</a:t>
            </a:r>
          </a:p>
          <a:p>
            <a:endParaRPr lang="en-US" i="1" dirty="0" smtClean="0"/>
          </a:p>
          <a:p>
            <a:r>
              <a:rPr lang="en-US" i="1" dirty="0" err="1" smtClean="0"/>
              <a:t>X</a:t>
            </a:r>
            <a:r>
              <a:rPr lang="en-US" i="1" baseline="-25000" dirty="0" err="1" smtClean="0"/>
              <a:t>ijt</a:t>
            </a:r>
            <a:r>
              <a:rPr lang="en-US" i="1" baseline="-25000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set of socioeconomic controls (demographics/education levels, occupation data, financial literacy, dummy for cell phone ownership)</a:t>
            </a:r>
          </a:p>
          <a:p>
            <a:endParaRPr lang="en-US" dirty="0" smtClean="0"/>
          </a:p>
          <a:p>
            <a:r>
              <a:rPr lang="en-US" i="1" dirty="0" err="1" smtClean="0"/>
              <a:t>η</a:t>
            </a:r>
            <a:r>
              <a:rPr lang="en-US" i="1" baseline="-25000" dirty="0" err="1" smtClean="0"/>
              <a:t>jt</a:t>
            </a:r>
            <a:r>
              <a:rPr lang="en-US" i="1" baseline="-25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control for location-over-time effects (macroeconomic shocks)</a:t>
            </a:r>
            <a:endParaRPr lang="en-US" i="1" dirty="0" smtClean="0"/>
          </a:p>
          <a:p>
            <a:endParaRPr lang="en-US" i="1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025"/>
            <a:ext cx="10859132" cy="5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model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care about role of remittances in consumption-smoothing, can also directly predict them: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395912"/>
            <a:ext cx="11176497" cy="8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of </a:t>
            </a:r>
            <a:r>
              <a:rPr lang="en-US" dirty="0" err="1" smtClean="0"/>
              <a:t>endogeneity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show no correlation between income shocks and household characteristics other than consumption/remittance behavior</a:t>
            </a:r>
          </a:p>
          <a:p>
            <a:r>
              <a:rPr lang="en-US" dirty="0" smtClean="0"/>
              <a:t>Data show no correlation between income shocks (overall shocks, illness shocks, weather shocks) and household access to M-PESA agents</a:t>
            </a:r>
          </a:p>
          <a:p>
            <a:r>
              <a:rPr lang="en-US" dirty="0" smtClean="0"/>
              <a:t>The key interaction term in equation should “soak up” unobserved characteristics of M-PESA-using households that are not captured by fixed effects term</a:t>
            </a:r>
          </a:p>
          <a:p>
            <a:r>
              <a:rPr lang="en-US" dirty="0" smtClean="0"/>
              <a:t>M-PESA use </a:t>
            </a:r>
            <a:r>
              <a:rPr lang="en-US" i="1" u="sng" dirty="0" smtClean="0"/>
              <a:t>is however correlated with household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strategies to help address </a:t>
            </a:r>
            <a:r>
              <a:rPr lang="en-US" dirty="0" err="1" smtClean="0"/>
              <a:t>endogeneity</a:t>
            </a:r>
            <a:r>
              <a:rPr lang="en-US" dirty="0" smtClean="0"/>
              <a:t>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Strategy 1: interact shocks with household characteristics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Strategy 2: replace M-PESA use as an explanatory factor with agent network access (including as an instrumental variable approach)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0179"/>
            <a:ext cx="10739206" cy="680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71047"/>
            <a:ext cx="10748472" cy="6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52400"/>
            <a:ext cx="9667875" cy="65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24211" y="529389"/>
            <a:ext cx="1588168" cy="6047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70" y="111292"/>
            <a:ext cx="9616708" cy="67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79" y="119313"/>
            <a:ext cx="9518856" cy="6738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7691" y="781538"/>
            <a:ext cx="851877" cy="526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80891" y="781538"/>
            <a:ext cx="851877" cy="526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64341" y="781538"/>
            <a:ext cx="851877" cy="526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6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7" y="0"/>
            <a:ext cx="9596437" cy="6776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50893" y="898769"/>
            <a:ext cx="734646" cy="4642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6108" y="898768"/>
            <a:ext cx="734646" cy="4642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to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William Jack: Economist at Georgetown University</a:t>
            </a:r>
          </a:p>
          <a:p>
            <a:pPr marL="0" indent="0">
              <a:buNone/>
            </a:pPr>
            <a:r>
              <a:rPr lang="en-US" dirty="0" err="1" smtClean="0"/>
              <a:t>Tavneet</a:t>
            </a:r>
            <a:r>
              <a:rPr lang="en-US" dirty="0" smtClean="0"/>
              <a:t> Suri: Applied Economist at the MIT Sloan School of Management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Research question: </a:t>
            </a:r>
            <a:r>
              <a:rPr lang="en-US" dirty="0" smtClean="0"/>
              <a:t>Paper explores the treatment effect on Kenyans’ consumption patterns from having access to cash transfers via a mobile phone application (called “M-PESA”)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Key finding:</a:t>
            </a:r>
            <a:r>
              <a:rPr lang="en-US" dirty="0" smtClean="0"/>
              <a:t> Those Kenyans who do not have access to M-PESA suffer (on average) approximately 7-10 percent reduction in consumption when experiencing negative shock to income; </a:t>
            </a:r>
            <a:r>
              <a:rPr lang="en-US" u="sng" dirty="0" smtClean="0"/>
              <a:t>those Kenyans with access to M-PESA suffer no reduction—they are able to smooth their consumption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2384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M-PESA: some key facts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M-PESA invented in England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Users transfer credits to each other by cashing in and cashing out at agents’ kiosks throughout Kenya—only sender must be registered with M-PESA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Transfers costs about $0.40 for sender (for each SMS) and costs receiver 1-2% of total withdrawal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By 2011, 70% of Kenyans had access to M-PESA (about 14 million accounts) and 75% of households had at least one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9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M-PESA kiosk </a:t>
            </a:r>
            <a:r>
              <a:rPr lang="en-US" sz="2400" dirty="0" smtClean="0"/>
              <a:t>(source: Reuters/Noor </a:t>
            </a:r>
            <a:r>
              <a:rPr lang="en-US" sz="2400" dirty="0" err="1" smtClean="0"/>
              <a:t>Khamis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026" name="Picture 2" descr="A man waits for M-Pesa customers at his shop in Kibera in Kenya's capital Nairobi December 31, 2014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12" y="1648205"/>
            <a:ext cx="8614610" cy="484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75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 of 2010, 96% of M-PESA users report sending remittances and 74% use the service at least monthly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More current statistic—as of 2015, 90% of Kenyans used M-PESA for annual gross transaction level of over $30B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Used in both formal and informal sectors—currently Kenya’s Revenue Authority (KRA) seeking to gain access to M-PESA data to charge taxes on informal sector transactions occurring on the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0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Family and social networks within Kenya span large geographic distances, so non-virtual transfers of cash: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have significant transaction costs (must deliver by hand after traveling long distance, mail,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take significant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are prone to theft</a:t>
            </a:r>
          </a:p>
          <a:p>
            <a:pPr marL="457200" lvl="1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3400" dirty="0" smtClean="0"/>
              <a:t>Virtual transfers of cash via M-PESA credits represents a significant improvement to the above liquidity issues and should be preferred by Kenyans for cash transfers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Insurance perspective—risk-averse individuals will seek to smooth consumption so that drops in consumption not experienced during negative income shocks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results in insurance network forming—smoothness of consumption depends on level of transaction costs (higher costs </a:t>
            </a:r>
            <a:r>
              <a:rPr lang="en-US" dirty="0" smtClean="0">
                <a:sym typeface="Wingdings" panose="05000000000000000000" pitchFamily="2" charset="2"/>
              </a:rPr>
              <a:t> less smoothing, b/c fewer agents will participate and lower share of shock costs covered)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use of M-PESA </a:t>
            </a:r>
            <a:r>
              <a:rPr lang="en-US" dirty="0" smtClean="0"/>
              <a:t>as an insurance network, with its high liquidity and low transaction costs, </a:t>
            </a:r>
            <a:r>
              <a:rPr lang="en-US" u="sng" dirty="0" smtClean="0"/>
              <a:t>therefore </a:t>
            </a:r>
            <a:r>
              <a:rPr lang="en-US" u="sng" dirty="0"/>
              <a:t>should </a:t>
            </a:r>
            <a:r>
              <a:rPr lang="en-US" u="sng" dirty="0" smtClean="0"/>
              <a:t>better smooth consumption than in-person insurance networks, because it allows for more transactions and more participants,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7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 1: </a:t>
            </a:r>
            <a:r>
              <a:rPr lang="en-US" dirty="0" smtClean="0"/>
              <a:t>consumption of M-PESA users should be smoother than those who do not use M-PESA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Hypothesis 2:</a:t>
            </a:r>
            <a:r>
              <a:rPr lang="en-US" dirty="0" smtClean="0"/>
              <a:t> M-PESA’s remittance volume should be more responsive to shocks for M-PESA users </a:t>
            </a:r>
            <a:r>
              <a:rPr lang="en-US" b="1" i="1" dirty="0" smtClean="0"/>
              <a:t>than</a:t>
            </a:r>
            <a:r>
              <a:rPr lang="en-US" dirty="0" smtClean="0"/>
              <a:t> non-M-PESA remittance volume is response to shocks for those who do not use M-PESA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Hypothesis 3: </a:t>
            </a:r>
            <a:r>
              <a:rPr lang="en-US" dirty="0" smtClean="0"/>
              <a:t>Remittance networks for M-PESA users should be larger than remittance networks for those who do not use M-PESA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415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collection of household panel survey data from 2008-2010</a:t>
            </a:r>
          </a:p>
          <a:p>
            <a:r>
              <a:rPr lang="en-US" dirty="0" smtClean="0"/>
              <a:t>3,000 randomly selected households from 92% of Kenya’s population</a:t>
            </a:r>
          </a:p>
          <a:p>
            <a:r>
              <a:rPr lang="en-US" dirty="0" smtClean="0"/>
              <a:t>118 locations, each with at least one transaction agent, with 30 underlying districts—10 households from each district</a:t>
            </a:r>
          </a:p>
          <a:p>
            <a:r>
              <a:rPr lang="en-US" dirty="0" smtClean="0"/>
              <a:t>Significant attrition rate—24% across all areas—so Nairobi data not included (high attrition rates in urban areas)</a:t>
            </a:r>
          </a:p>
        </p:txBody>
      </p:sp>
    </p:spTree>
    <p:extLst>
      <p:ext uri="{BB962C8B-B14F-4D97-AF65-F5344CB8AC3E}">
        <p14:creationId xmlns:p14="http://schemas.microsoft.com/office/powerpoint/2010/main" val="39569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824</Words>
  <Application>Microsoft Office PowerPoint</Application>
  <PresentationFormat>Custom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“Risk Sharing and Transaction Costs:  Evidence from Kenya’s Mobile Money Market” (2014)</vt:lpstr>
      <vt:lpstr>Background to paper</vt:lpstr>
      <vt:lpstr>M-PESA: some key facts</vt:lpstr>
      <vt:lpstr>Picture of M-PESA kiosk (source: Reuters/Noor Khamis)</vt:lpstr>
      <vt:lpstr>Key facts continued</vt:lpstr>
      <vt:lpstr>Theory</vt:lpstr>
      <vt:lpstr>Theory continued</vt:lpstr>
      <vt:lpstr>Hypotheses</vt:lpstr>
      <vt:lpstr>Data</vt:lpstr>
      <vt:lpstr>Data continued</vt:lpstr>
      <vt:lpstr>Empirical model—difference-in-differences</vt:lpstr>
      <vt:lpstr>Empirical model continued</vt:lpstr>
      <vt:lpstr>Issues of endogeneity?</vt:lpstr>
      <vt:lpstr>Two strategies to help address endogeneity issue</vt:lpstr>
      <vt:lpstr>PowerPoint Presentation</vt:lpstr>
      <vt:lpstr>PowerPoint Presentation</vt:lpstr>
      <vt:lpstr>PowerPoint Presentation</vt:lpstr>
      <vt:lpstr>PowerPoint Presentation</vt:lpstr>
    </vt:vector>
  </TitlesOfParts>
  <Company>USC Sol Price School of Public Policy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“Risk Sharing and Transaction Costs:  Evidence from Kenya’s Mobile Money Market” (2014)</dc:title>
  <dc:creator>Andrew Eisenlohr</dc:creator>
  <cp:lastModifiedBy>Jeffrey Nugent</cp:lastModifiedBy>
  <cp:revision>12</cp:revision>
  <dcterms:created xsi:type="dcterms:W3CDTF">2017-02-28T05:26:14Z</dcterms:created>
  <dcterms:modified xsi:type="dcterms:W3CDTF">2017-02-28T07:25:33Z</dcterms:modified>
</cp:coreProperties>
</file>