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E78C-CE0D-194E-9AA1-435E84A0C08F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09BB-F6B7-D743-82A1-C80547B0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803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>
                <a:solidFill>
                  <a:schemeClr val="accent6"/>
                </a:solidFill>
              </a:rPr>
              <a:t>Do</a:t>
            </a:r>
            <a:r>
              <a:rPr lang="en-US" dirty="0" smtClean="0"/>
              <a:t> labor market opportunities affect young women’s work and family decisions?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930487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Robert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Jensen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8440" y="3905588"/>
            <a:ext cx="746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Experimental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evidence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from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India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10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EXPERIMENT DESIGN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Picture 3" descr="Screenshot 2015-02-23 10.3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22300"/>
            <a:ext cx="57785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Treatment:</a:t>
            </a:r>
          </a:p>
          <a:p>
            <a:pPr marL="0" indent="0" algn="ctr">
              <a:buNone/>
            </a:pPr>
            <a:r>
              <a:rPr lang="en-US" dirty="0" smtClean="0"/>
              <a:t>Information session</a:t>
            </a:r>
          </a:p>
          <a:p>
            <a:pPr marL="0" indent="0" algn="ctr">
              <a:buNone/>
            </a:pPr>
            <a:r>
              <a:rPr lang="en-US" dirty="0" smtClean="0"/>
              <a:t>Job application strategies</a:t>
            </a:r>
          </a:p>
          <a:p>
            <a:pPr marL="0" indent="0" algn="ctr">
              <a:buNone/>
            </a:pPr>
            <a:r>
              <a:rPr lang="en-US" dirty="0" smtClean="0"/>
              <a:t>Interview skills lessons</a:t>
            </a:r>
          </a:p>
          <a:p>
            <a:pPr marL="0" indent="0" algn="ctr">
              <a:buNone/>
            </a:pPr>
            <a:r>
              <a:rPr lang="en-US" dirty="0" smtClean="0"/>
              <a:t>Mock interview</a:t>
            </a:r>
          </a:p>
          <a:p>
            <a:pPr marL="0" indent="0" algn="ctr">
              <a:buNone/>
            </a:pPr>
            <a:r>
              <a:rPr lang="en-US" dirty="0" smtClean="0"/>
              <a:t>Recruiting session</a:t>
            </a:r>
          </a:p>
          <a:p>
            <a:pPr marL="0" indent="0" algn="ctr">
              <a:buNone/>
            </a:pPr>
            <a:r>
              <a:rPr lang="en-US" dirty="0" smtClean="0"/>
              <a:t>Ongoing support</a:t>
            </a:r>
          </a:p>
          <a:p>
            <a:pPr marL="0" indent="0" algn="ctr">
              <a:buNone/>
            </a:pPr>
            <a:endParaRPr lang="en-US" sz="2400" dirty="0" smtClean="0">
              <a:latin typeface="American Typewriter"/>
              <a:cs typeface="American Typewriter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>
                <a:latin typeface="American Typewriter"/>
                <a:cs typeface="American Typewriter"/>
              </a:rPr>
              <a:t>3 rounds, 3 years)</a:t>
            </a:r>
          </a:p>
        </p:txBody>
      </p:sp>
    </p:spTree>
    <p:extLst>
      <p:ext uri="{BB962C8B-B14F-4D97-AF65-F5344CB8AC3E}">
        <p14:creationId xmlns:p14="http://schemas.microsoft.com/office/powerpoint/2010/main" val="1814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Household survey</a:t>
            </a:r>
          </a:p>
          <a:p>
            <a:pPr marL="0" indent="0" algn="ctr">
              <a:buNone/>
            </a:pPr>
            <a:r>
              <a:rPr lang="en-US" dirty="0" smtClean="0"/>
              <a:t>20 randomly selected households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er village (160 in total)</a:t>
            </a:r>
          </a:p>
          <a:p>
            <a:pPr algn="ctr"/>
            <a:r>
              <a:rPr lang="en-US" dirty="0" smtClean="0"/>
              <a:t>Independent from the treatment</a:t>
            </a:r>
          </a:p>
          <a:p>
            <a:pPr algn="ctr"/>
            <a:r>
              <a:rPr lang="en-US" dirty="0" smtClean="0"/>
              <a:t>Coverage:</a:t>
            </a:r>
          </a:p>
          <a:p>
            <a:pPr marL="0" indent="0" algn="ctr">
              <a:buNone/>
            </a:pPr>
            <a:r>
              <a:rPr lang="en-US" dirty="0" smtClean="0"/>
              <a:t>91% round 1</a:t>
            </a:r>
          </a:p>
          <a:p>
            <a:pPr marL="0" indent="0" algn="ctr">
              <a:buNone/>
            </a:pPr>
            <a:r>
              <a:rPr lang="en-US" dirty="0" smtClean="0"/>
              <a:t>94%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5-02-23 11.0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0"/>
            <a:ext cx="491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RESULTS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 descr="Screenshot 2015-02-23 11.23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93" r="-130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445110" y="6253649"/>
            <a:ext cx="290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only 28% qualified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WORK EXPECTATION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 descr="Screenshot 2015-02-23 11.30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89" r="-9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5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HUMAN CAPITAL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 descr="Screenshot 2015-02-23 11.35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1" r="-12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874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MARRIAGE AND FERTILITY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4" name="Content Placeholder 3" descr="Screenshot 2015-02-23 11.44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82" r="-11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2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SUMMARY</a:t>
            </a:r>
            <a:endParaRPr lang="en-US" dirty="0">
              <a:solidFill>
                <a:srgbClr val="F79646"/>
              </a:solidFill>
            </a:endParaRPr>
          </a:p>
        </p:txBody>
      </p:sp>
      <p:pic>
        <p:nvPicPr>
          <p:cNvPr id="6" name="Content Placeholder 5" descr="Screenshot 2015-02-25 10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79" b="-28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85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OTHER MECHANISMS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Employment of mother:</a:t>
            </a:r>
          </a:p>
          <a:p>
            <a:pPr marL="0" indent="0" algn="ctr">
              <a:buNone/>
            </a:pPr>
            <a:r>
              <a:rPr lang="en-US" dirty="0" smtClean="0"/>
              <a:t>More control in the family</a:t>
            </a:r>
          </a:p>
          <a:p>
            <a:pPr marL="0" indent="0" algn="ctr">
              <a:buNone/>
            </a:pPr>
            <a:r>
              <a:rPr lang="en-US" dirty="0" smtClean="0"/>
              <a:t>Income effects</a:t>
            </a:r>
          </a:p>
          <a:p>
            <a:pPr marL="0" indent="0" algn="ctr">
              <a:buNone/>
            </a:pPr>
            <a:r>
              <a:rPr lang="en-US" dirty="0" smtClean="0"/>
              <a:t>Allocation of time</a:t>
            </a:r>
          </a:p>
          <a:p>
            <a:pPr marL="0" indent="0" algn="ctr">
              <a:buNone/>
            </a:pPr>
            <a:r>
              <a:rPr lang="en-US" dirty="0" smtClean="0"/>
              <a:t>Parents’ fertility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79646"/>
                </a:solidFill>
              </a:rPr>
              <a:t>INTRODUCTION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4868" cy="4525963"/>
          </a:xfrm>
        </p:spPr>
        <p:txBody>
          <a:bodyPr/>
          <a:lstStyle/>
          <a:p>
            <a:r>
              <a:rPr lang="en-US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married</a:t>
            </a:r>
          </a:p>
          <a:p>
            <a:r>
              <a:rPr lang="en-US" altLang="zh-CN" dirty="0" smtClean="0"/>
              <a:t>Having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children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VS</a:t>
            </a:r>
          </a:p>
          <a:p>
            <a:r>
              <a:rPr lang="en-US" altLang="zh-CN" dirty="0" smtClean="0"/>
              <a:t>School</a:t>
            </a:r>
          </a:p>
          <a:p>
            <a:r>
              <a:rPr lang="en-US" altLang="zh-CN" dirty="0" smtClean="0"/>
              <a:t>Entering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well-paying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jobs)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shot 2015-02-23 02.4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50" y="1719263"/>
            <a:ext cx="306095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2015-02-25 10.58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55" b="-16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3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15-02-25 10.59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65" b="-439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29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POLICY SUGGESTION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Awareness raising</a:t>
            </a:r>
          </a:p>
          <a:p>
            <a:pPr algn="ctr"/>
            <a:r>
              <a:rPr lang="en-US" dirty="0" smtClean="0"/>
              <a:t>Information</a:t>
            </a:r>
          </a:p>
          <a:p>
            <a:pPr algn="ctr"/>
            <a:r>
              <a:rPr lang="en-US" dirty="0" smtClean="0"/>
              <a:t>Media strategies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They are difficult to work, but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 smtClean="0"/>
              <a:t>abor market underpinning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FACTS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17</a:t>
            </a:r>
          </a:p>
          <a:p>
            <a:pPr marL="0" indent="0" algn="ctr">
              <a:buNone/>
            </a:pPr>
            <a:r>
              <a:rPr lang="en-US" altLang="zh-CN" dirty="0" smtClean="0"/>
              <a:t>Median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marriage</a:t>
            </a:r>
          </a:p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9</a:t>
            </a:r>
          </a:p>
          <a:p>
            <a:pPr marL="0" indent="0" algn="ctr">
              <a:buNone/>
            </a:pPr>
            <a:r>
              <a:rPr lang="en-US" altLang="zh-CN" dirty="0" smtClean="0"/>
              <a:t>Median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birth</a:t>
            </a:r>
          </a:p>
          <a:p>
            <a:pPr marL="0" indent="0" algn="ctr">
              <a:buNone/>
            </a:pPr>
            <a:r>
              <a:rPr lang="zh-CN" altLang="zh-CN" dirty="0" smtClean="0"/>
              <a:t>(</a:t>
            </a:r>
            <a:r>
              <a:rPr lang="en-US" altLang="zh-CN" dirty="0" smtClean="0"/>
              <a:t>1975~1985)</a:t>
            </a:r>
          </a:p>
          <a:p>
            <a:pPr algn="ctr"/>
            <a:r>
              <a:rPr lang="zh-CN" altLang="zh-CN" dirty="0" smtClean="0"/>
              <a:t>4</a:t>
            </a:r>
            <a:r>
              <a:rPr lang="en-US" altLang="zh-CN" dirty="0" smtClean="0"/>
              <a:t>.3</a:t>
            </a:r>
          </a:p>
          <a:p>
            <a:pPr marL="0" indent="0" algn="ctr">
              <a:buNone/>
            </a:pPr>
            <a:r>
              <a:rPr lang="en-US" altLang="zh-CN" dirty="0" smtClean="0"/>
              <a:t>Avg.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34127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77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SELF EMPLOYMENT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7984"/>
            <a:ext cx="8229600" cy="4525963"/>
          </a:xfrm>
        </p:spPr>
        <p:txBody>
          <a:bodyPr/>
          <a:lstStyle/>
          <a:p>
            <a:r>
              <a:rPr lang="en-US" dirty="0" smtClean="0"/>
              <a:t>Not require delays in marriage or fertility</a:t>
            </a:r>
          </a:p>
          <a:p>
            <a:r>
              <a:rPr lang="en-US" dirty="0" smtClean="0"/>
              <a:t>Not require typical human capital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79646"/>
                </a:solidFill>
              </a:rPr>
              <a:t>Business Process 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centers</a:t>
            </a:r>
          </a:p>
          <a:p>
            <a:r>
              <a:rPr lang="en-US" dirty="0" smtClean="0"/>
              <a:t>Data entry and management</a:t>
            </a:r>
          </a:p>
          <a:p>
            <a:r>
              <a:rPr lang="en-US" dirty="0" smtClean="0"/>
              <a:t>Claims Processing</a:t>
            </a:r>
          </a:p>
          <a:p>
            <a:r>
              <a:rPr lang="en-US" dirty="0" smtClean="0"/>
              <a:t>Secretarial services</a:t>
            </a:r>
          </a:p>
          <a:p>
            <a:r>
              <a:rPr lang="en-US" dirty="0" smtClean="0"/>
              <a:t>Transcription</a:t>
            </a:r>
          </a:p>
          <a:p>
            <a:r>
              <a:rPr lang="en-US" dirty="0" smtClean="0"/>
              <a:t>Online technical support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Software development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Business Process Outsourcing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04" y="1600200"/>
            <a:ext cx="8229600" cy="4525963"/>
          </a:xfrm>
        </p:spPr>
        <p:txBody>
          <a:bodyPr/>
          <a:lstStyle/>
          <a:p>
            <a:pPr algn="ctr"/>
            <a:r>
              <a:rPr lang="en-US" altLang="zh-CN" dirty="0" smtClean="0"/>
              <a:t>69%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frontline</a:t>
            </a:r>
            <a:r>
              <a:rPr lang="zh-CN" altLang="en-US" dirty="0"/>
              <a:t>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women</a:t>
            </a:r>
          </a:p>
          <a:p>
            <a:pPr marL="0" indent="0" algn="ctr">
              <a:buNone/>
            </a:pP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17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countries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45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India</a:t>
            </a:r>
          </a:p>
          <a:p>
            <a:pPr marL="0" indent="0" algn="ctr">
              <a:buNone/>
            </a:pPr>
            <a:r>
              <a:rPr lang="zh-CN" altLang="zh-CN" sz="2400" dirty="0" smtClean="0">
                <a:latin typeface="American Typewriter"/>
                <a:cs typeface="American Typewriter"/>
              </a:rPr>
              <a:t>(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Holman,</a:t>
            </a:r>
            <a:r>
              <a:rPr lang="zh-CN" alt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2400" dirty="0" err="1" smtClean="0">
                <a:latin typeface="American Typewriter"/>
                <a:cs typeface="American Typewriter"/>
              </a:rPr>
              <a:t>Batt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,</a:t>
            </a:r>
            <a:r>
              <a:rPr lang="zh-CN" alt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and</a:t>
            </a:r>
            <a:r>
              <a:rPr lang="zh-CN" alt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Ursula</a:t>
            </a:r>
            <a:r>
              <a:rPr lang="zh-CN" alt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2007)</a:t>
            </a:r>
          </a:p>
          <a:p>
            <a:pPr algn="ctr"/>
            <a:r>
              <a:rPr lang="en-US" altLang="zh-CN" dirty="0" smtClean="0"/>
              <a:t>17%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industries(2010)</a:t>
            </a:r>
          </a:p>
          <a:p>
            <a:pPr algn="ctr"/>
            <a:r>
              <a:rPr lang="en-US" altLang="zh-CN" dirty="0" smtClean="0"/>
              <a:t>19.5%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(2012)</a:t>
            </a:r>
          </a:p>
          <a:p>
            <a:pPr marL="0" indent="0" algn="ctr">
              <a:buNone/>
            </a:pPr>
            <a:r>
              <a:rPr lang="zh-CN" altLang="zh-CN" sz="2400" dirty="0" smtClean="0">
                <a:latin typeface="American Typewriter"/>
                <a:cs typeface="American Typewriter"/>
              </a:rPr>
              <a:t>(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World</a:t>
            </a:r>
            <a:r>
              <a:rPr lang="zh-CN" alt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altLang="zh-CN" sz="2400" dirty="0" smtClean="0">
                <a:latin typeface="American Typewriter"/>
                <a:cs typeface="American Typewriter"/>
              </a:rPr>
              <a:t>Bank)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2400"/>
            <a:ext cx="4572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BPO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Requirement:</a:t>
            </a:r>
          </a:p>
          <a:p>
            <a:pPr marL="0" indent="0" algn="ctr">
              <a:buNone/>
            </a:pPr>
            <a:r>
              <a:rPr lang="en-US" dirty="0" smtClean="0"/>
              <a:t>10~12 years of schooling at least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Recruiting characteristics:</a:t>
            </a:r>
          </a:p>
          <a:p>
            <a:pPr algn="ctr"/>
            <a:r>
              <a:rPr lang="en-US" dirty="0" smtClean="0"/>
              <a:t>Private contractors and subcontractors</a:t>
            </a:r>
          </a:p>
          <a:p>
            <a:pPr algn="ctr"/>
            <a:r>
              <a:rPr lang="en-US" dirty="0" smtClean="0"/>
              <a:t>Geographically concentrated: </a:t>
            </a:r>
          </a:p>
          <a:p>
            <a:pPr marL="0" indent="0" algn="ctr">
              <a:buNone/>
            </a:pPr>
            <a:r>
              <a:rPr lang="en-US" dirty="0" smtClean="0"/>
              <a:t>          95% in seven major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2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BPO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Starting salaries with no experience: </a:t>
            </a:r>
          </a:p>
          <a:p>
            <a:pPr marL="0" indent="0" algn="ctr">
              <a:buNone/>
            </a:pPr>
            <a:r>
              <a:rPr lang="en-US" dirty="0" smtClean="0"/>
              <a:t>5,000~10,000 rupees (US$110~220) </a:t>
            </a:r>
          </a:p>
          <a:p>
            <a:pPr marL="0" indent="0" algn="ctr">
              <a:buNone/>
            </a:pPr>
            <a:r>
              <a:rPr lang="en-US" dirty="0" smtClean="0"/>
              <a:t>per month (2003)</a:t>
            </a:r>
          </a:p>
          <a:p>
            <a:pPr algn="ctr"/>
            <a:r>
              <a:rPr lang="en-US" dirty="0" smtClean="0"/>
              <a:t>Twice the average pay for non-BPO workers</a:t>
            </a:r>
          </a:p>
          <a:p>
            <a:pPr marL="0" indent="0" algn="ctr">
              <a:buNone/>
            </a:pPr>
            <a:r>
              <a:rPr lang="en-US" dirty="0" smtClean="0"/>
              <a:t>With similar education</a:t>
            </a:r>
          </a:p>
          <a:p>
            <a:pPr algn="ctr"/>
            <a:r>
              <a:rPr lang="en-US" dirty="0" smtClean="0"/>
              <a:t>Less social stigma (safer, “cleaner”)</a:t>
            </a:r>
          </a:p>
          <a:p>
            <a:pPr marL="0" indent="0" algn="ctr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(several studies)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5722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3483</TotalTime>
  <Words>311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</vt:lpstr>
      <vt:lpstr>Do labor market opportunities affect young women’s work and family decisions?</vt:lpstr>
      <vt:lpstr>INTRODUCTION</vt:lpstr>
      <vt:lpstr>FACTS</vt:lpstr>
      <vt:lpstr>SELF EMPLOYMENT</vt:lpstr>
      <vt:lpstr>Business Process Outsourcing</vt:lpstr>
      <vt:lpstr>Business Process Outsourcing</vt:lpstr>
      <vt:lpstr>PowerPoint Presentation</vt:lpstr>
      <vt:lpstr>BPO</vt:lpstr>
      <vt:lpstr>BPO</vt:lpstr>
      <vt:lpstr>EXPERIMENT DESIGN</vt:lpstr>
      <vt:lpstr>EXPERIMENT DESIGN</vt:lpstr>
      <vt:lpstr>EXPERIMENT DESIGN</vt:lpstr>
      <vt:lpstr>PowerPoint Presentation</vt:lpstr>
      <vt:lpstr>RESULTS</vt:lpstr>
      <vt:lpstr>WORK EXPECTATION</vt:lpstr>
      <vt:lpstr>HUMAN CAPITAL</vt:lpstr>
      <vt:lpstr>MARRIAGE AND FERTILITY</vt:lpstr>
      <vt:lpstr>SUMMARY</vt:lpstr>
      <vt:lpstr>OTHER MECHANISMS</vt:lpstr>
      <vt:lpstr>PowerPoint Presentation</vt:lpstr>
      <vt:lpstr>PowerPoint Presentation</vt:lpstr>
      <vt:lpstr>POLICY SUGGESTION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Chen</dc:creator>
  <cp:lastModifiedBy>Jeffrey Nugent</cp:lastModifiedBy>
  <cp:revision>26</cp:revision>
  <cp:lastPrinted>2015-02-23T19:55:57Z</cp:lastPrinted>
  <dcterms:created xsi:type="dcterms:W3CDTF">2015-02-23T09:22:50Z</dcterms:created>
  <dcterms:modified xsi:type="dcterms:W3CDTF">2015-03-03T17:38:06Z</dcterms:modified>
</cp:coreProperties>
</file>