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23"/>
  </p:notesMasterIdLst>
  <p:sldIdLst>
    <p:sldId id="256" r:id="rId13"/>
    <p:sldId id="257" r:id="rId14"/>
    <p:sldId id="268" r:id="rId15"/>
    <p:sldId id="263" r:id="rId16"/>
    <p:sldId id="269" r:id="rId17"/>
    <p:sldId id="259" r:id="rId18"/>
    <p:sldId id="262" r:id="rId19"/>
    <p:sldId id="270" r:id="rId20"/>
    <p:sldId id="266" r:id="rId21"/>
    <p:sldId id="267" r:id="rId2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5pPr>
    <a:lvl6pPr marL="2286000" algn="l" defTabSz="914400" rtl="0" eaLnBrk="1" latinLnBrk="0" hangingPunct="1"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6pPr>
    <a:lvl7pPr marL="2743200" algn="l" defTabSz="914400" rtl="0" eaLnBrk="1" latinLnBrk="0" hangingPunct="1"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7pPr>
    <a:lvl8pPr marL="3200400" algn="l" defTabSz="914400" rtl="0" eaLnBrk="1" latinLnBrk="0" hangingPunct="1"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8pPr>
    <a:lvl9pPr marL="3657600" algn="l" defTabSz="914400" rtl="0" eaLnBrk="1" latinLnBrk="0" hangingPunct="1">
      <a:defRPr sz="3600" kern="1200">
        <a:solidFill>
          <a:srgbClr val="595650"/>
        </a:solidFill>
        <a:latin typeface="Hoefler Text" pitchFamily="1" charset="0"/>
        <a:ea typeface="华文宋体" pitchFamily="2" charset="-122"/>
        <a:cs typeface="+mn-cs"/>
        <a:sym typeface="Hoefler Text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5C0"/>
    <a:srgbClr val="E1D0BD"/>
    <a:srgbClr val="661991"/>
    <a:srgbClr val="782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680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EDF6D-EA64-4733-987D-5DAE01C478B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9129B-837B-4D5A-ABC5-50A815E532CB}">
      <dgm:prSet phldrT="[文本]" phldr="1"/>
      <dgm:spPr/>
      <dgm:t>
        <a:bodyPr/>
        <a:lstStyle/>
        <a:p>
          <a:endParaRPr lang="zh-CN" altLang="en-US" dirty="0"/>
        </a:p>
      </dgm:t>
    </dgm:pt>
    <dgm:pt modelId="{C4829A96-1895-4B59-BD6E-51A4CFD6F9EB}" type="parTrans" cxnId="{96ABFCA0-E5A0-4299-A244-8E1DD84E20CB}">
      <dgm:prSet/>
      <dgm:spPr/>
      <dgm:t>
        <a:bodyPr/>
        <a:lstStyle/>
        <a:p>
          <a:endParaRPr lang="zh-CN" altLang="en-US"/>
        </a:p>
      </dgm:t>
    </dgm:pt>
    <dgm:pt modelId="{DF4E0D8E-A206-4A63-AEC0-39CF816BE891}" type="sibTrans" cxnId="{96ABFCA0-E5A0-4299-A244-8E1DD84E20CB}">
      <dgm:prSet/>
      <dgm:spPr/>
      <dgm:t>
        <a:bodyPr/>
        <a:lstStyle/>
        <a:p>
          <a:endParaRPr lang="zh-CN" altLang="en-US"/>
        </a:p>
      </dgm:t>
    </dgm:pt>
    <dgm:pt modelId="{1017DF68-F32F-4BE8-BB09-6A210478991E}">
      <dgm:prSet phldrT="[文本]" custT="1"/>
      <dgm:spPr/>
      <dgm:t>
        <a:bodyPr/>
        <a:lstStyle/>
        <a:p>
          <a:r>
            <a: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Highly depends on oil Industry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gm:t>
    </dgm:pt>
    <dgm:pt modelId="{44416231-7DBC-4A36-BCB6-55359E5E3BD8}" type="parTrans" cxnId="{8744EB48-1E84-4725-BFF6-767A8662AB14}">
      <dgm:prSet/>
      <dgm:spPr/>
      <dgm:t>
        <a:bodyPr/>
        <a:lstStyle/>
        <a:p>
          <a:endParaRPr lang="zh-CN" altLang="en-US"/>
        </a:p>
      </dgm:t>
    </dgm:pt>
    <dgm:pt modelId="{B8B75F10-5C21-43C5-9055-C900E07A4D6D}" type="sibTrans" cxnId="{8744EB48-1E84-4725-BFF6-767A8662AB14}">
      <dgm:prSet/>
      <dgm:spPr/>
      <dgm:t>
        <a:bodyPr/>
        <a:lstStyle/>
        <a:p>
          <a:endParaRPr lang="zh-CN" altLang="en-US"/>
        </a:p>
      </dgm:t>
    </dgm:pt>
    <dgm:pt modelId="{24DA00F3-4809-40D8-8790-889FE53BF0AA}">
      <dgm:prSet phldrT="[文本]" phldr="1"/>
      <dgm:spPr/>
      <dgm:t>
        <a:bodyPr/>
        <a:lstStyle/>
        <a:p>
          <a:endParaRPr lang="zh-CN" altLang="en-US"/>
        </a:p>
      </dgm:t>
    </dgm:pt>
    <dgm:pt modelId="{847D6B69-8B5B-4BD2-AD1B-03A5CC29602B}" type="parTrans" cxnId="{BA6B2BDC-6B1D-488B-97DA-65A55E09D282}">
      <dgm:prSet/>
      <dgm:spPr/>
      <dgm:t>
        <a:bodyPr/>
        <a:lstStyle/>
        <a:p>
          <a:endParaRPr lang="zh-CN" altLang="en-US"/>
        </a:p>
      </dgm:t>
    </dgm:pt>
    <dgm:pt modelId="{C2129F13-4E8D-45E8-9BAC-E1710CFF11B2}" type="sibTrans" cxnId="{BA6B2BDC-6B1D-488B-97DA-65A55E09D282}">
      <dgm:prSet/>
      <dgm:spPr/>
      <dgm:t>
        <a:bodyPr/>
        <a:lstStyle/>
        <a:p>
          <a:endParaRPr lang="zh-CN" altLang="en-US"/>
        </a:p>
      </dgm:t>
    </dgm:pt>
    <dgm:pt modelId="{4F157783-BD71-46A4-9319-87E9660F7716}">
      <dgm:prSet phldrT="[文本]" custT="1"/>
      <dgm:spPr/>
      <dgm:t>
        <a:bodyPr/>
        <a:lstStyle/>
        <a:p>
          <a:r>
            <a: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Oil crisis makes the disaster to the country’s economy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gm:t>
    </dgm:pt>
    <dgm:pt modelId="{E2EFDAE6-F438-42A4-B2CF-E28153A72D93}" type="parTrans" cxnId="{C6088E63-998B-4DFE-8717-4C69D3AA0323}">
      <dgm:prSet/>
      <dgm:spPr/>
      <dgm:t>
        <a:bodyPr/>
        <a:lstStyle/>
        <a:p>
          <a:endParaRPr lang="zh-CN" altLang="en-US"/>
        </a:p>
      </dgm:t>
    </dgm:pt>
    <dgm:pt modelId="{D2360230-26E4-4DA0-9555-024058B92949}" type="sibTrans" cxnId="{C6088E63-998B-4DFE-8717-4C69D3AA0323}">
      <dgm:prSet/>
      <dgm:spPr/>
      <dgm:t>
        <a:bodyPr/>
        <a:lstStyle/>
        <a:p>
          <a:endParaRPr lang="zh-CN" altLang="en-US"/>
        </a:p>
      </dgm:t>
    </dgm:pt>
    <dgm:pt modelId="{6A69BE81-AA81-4B01-B887-120C44303AB9}">
      <dgm:prSet phldrT="[文本]" phldr="1"/>
      <dgm:spPr/>
      <dgm:t>
        <a:bodyPr/>
        <a:lstStyle/>
        <a:p>
          <a:endParaRPr lang="zh-CN" altLang="en-US" dirty="0"/>
        </a:p>
      </dgm:t>
    </dgm:pt>
    <dgm:pt modelId="{F044861A-BBF4-42D9-A12D-BC68BDCDC16B}" type="parTrans" cxnId="{FD237413-0544-4590-8F42-2335EB2588EE}">
      <dgm:prSet/>
      <dgm:spPr/>
      <dgm:t>
        <a:bodyPr/>
        <a:lstStyle/>
        <a:p>
          <a:endParaRPr lang="zh-CN" altLang="en-US"/>
        </a:p>
      </dgm:t>
    </dgm:pt>
    <dgm:pt modelId="{E79BA937-269E-4EE1-9B79-0782F04AA7F8}" type="sibTrans" cxnId="{FD237413-0544-4590-8F42-2335EB2588EE}">
      <dgm:prSet/>
      <dgm:spPr/>
      <dgm:t>
        <a:bodyPr/>
        <a:lstStyle/>
        <a:p>
          <a:endParaRPr lang="zh-CN" altLang="en-US"/>
        </a:p>
      </dgm:t>
    </dgm:pt>
    <dgm:pt modelId="{743624D1-024B-4FEC-865D-8BE56B6611C7}">
      <dgm:prSet phldrT="[文本]" custT="1"/>
      <dgm:spPr/>
      <dgm:t>
        <a:bodyPr/>
        <a:lstStyle/>
        <a:p>
          <a:r>
            <a: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 Extend to other mid-eastern small country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gm:t>
    </dgm:pt>
    <dgm:pt modelId="{25680EEF-54B6-4586-B37F-83E209B5D8B0}" type="parTrans" cxnId="{17FA81B6-2CAD-4E1F-A577-A6198FB5276A}">
      <dgm:prSet/>
      <dgm:spPr/>
      <dgm:t>
        <a:bodyPr/>
        <a:lstStyle/>
        <a:p>
          <a:endParaRPr lang="zh-CN" altLang="en-US"/>
        </a:p>
      </dgm:t>
    </dgm:pt>
    <dgm:pt modelId="{F0D4CB6A-FFBF-4292-9FAF-64DEFDBCF2D9}" type="sibTrans" cxnId="{17FA81B6-2CAD-4E1F-A577-A6198FB5276A}">
      <dgm:prSet/>
      <dgm:spPr/>
      <dgm:t>
        <a:bodyPr/>
        <a:lstStyle/>
        <a:p>
          <a:endParaRPr lang="zh-CN" altLang="en-US"/>
        </a:p>
      </dgm:t>
    </dgm:pt>
    <dgm:pt modelId="{8EEA5D34-F49D-4E51-BF8B-859ED5749B37}">
      <dgm:prSet phldrT="[文本]"/>
      <dgm:spPr/>
      <dgm:t>
        <a:bodyPr/>
        <a:lstStyle/>
        <a:p>
          <a:endParaRPr lang="zh-CN" altLang="en-US" dirty="0"/>
        </a:p>
      </dgm:t>
    </dgm:pt>
    <dgm:pt modelId="{ABB88855-59E6-44C9-85FE-E6A85CE190E6}" type="parTrans" cxnId="{2EB37EA8-B805-4D13-AAE4-5FDC2E07ACEA}">
      <dgm:prSet/>
      <dgm:spPr/>
      <dgm:t>
        <a:bodyPr/>
        <a:lstStyle/>
        <a:p>
          <a:endParaRPr lang="zh-CN" altLang="en-US"/>
        </a:p>
      </dgm:t>
    </dgm:pt>
    <dgm:pt modelId="{C7C30005-ECE5-423F-9C4C-F50BBF585D3A}" type="sibTrans" cxnId="{2EB37EA8-B805-4D13-AAE4-5FDC2E07ACEA}">
      <dgm:prSet/>
      <dgm:spPr/>
      <dgm:t>
        <a:bodyPr/>
        <a:lstStyle/>
        <a:p>
          <a:endParaRPr lang="zh-CN" altLang="en-US"/>
        </a:p>
      </dgm:t>
    </dgm:pt>
    <dgm:pt modelId="{BE3592DB-02A8-456F-9F66-2C89E572B050}">
      <dgm:prSet custT="1"/>
      <dgm:spPr/>
      <dgm:t>
        <a:bodyPr/>
        <a:lstStyle/>
        <a:p>
          <a:r>
            <a: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Diversify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gm:t>
    </dgm:pt>
    <dgm:pt modelId="{37F0FA2B-82C6-480D-BA22-7B41D8276132}" type="parTrans" cxnId="{4E78F5F5-BF0E-4E84-9BA4-B490775065FA}">
      <dgm:prSet/>
      <dgm:spPr/>
      <dgm:t>
        <a:bodyPr/>
        <a:lstStyle/>
        <a:p>
          <a:endParaRPr lang="zh-CN" altLang="en-US"/>
        </a:p>
      </dgm:t>
    </dgm:pt>
    <dgm:pt modelId="{97FE8C7D-8C24-417C-B9BD-B5138C017DB1}" type="sibTrans" cxnId="{4E78F5F5-BF0E-4E84-9BA4-B490775065FA}">
      <dgm:prSet/>
      <dgm:spPr/>
      <dgm:t>
        <a:bodyPr/>
        <a:lstStyle/>
        <a:p>
          <a:endParaRPr lang="zh-CN" altLang="en-US"/>
        </a:p>
      </dgm:t>
    </dgm:pt>
    <dgm:pt modelId="{4E5A1E2F-1C98-4D44-96E7-3D00B107EFD1}" type="pres">
      <dgm:prSet presAssocID="{80FEDF6D-EA64-4733-987D-5DAE01C478B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6AE865-90A5-4E33-930F-E4FB2DE363ED}" type="pres">
      <dgm:prSet presAssocID="{33D9129B-837B-4D5A-ABC5-50A815E532CB}" presName="composite" presStyleCnt="0"/>
      <dgm:spPr/>
    </dgm:pt>
    <dgm:pt modelId="{6EF748E8-32E8-4B7B-A5DA-BEB156DB534E}" type="pres">
      <dgm:prSet presAssocID="{33D9129B-837B-4D5A-ABC5-50A815E532C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D8730-C4AD-4A75-848E-D4D746968ECA}" type="pres">
      <dgm:prSet presAssocID="{33D9129B-837B-4D5A-ABC5-50A815E532CB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8FC03-A068-44A2-9B18-9E62F02D480F}" type="pres">
      <dgm:prSet presAssocID="{DF4E0D8E-A206-4A63-AEC0-39CF816BE891}" presName="sp" presStyleCnt="0"/>
      <dgm:spPr/>
    </dgm:pt>
    <dgm:pt modelId="{257E4598-71E1-4EF4-B054-55680D3D2530}" type="pres">
      <dgm:prSet presAssocID="{24DA00F3-4809-40D8-8790-889FE53BF0AA}" presName="composite" presStyleCnt="0"/>
      <dgm:spPr/>
    </dgm:pt>
    <dgm:pt modelId="{69C96B97-6BA7-4787-B4BF-0190385E5E96}" type="pres">
      <dgm:prSet presAssocID="{24DA00F3-4809-40D8-8790-889FE53BF0A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D52E5D-B7CC-47F7-920E-2CE63342F1EC}" type="pres">
      <dgm:prSet presAssocID="{24DA00F3-4809-40D8-8790-889FE53BF0A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1AC23-906C-4202-ACCA-8E6A037B523D}" type="pres">
      <dgm:prSet presAssocID="{C2129F13-4E8D-45E8-9BAC-E1710CFF11B2}" presName="sp" presStyleCnt="0"/>
      <dgm:spPr/>
    </dgm:pt>
    <dgm:pt modelId="{0D01DF77-BAB4-47AB-8228-CD39EF7E7228}" type="pres">
      <dgm:prSet presAssocID="{6A69BE81-AA81-4B01-B887-120C44303AB9}" presName="composite" presStyleCnt="0"/>
      <dgm:spPr/>
    </dgm:pt>
    <dgm:pt modelId="{7F04055B-C642-46E5-9C1E-42C789CCD5C2}" type="pres">
      <dgm:prSet presAssocID="{6A69BE81-AA81-4B01-B887-120C44303AB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B7ECAF-B3E7-4B81-BD5F-5225CA767E62}" type="pres">
      <dgm:prSet presAssocID="{6A69BE81-AA81-4B01-B887-120C44303AB9}" presName="descendantText" presStyleLbl="alignAcc1" presStyleIdx="2" presStyleCnt="4" custLinFactNeighborX="-742" custLinFactNeighborY="-1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9B94AA-91FD-4DBB-ABB1-7D324514B6CD}" type="pres">
      <dgm:prSet presAssocID="{E79BA937-269E-4EE1-9B79-0782F04AA7F8}" presName="sp" presStyleCnt="0"/>
      <dgm:spPr/>
    </dgm:pt>
    <dgm:pt modelId="{955915D8-7F7E-4681-B9A5-735FA599904E}" type="pres">
      <dgm:prSet presAssocID="{8EEA5D34-F49D-4E51-BF8B-859ED5749B37}" presName="composite" presStyleCnt="0"/>
      <dgm:spPr/>
    </dgm:pt>
    <dgm:pt modelId="{696E8330-B069-4C50-A273-661964B29427}" type="pres">
      <dgm:prSet presAssocID="{8EEA5D34-F49D-4E51-BF8B-859ED5749B3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089DF5-D96E-4E41-8B7E-37B4E140F20C}" type="pres">
      <dgm:prSet presAssocID="{8EEA5D34-F49D-4E51-BF8B-859ED5749B3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ABFCA0-E5A0-4299-A244-8E1DD84E20CB}" srcId="{80FEDF6D-EA64-4733-987D-5DAE01C478B6}" destId="{33D9129B-837B-4D5A-ABC5-50A815E532CB}" srcOrd="0" destOrd="0" parTransId="{C4829A96-1895-4B59-BD6E-51A4CFD6F9EB}" sibTransId="{DF4E0D8E-A206-4A63-AEC0-39CF816BE891}"/>
    <dgm:cxn modelId="{2EB37EA8-B805-4D13-AAE4-5FDC2E07ACEA}" srcId="{80FEDF6D-EA64-4733-987D-5DAE01C478B6}" destId="{8EEA5D34-F49D-4E51-BF8B-859ED5749B37}" srcOrd="3" destOrd="0" parTransId="{ABB88855-59E6-44C9-85FE-E6A85CE190E6}" sibTransId="{C7C30005-ECE5-423F-9C4C-F50BBF585D3A}"/>
    <dgm:cxn modelId="{17FA81B6-2CAD-4E1F-A577-A6198FB5276A}" srcId="{8EEA5D34-F49D-4E51-BF8B-859ED5749B37}" destId="{743624D1-024B-4FEC-865D-8BE56B6611C7}" srcOrd="0" destOrd="0" parTransId="{25680EEF-54B6-4586-B37F-83E209B5D8B0}" sibTransId="{F0D4CB6A-FFBF-4292-9FAF-64DEFDBCF2D9}"/>
    <dgm:cxn modelId="{FD237413-0544-4590-8F42-2335EB2588EE}" srcId="{80FEDF6D-EA64-4733-987D-5DAE01C478B6}" destId="{6A69BE81-AA81-4B01-B887-120C44303AB9}" srcOrd="2" destOrd="0" parTransId="{F044861A-BBF4-42D9-A12D-BC68BDCDC16B}" sibTransId="{E79BA937-269E-4EE1-9B79-0782F04AA7F8}"/>
    <dgm:cxn modelId="{B59AAFA1-C6B2-4FD8-ADAA-2F8726924A29}" type="presOf" srcId="{743624D1-024B-4FEC-865D-8BE56B6611C7}" destId="{F4089DF5-D96E-4E41-8B7E-37B4E140F20C}" srcOrd="0" destOrd="0" presId="urn:microsoft.com/office/officeart/2005/8/layout/chevron2"/>
    <dgm:cxn modelId="{13D3C919-F8C5-42E2-A588-6C7D3C7E1901}" type="presOf" srcId="{6A69BE81-AA81-4B01-B887-120C44303AB9}" destId="{7F04055B-C642-46E5-9C1E-42C789CCD5C2}" srcOrd="0" destOrd="0" presId="urn:microsoft.com/office/officeart/2005/8/layout/chevron2"/>
    <dgm:cxn modelId="{7950A253-82B0-4206-BCFC-78CABA4DFE9C}" type="presOf" srcId="{1017DF68-F32F-4BE8-BB09-6A210478991E}" destId="{970D8730-C4AD-4A75-848E-D4D746968ECA}" srcOrd="0" destOrd="0" presId="urn:microsoft.com/office/officeart/2005/8/layout/chevron2"/>
    <dgm:cxn modelId="{CCE689E3-8FCB-4270-84F9-8A0FCD3458FD}" type="presOf" srcId="{33D9129B-837B-4D5A-ABC5-50A815E532CB}" destId="{6EF748E8-32E8-4B7B-A5DA-BEB156DB534E}" srcOrd="0" destOrd="0" presId="urn:microsoft.com/office/officeart/2005/8/layout/chevron2"/>
    <dgm:cxn modelId="{24852972-FCEB-495E-9BCF-9D509354DD99}" type="presOf" srcId="{4F157783-BD71-46A4-9319-87E9660F7716}" destId="{1CD52E5D-B7CC-47F7-920E-2CE63342F1EC}" srcOrd="0" destOrd="0" presId="urn:microsoft.com/office/officeart/2005/8/layout/chevron2"/>
    <dgm:cxn modelId="{BA6B2BDC-6B1D-488B-97DA-65A55E09D282}" srcId="{80FEDF6D-EA64-4733-987D-5DAE01C478B6}" destId="{24DA00F3-4809-40D8-8790-889FE53BF0AA}" srcOrd="1" destOrd="0" parTransId="{847D6B69-8B5B-4BD2-AD1B-03A5CC29602B}" sibTransId="{C2129F13-4E8D-45E8-9BAC-E1710CFF11B2}"/>
    <dgm:cxn modelId="{D383B85E-C92C-49E8-AE14-BA99A1C542A6}" type="presOf" srcId="{24DA00F3-4809-40D8-8790-889FE53BF0AA}" destId="{69C96B97-6BA7-4787-B4BF-0190385E5E96}" srcOrd="0" destOrd="0" presId="urn:microsoft.com/office/officeart/2005/8/layout/chevron2"/>
    <dgm:cxn modelId="{C6088E63-998B-4DFE-8717-4C69D3AA0323}" srcId="{24DA00F3-4809-40D8-8790-889FE53BF0AA}" destId="{4F157783-BD71-46A4-9319-87E9660F7716}" srcOrd="0" destOrd="0" parTransId="{E2EFDAE6-F438-42A4-B2CF-E28153A72D93}" sibTransId="{D2360230-26E4-4DA0-9555-024058B92949}"/>
    <dgm:cxn modelId="{0D4F1526-753D-4185-B58E-1E1B3775FCC8}" type="presOf" srcId="{BE3592DB-02A8-456F-9F66-2C89E572B050}" destId="{77B7ECAF-B3E7-4B81-BD5F-5225CA767E62}" srcOrd="0" destOrd="0" presId="urn:microsoft.com/office/officeart/2005/8/layout/chevron2"/>
    <dgm:cxn modelId="{F92669C3-70A2-4CC4-BC33-D36822ACA2C6}" type="presOf" srcId="{8EEA5D34-F49D-4E51-BF8B-859ED5749B37}" destId="{696E8330-B069-4C50-A273-661964B29427}" srcOrd="0" destOrd="0" presId="urn:microsoft.com/office/officeart/2005/8/layout/chevron2"/>
    <dgm:cxn modelId="{7A431DCB-2729-491D-8AFD-90E3F1E4C0F2}" type="presOf" srcId="{80FEDF6D-EA64-4733-987D-5DAE01C478B6}" destId="{4E5A1E2F-1C98-4D44-96E7-3D00B107EFD1}" srcOrd="0" destOrd="0" presId="urn:microsoft.com/office/officeart/2005/8/layout/chevron2"/>
    <dgm:cxn modelId="{8744EB48-1E84-4725-BFF6-767A8662AB14}" srcId="{33D9129B-837B-4D5A-ABC5-50A815E532CB}" destId="{1017DF68-F32F-4BE8-BB09-6A210478991E}" srcOrd="0" destOrd="0" parTransId="{44416231-7DBC-4A36-BCB6-55359E5E3BD8}" sibTransId="{B8B75F10-5C21-43C5-9055-C900E07A4D6D}"/>
    <dgm:cxn modelId="{4E78F5F5-BF0E-4E84-9BA4-B490775065FA}" srcId="{6A69BE81-AA81-4B01-B887-120C44303AB9}" destId="{BE3592DB-02A8-456F-9F66-2C89E572B050}" srcOrd="0" destOrd="0" parTransId="{37F0FA2B-82C6-480D-BA22-7B41D8276132}" sibTransId="{97FE8C7D-8C24-417C-B9BD-B5138C017DB1}"/>
    <dgm:cxn modelId="{718CA880-FF47-4BBF-85D9-59A64264234F}" type="presParOf" srcId="{4E5A1E2F-1C98-4D44-96E7-3D00B107EFD1}" destId="{206AE865-90A5-4E33-930F-E4FB2DE363ED}" srcOrd="0" destOrd="0" presId="urn:microsoft.com/office/officeart/2005/8/layout/chevron2"/>
    <dgm:cxn modelId="{7D879DCF-61CD-47EC-BE6E-3E1D6B585C29}" type="presParOf" srcId="{206AE865-90A5-4E33-930F-E4FB2DE363ED}" destId="{6EF748E8-32E8-4B7B-A5DA-BEB156DB534E}" srcOrd="0" destOrd="0" presId="urn:microsoft.com/office/officeart/2005/8/layout/chevron2"/>
    <dgm:cxn modelId="{E964136C-03B4-4E67-91F4-16707C1341C0}" type="presParOf" srcId="{206AE865-90A5-4E33-930F-E4FB2DE363ED}" destId="{970D8730-C4AD-4A75-848E-D4D746968ECA}" srcOrd="1" destOrd="0" presId="urn:microsoft.com/office/officeart/2005/8/layout/chevron2"/>
    <dgm:cxn modelId="{50B65BE0-F4E6-472B-927B-65EAAA3395EE}" type="presParOf" srcId="{4E5A1E2F-1C98-4D44-96E7-3D00B107EFD1}" destId="{04A8FC03-A068-44A2-9B18-9E62F02D480F}" srcOrd="1" destOrd="0" presId="urn:microsoft.com/office/officeart/2005/8/layout/chevron2"/>
    <dgm:cxn modelId="{7C8B2AC6-33CC-4013-94F7-22AFD9226B05}" type="presParOf" srcId="{4E5A1E2F-1C98-4D44-96E7-3D00B107EFD1}" destId="{257E4598-71E1-4EF4-B054-55680D3D2530}" srcOrd="2" destOrd="0" presId="urn:microsoft.com/office/officeart/2005/8/layout/chevron2"/>
    <dgm:cxn modelId="{5DEA26E7-043B-43F3-8C7E-652CC7B7F72E}" type="presParOf" srcId="{257E4598-71E1-4EF4-B054-55680D3D2530}" destId="{69C96B97-6BA7-4787-B4BF-0190385E5E96}" srcOrd="0" destOrd="0" presId="urn:microsoft.com/office/officeart/2005/8/layout/chevron2"/>
    <dgm:cxn modelId="{4C880D1D-76E1-44B3-960C-8DB99BB76BD5}" type="presParOf" srcId="{257E4598-71E1-4EF4-B054-55680D3D2530}" destId="{1CD52E5D-B7CC-47F7-920E-2CE63342F1EC}" srcOrd="1" destOrd="0" presId="urn:microsoft.com/office/officeart/2005/8/layout/chevron2"/>
    <dgm:cxn modelId="{A153726C-3ACE-4618-832F-5D676E22396A}" type="presParOf" srcId="{4E5A1E2F-1C98-4D44-96E7-3D00B107EFD1}" destId="{6991AC23-906C-4202-ACCA-8E6A037B523D}" srcOrd="3" destOrd="0" presId="urn:microsoft.com/office/officeart/2005/8/layout/chevron2"/>
    <dgm:cxn modelId="{F12338B2-A3FE-4A89-9812-D81679A2593B}" type="presParOf" srcId="{4E5A1E2F-1C98-4D44-96E7-3D00B107EFD1}" destId="{0D01DF77-BAB4-47AB-8228-CD39EF7E7228}" srcOrd="4" destOrd="0" presId="urn:microsoft.com/office/officeart/2005/8/layout/chevron2"/>
    <dgm:cxn modelId="{4FFE5655-5BD1-4981-8B11-091FDECF7013}" type="presParOf" srcId="{0D01DF77-BAB4-47AB-8228-CD39EF7E7228}" destId="{7F04055B-C642-46E5-9C1E-42C789CCD5C2}" srcOrd="0" destOrd="0" presId="urn:microsoft.com/office/officeart/2005/8/layout/chevron2"/>
    <dgm:cxn modelId="{5F636605-2E5D-416A-ABA3-7DC8D36098B6}" type="presParOf" srcId="{0D01DF77-BAB4-47AB-8228-CD39EF7E7228}" destId="{77B7ECAF-B3E7-4B81-BD5F-5225CA767E62}" srcOrd="1" destOrd="0" presId="urn:microsoft.com/office/officeart/2005/8/layout/chevron2"/>
    <dgm:cxn modelId="{7DDEF2D1-5820-457F-9768-923E55E805DC}" type="presParOf" srcId="{4E5A1E2F-1C98-4D44-96E7-3D00B107EFD1}" destId="{9B9B94AA-91FD-4DBB-ABB1-7D324514B6CD}" srcOrd="5" destOrd="0" presId="urn:microsoft.com/office/officeart/2005/8/layout/chevron2"/>
    <dgm:cxn modelId="{4D3F0017-46C6-4017-8CE5-D520E1D12E3F}" type="presParOf" srcId="{4E5A1E2F-1C98-4D44-96E7-3D00B107EFD1}" destId="{955915D8-7F7E-4681-B9A5-735FA599904E}" srcOrd="6" destOrd="0" presId="urn:microsoft.com/office/officeart/2005/8/layout/chevron2"/>
    <dgm:cxn modelId="{8A21B1DB-9CAE-40E9-8517-E76A96362D43}" type="presParOf" srcId="{955915D8-7F7E-4681-B9A5-735FA599904E}" destId="{696E8330-B069-4C50-A273-661964B29427}" srcOrd="0" destOrd="0" presId="urn:microsoft.com/office/officeart/2005/8/layout/chevron2"/>
    <dgm:cxn modelId="{17F376C4-DA63-48F3-A216-C952DD160A89}" type="presParOf" srcId="{955915D8-7F7E-4681-B9A5-735FA599904E}" destId="{F4089DF5-D96E-4E41-8B7E-37B4E140F2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95817F-46A7-4DA8-98F5-F3DCFF0E437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9F6FA91-C8BF-45F7-9C6E-7435A5D8089D}">
      <dgm:prSet phldrT="[文本]"/>
      <dgm:spPr/>
      <dgm:t>
        <a:bodyPr/>
        <a:lstStyle/>
        <a:p>
          <a:r>
            <a:rPr lang="en-US" altLang="zh-CN" dirty="0" smtClean="0"/>
            <a:t>ANOEXP=annual non-oil exports</a:t>
          </a:r>
          <a:endParaRPr lang="zh-CN" altLang="en-US" dirty="0"/>
        </a:p>
      </dgm:t>
    </dgm:pt>
    <dgm:pt modelId="{C9AAB45B-9821-457C-AB22-8B4ECF4C41C2}" type="parTrans" cxnId="{5FC5D43C-117E-4F40-8D58-D86623AA123E}">
      <dgm:prSet/>
      <dgm:spPr/>
      <dgm:t>
        <a:bodyPr/>
        <a:lstStyle/>
        <a:p>
          <a:endParaRPr lang="zh-CN" altLang="en-US"/>
        </a:p>
      </dgm:t>
    </dgm:pt>
    <dgm:pt modelId="{CAEAE106-D009-4583-BD42-A70BE415B253}" type="sibTrans" cxnId="{5FC5D43C-117E-4F40-8D58-D86623AA123E}">
      <dgm:prSet/>
      <dgm:spPr/>
      <dgm:t>
        <a:bodyPr/>
        <a:lstStyle/>
        <a:p>
          <a:endParaRPr lang="zh-CN" altLang="en-US"/>
        </a:p>
      </dgm:t>
    </dgm:pt>
    <dgm:pt modelId="{C7204872-7E0D-4B27-A2E4-8FC2796AD6BF}">
      <dgm:prSet phldrT="[文本]"/>
      <dgm:spPr/>
      <dgm:t>
        <a:bodyPr/>
        <a:lstStyle/>
        <a:p>
          <a:r>
            <a:rPr lang="en-US" altLang="zh-CN" dirty="0" smtClean="0"/>
            <a:t>Price= weighted price index of non-oil exports</a:t>
          </a:r>
          <a:endParaRPr lang="zh-CN" altLang="en-US" dirty="0"/>
        </a:p>
      </dgm:t>
    </dgm:pt>
    <dgm:pt modelId="{BE1A9744-1FE7-4122-A0B3-75BC955F7776}" type="parTrans" cxnId="{D1524C91-830C-467A-9B43-79FB9ED4761A}">
      <dgm:prSet/>
      <dgm:spPr/>
      <dgm:t>
        <a:bodyPr/>
        <a:lstStyle/>
        <a:p>
          <a:endParaRPr lang="zh-CN" altLang="en-US"/>
        </a:p>
      </dgm:t>
    </dgm:pt>
    <dgm:pt modelId="{E73B6946-15E6-44A0-835D-9ADEE81F94B3}" type="sibTrans" cxnId="{D1524C91-830C-467A-9B43-79FB9ED4761A}">
      <dgm:prSet/>
      <dgm:spPr/>
      <dgm:t>
        <a:bodyPr/>
        <a:lstStyle/>
        <a:p>
          <a:endParaRPr lang="zh-CN" altLang="en-US"/>
        </a:p>
      </dgm:t>
    </dgm:pt>
    <dgm:pt modelId="{7519DAE1-5287-49A0-8103-731C28B4AD7B}">
      <dgm:prSet phldrT="[文本]"/>
      <dgm:spPr/>
      <dgm:t>
        <a:bodyPr/>
        <a:lstStyle/>
        <a:p>
          <a:r>
            <a:rPr lang="en-US" altLang="zh-CN" dirty="0" smtClean="0"/>
            <a:t>Wage=annual wage rate</a:t>
          </a:r>
        </a:p>
      </dgm:t>
    </dgm:pt>
    <dgm:pt modelId="{D7E0696D-2900-40D9-B924-C9AAEBB04E9F}" type="parTrans" cxnId="{E84335A6-805A-4950-AE65-F8DA88668684}">
      <dgm:prSet/>
      <dgm:spPr/>
      <dgm:t>
        <a:bodyPr/>
        <a:lstStyle/>
        <a:p>
          <a:endParaRPr lang="zh-CN" altLang="en-US"/>
        </a:p>
      </dgm:t>
    </dgm:pt>
    <dgm:pt modelId="{CE58A497-7445-438E-B5E0-47450B16E008}" type="sibTrans" cxnId="{E84335A6-805A-4950-AE65-F8DA88668684}">
      <dgm:prSet/>
      <dgm:spPr/>
      <dgm:t>
        <a:bodyPr/>
        <a:lstStyle/>
        <a:p>
          <a:endParaRPr lang="zh-CN" altLang="en-US"/>
        </a:p>
      </dgm:t>
    </dgm:pt>
    <dgm:pt modelId="{4FF546A5-9F5E-4252-B636-D81BBE0C1CA6}">
      <dgm:prSet phldrT="[文本]"/>
      <dgm:spPr/>
      <dgm:t>
        <a:bodyPr/>
        <a:lstStyle/>
        <a:p>
          <a:r>
            <a:rPr lang="en-US" altLang="zh-CN" dirty="0" err="1" smtClean="0"/>
            <a:t>Costnwi</a:t>
          </a:r>
          <a:r>
            <a:rPr lang="en-US" altLang="zh-CN" dirty="0" smtClean="0"/>
            <a:t>=annual price level of cost other than wage</a:t>
          </a:r>
        </a:p>
      </dgm:t>
    </dgm:pt>
    <dgm:pt modelId="{8E9F3B53-9045-4E06-A209-C851945B11F9}" type="parTrans" cxnId="{73DA6B27-31AA-43FB-A78E-7693ED2C24AA}">
      <dgm:prSet/>
      <dgm:spPr/>
      <dgm:t>
        <a:bodyPr/>
        <a:lstStyle/>
        <a:p>
          <a:endParaRPr lang="zh-CN" altLang="en-US"/>
        </a:p>
      </dgm:t>
    </dgm:pt>
    <dgm:pt modelId="{F162AB7D-4199-4B4D-BCC5-D2D0FC227D6B}" type="sibTrans" cxnId="{73DA6B27-31AA-43FB-A78E-7693ED2C24AA}">
      <dgm:prSet/>
      <dgm:spPr/>
      <dgm:t>
        <a:bodyPr/>
        <a:lstStyle/>
        <a:p>
          <a:endParaRPr lang="zh-CN" altLang="en-US"/>
        </a:p>
      </dgm:t>
    </dgm:pt>
    <dgm:pt modelId="{08903B42-EC14-44AB-977E-6AE9FE167ED6}">
      <dgm:prSet phldrT="[文本]"/>
      <dgm:spPr/>
      <dgm:t>
        <a:bodyPr/>
        <a:lstStyle/>
        <a:p>
          <a:r>
            <a:rPr lang="en-US" altLang="zh-CN" dirty="0" smtClean="0"/>
            <a:t>EER=exchange rate</a:t>
          </a:r>
        </a:p>
      </dgm:t>
    </dgm:pt>
    <dgm:pt modelId="{FF5F8A2D-8317-4B29-904B-F101BC3B2AC6}" type="parTrans" cxnId="{3E12D72E-8052-4F7C-91A0-A77CDC123324}">
      <dgm:prSet/>
      <dgm:spPr/>
      <dgm:t>
        <a:bodyPr/>
        <a:lstStyle/>
        <a:p>
          <a:endParaRPr lang="zh-CN" altLang="en-US"/>
        </a:p>
      </dgm:t>
    </dgm:pt>
    <dgm:pt modelId="{DE5A1C11-F397-4A24-B098-249494CC6B2E}" type="sibTrans" cxnId="{3E12D72E-8052-4F7C-91A0-A77CDC123324}">
      <dgm:prSet/>
      <dgm:spPr/>
      <dgm:t>
        <a:bodyPr/>
        <a:lstStyle/>
        <a:p>
          <a:endParaRPr lang="zh-CN" altLang="en-US"/>
        </a:p>
      </dgm:t>
    </dgm:pt>
    <dgm:pt modelId="{76C54D71-1EFD-4794-909D-285C82251F8C}">
      <dgm:prSet phldrT="[文本]"/>
      <dgm:spPr/>
      <dgm:t>
        <a:bodyPr/>
        <a:lstStyle/>
        <a:p>
          <a:r>
            <a:rPr lang="en-US" altLang="zh-CN" dirty="0" err="1" smtClean="0"/>
            <a:t>Goexp</a:t>
          </a:r>
          <a:r>
            <a:rPr lang="en-US" altLang="zh-CN" dirty="0" smtClean="0"/>
            <a:t>=lagged value if the ration of oil export to GDP</a:t>
          </a:r>
        </a:p>
      </dgm:t>
    </dgm:pt>
    <dgm:pt modelId="{3A2C7ADE-C6A3-443B-BD45-04807EEE0E09}" type="parTrans" cxnId="{F5BEA9C9-DFCF-47AF-AE83-7636D91FBE73}">
      <dgm:prSet/>
      <dgm:spPr/>
      <dgm:t>
        <a:bodyPr/>
        <a:lstStyle/>
        <a:p>
          <a:endParaRPr lang="zh-CN" altLang="en-US"/>
        </a:p>
      </dgm:t>
    </dgm:pt>
    <dgm:pt modelId="{9F98E886-118D-4574-B52A-8C0EB26CDA71}" type="sibTrans" cxnId="{F5BEA9C9-DFCF-47AF-AE83-7636D91FBE73}">
      <dgm:prSet/>
      <dgm:spPr/>
      <dgm:t>
        <a:bodyPr/>
        <a:lstStyle/>
        <a:p>
          <a:endParaRPr lang="zh-CN" altLang="en-US"/>
        </a:p>
      </dgm:t>
    </dgm:pt>
    <dgm:pt modelId="{9A3E9CB4-8CAA-438E-9BBE-5E2FC3BBA555}">
      <dgm:prSet phldrT="[文本]"/>
      <dgm:spPr/>
      <dgm:t>
        <a:bodyPr/>
        <a:lstStyle/>
        <a:p>
          <a:r>
            <a:rPr lang="en-US" altLang="zh-CN" dirty="0" smtClean="0"/>
            <a:t>Policy=Dummy of government promotional policy</a:t>
          </a:r>
        </a:p>
      </dgm:t>
    </dgm:pt>
    <dgm:pt modelId="{5E2BF1E6-5498-40E7-A6AD-8F9DBCAD4215}" type="parTrans" cxnId="{A31F97E9-7B42-46E4-B917-D09721D50172}">
      <dgm:prSet/>
      <dgm:spPr/>
      <dgm:t>
        <a:bodyPr/>
        <a:lstStyle/>
        <a:p>
          <a:endParaRPr lang="zh-CN" altLang="en-US"/>
        </a:p>
      </dgm:t>
    </dgm:pt>
    <dgm:pt modelId="{71D5E315-1730-4C3A-AAF6-4E98D49D82E3}" type="sibTrans" cxnId="{A31F97E9-7B42-46E4-B917-D09721D50172}">
      <dgm:prSet/>
      <dgm:spPr/>
      <dgm:t>
        <a:bodyPr/>
        <a:lstStyle/>
        <a:p>
          <a:endParaRPr lang="zh-CN" altLang="en-US"/>
        </a:p>
      </dgm:t>
    </dgm:pt>
    <dgm:pt modelId="{1CDC233A-8706-4F25-92A7-3B06F3EF5C6C}" type="pres">
      <dgm:prSet presAssocID="{8C95817F-46A7-4DA8-98F5-F3DCFF0E437B}" presName="compositeShape" presStyleCnt="0">
        <dgm:presLayoutVars>
          <dgm:dir/>
          <dgm:resizeHandles/>
        </dgm:presLayoutVars>
      </dgm:prSet>
      <dgm:spPr/>
    </dgm:pt>
    <dgm:pt modelId="{2CAD0EDA-8D95-4519-8264-38C176B53CB7}" type="pres">
      <dgm:prSet presAssocID="{8C95817F-46A7-4DA8-98F5-F3DCFF0E437B}" presName="pyramid" presStyleLbl="node1" presStyleIdx="0" presStyleCnt="1"/>
      <dgm:spPr/>
    </dgm:pt>
    <dgm:pt modelId="{8D66D553-D85F-4000-BE82-635607C339B3}" type="pres">
      <dgm:prSet presAssocID="{8C95817F-46A7-4DA8-98F5-F3DCFF0E437B}" presName="theList" presStyleCnt="0"/>
      <dgm:spPr/>
    </dgm:pt>
    <dgm:pt modelId="{409FC043-5510-4CFE-A0C1-686209F06228}" type="pres">
      <dgm:prSet presAssocID="{19F6FA91-C8BF-45F7-9C6E-7435A5D8089D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D97EA-02D8-46BC-A006-64B65314BE94}" type="pres">
      <dgm:prSet presAssocID="{19F6FA91-C8BF-45F7-9C6E-7435A5D8089D}" presName="aSpace" presStyleCnt="0"/>
      <dgm:spPr/>
    </dgm:pt>
    <dgm:pt modelId="{04E60B87-8A67-4E5A-98BD-7D1696558F1A}" type="pres">
      <dgm:prSet presAssocID="{C7204872-7E0D-4B27-A2E4-8FC2796AD6BF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1CE6CE-68D4-45F9-8C16-67B1975F5294}" type="pres">
      <dgm:prSet presAssocID="{C7204872-7E0D-4B27-A2E4-8FC2796AD6BF}" presName="aSpace" presStyleCnt="0"/>
      <dgm:spPr/>
    </dgm:pt>
    <dgm:pt modelId="{8989AB38-517D-4056-BA29-F7E66E252680}" type="pres">
      <dgm:prSet presAssocID="{7519DAE1-5287-49A0-8103-731C28B4AD7B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D1036-6BC4-43E6-BAAA-CE7B78670A00}" type="pres">
      <dgm:prSet presAssocID="{7519DAE1-5287-49A0-8103-731C28B4AD7B}" presName="aSpace" presStyleCnt="0"/>
      <dgm:spPr/>
    </dgm:pt>
    <dgm:pt modelId="{3AD6ECFB-9244-4B85-AFA8-3DE263BFC695}" type="pres">
      <dgm:prSet presAssocID="{4FF546A5-9F5E-4252-B636-D81BBE0C1CA6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575D1-0AB5-4445-8064-EB326BEDDEBE}" type="pres">
      <dgm:prSet presAssocID="{4FF546A5-9F5E-4252-B636-D81BBE0C1CA6}" presName="aSpace" presStyleCnt="0"/>
      <dgm:spPr/>
    </dgm:pt>
    <dgm:pt modelId="{707320AC-1F37-4129-899D-4A0FA29BA2EE}" type="pres">
      <dgm:prSet presAssocID="{08903B42-EC14-44AB-977E-6AE9FE167ED6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80CA0-1C79-4D3D-B99E-F9A061B9AE67}" type="pres">
      <dgm:prSet presAssocID="{08903B42-EC14-44AB-977E-6AE9FE167ED6}" presName="aSpace" presStyleCnt="0"/>
      <dgm:spPr/>
    </dgm:pt>
    <dgm:pt modelId="{7B035F83-771F-4A90-94B5-0F3020B3476B}" type="pres">
      <dgm:prSet presAssocID="{76C54D71-1EFD-4794-909D-285C82251F8C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3BE8B-6820-4296-8908-9261D536371C}" type="pres">
      <dgm:prSet presAssocID="{76C54D71-1EFD-4794-909D-285C82251F8C}" presName="aSpace" presStyleCnt="0"/>
      <dgm:spPr/>
    </dgm:pt>
    <dgm:pt modelId="{F1E8C3AB-CCE9-49D5-948A-A5A7F8FDA65B}" type="pres">
      <dgm:prSet presAssocID="{9A3E9CB4-8CAA-438E-9BBE-5E2FC3BBA555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6BFA0F-0D03-4A9A-8228-8BE8F6072D85}" type="pres">
      <dgm:prSet presAssocID="{9A3E9CB4-8CAA-438E-9BBE-5E2FC3BBA555}" presName="aSpace" presStyleCnt="0"/>
      <dgm:spPr/>
    </dgm:pt>
  </dgm:ptLst>
  <dgm:cxnLst>
    <dgm:cxn modelId="{5FC5D43C-117E-4F40-8D58-D86623AA123E}" srcId="{8C95817F-46A7-4DA8-98F5-F3DCFF0E437B}" destId="{19F6FA91-C8BF-45F7-9C6E-7435A5D8089D}" srcOrd="0" destOrd="0" parTransId="{C9AAB45B-9821-457C-AB22-8B4ECF4C41C2}" sibTransId="{CAEAE106-D009-4583-BD42-A70BE415B253}"/>
    <dgm:cxn modelId="{3E12D72E-8052-4F7C-91A0-A77CDC123324}" srcId="{8C95817F-46A7-4DA8-98F5-F3DCFF0E437B}" destId="{08903B42-EC14-44AB-977E-6AE9FE167ED6}" srcOrd="4" destOrd="0" parTransId="{FF5F8A2D-8317-4B29-904B-F101BC3B2AC6}" sibTransId="{DE5A1C11-F397-4A24-B098-249494CC6B2E}"/>
    <dgm:cxn modelId="{289300D8-9D36-4AB7-AA16-036DB56A2A96}" type="presOf" srcId="{8C95817F-46A7-4DA8-98F5-F3DCFF0E437B}" destId="{1CDC233A-8706-4F25-92A7-3B06F3EF5C6C}" srcOrd="0" destOrd="0" presId="urn:microsoft.com/office/officeart/2005/8/layout/pyramid2"/>
    <dgm:cxn modelId="{EB9A8AB3-FAE3-4E68-869B-84CD3CAEAFAE}" type="presOf" srcId="{4FF546A5-9F5E-4252-B636-D81BBE0C1CA6}" destId="{3AD6ECFB-9244-4B85-AFA8-3DE263BFC695}" srcOrd="0" destOrd="0" presId="urn:microsoft.com/office/officeart/2005/8/layout/pyramid2"/>
    <dgm:cxn modelId="{E84335A6-805A-4950-AE65-F8DA88668684}" srcId="{8C95817F-46A7-4DA8-98F5-F3DCFF0E437B}" destId="{7519DAE1-5287-49A0-8103-731C28B4AD7B}" srcOrd="2" destOrd="0" parTransId="{D7E0696D-2900-40D9-B924-C9AAEBB04E9F}" sibTransId="{CE58A497-7445-438E-B5E0-47450B16E008}"/>
    <dgm:cxn modelId="{5915682C-979B-453A-8F64-EC537AF3DB85}" type="presOf" srcId="{9A3E9CB4-8CAA-438E-9BBE-5E2FC3BBA555}" destId="{F1E8C3AB-CCE9-49D5-948A-A5A7F8FDA65B}" srcOrd="0" destOrd="0" presId="urn:microsoft.com/office/officeart/2005/8/layout/pyramid2"/>
    <dgm:cxn modelId="{D1524C91-830C-467A-9B43-79FB9ED4761A}" srcId="{8C95817F-46A7-4DA8-98F5-F3DCFF0E437B}" destId="{C7204872-7E0D-4B27-A2E4-8FC2796AD6BF}" srcOrd="1" destOrd="0" parTransId="{BE1A9744-1FE7-4122-A0B3-75BC955F7776}" sibTransId="{E73B6946-15E6-44A0-835D-9ADEE81F94B3}"/>
    <dgm:cxn modelId="{4C7B560E-294F-4155-9BD1-854F8A319790}" type="presOf" srcId="{19F6FA91-C8BF-45F7-9C6E-7435A5D8089D}" destId="{409FC043-5510-4CFE-A0C1-686209F06228}" srcOrd="0" destOrd="0" presId="urn:microsoft.com/office/officeart/2005/8/layout/pyramid2"/>
    <dgm:cxn modelId="{D6361AF3-C0A5-4BFB-8620-20B71CC37A48}" type="presOf" srcId="{08903B42-EC14-44AB-977E-6AE9FE167ED6}" destId="{707320AC-1F37-4129-899D-4A0FA29BA2EE}" srcOrd="0" destOrd="0" presId="urn:microsoft.com/office/officeart/2005/8/layout/pyramid2"/>
    <dgm:cxn modelId="{7906FBE9-DCF0-4D93-92BE-48E9875309CA}" type="presOf" srcId="{76C54D71-1EFD-4794-909D-285C82251F8C}" destId="{7B035F83-771F-4A90-94B5-0F3020B3476B}" srcOrd="0" destOrd="0" presId="urn:microsoft.com/office/officeart/2005/8/layout/pyramid2"/>
    <dgm:cxn modelId="{73DA6B27-31AA-43FB-A78E-7693ED2C24AA}" srcId="{8C95817F-46A7-4DA8-98F5-F3DCFF0E437B}" destId="{4FF546A5-9F5E-4252-B636-D81BBE0C1CA6}" srcOrd="3" destOrd="0" parTransId="{8E9F3B53-9045-4E06-A209-C851945B11F9}" sibTransId="{F162AB7D-4199-4B4D-BCC5-D2D0FC227D6B}"/>
    <dgm:cxn modelId="{F5BEA9C9-DFCF-47AF-AE83-7636D91FBE73}" srcId="{8C95817F-46A7-4DA8-98F5-F3DCFF0E437B}" destId="{76C54D71-1EFD-4794-909D-285C82251F8C}" srcOrd="5" destOrd="0" parTransId="{3A2C7ADE-C6A3-443B-BD45-04807EEE0E09}" sibTransId="{9F98E886-118D-4574-B52A-8C0EB26CDA71}"/>
    <dgm:cxn modelId="{A31F97E9-7B42-46E4-B917-D09721D50172}" srcId="{8C95817F-46A7-4DA8-98F5-F3DCFF0E437B}" destId="{9A3E9CB4-8CAA-438E-9BBE-5E2FC3BBA555}" srcOrd="6" destOrd="0" parTransId="{5E2BF1E6-5498-40E7-A6AD-8F9DBCAD4215}" sibTransId="{71D5E315-1730-4C3A-AAF6-4E98D49D82E3}"/>
    <dgm:cxn modelId="{37412C5E-B802-4226-A0EA-0F82199EDE98}" type="presOf" srcId="{7519DAE1-5287-49A0-8103-731C28B4AD7B}" destId="{8989AB38-517D-4056-BA29-F7E66E252680}" srcOrd="0" destOrd="0" presId="urn:microsoft.com/office/officeart/2005/8/layout/pyramid2"/>
    <dgm:cxn modelId="{52A89267-8EA4-4F9E-BAAA-119560451393}" type="presOf" srcId="{C7204872-7E0D-4B27-A2E4-8FC2796AD6BF}" destId="{04E60B87-8A67-4E5A-98BD-7D1696558F1A}" srcOrd="0" destOrd="0" presId="urn:microsoft.com/office/officeart/2005/8/layout/pyramid2"/>
    <dgm:cxn modelId="{431FB4DA-C0CD-48DE-95BB-A9125C97E3CA}" type="presParOf" srcId="{1CDC233A-8706-4F25-92A7-3B06F3EF5C6C}" destId="{2CAD0EDA-8D95-4519-8264-38C176B53CB7}" srcOrd="0" destOrd="0" presId="urn:microsoft.com/office/officeart/2005/8/layout/pyramid2"/>
    <dgm:cxn modelId="{232CA36E-0CF0-4542-8E57-8EF5B60B90F8}" type="presParOf" srcId="{1CDC233A-8706-4F25-92A7-3B06F3EF5C6C}" destId="{8D66D553-D85F-4000-BE82-635607C339B3}" srcOrd="1" destOrd="0" presId="urn:microsoft.com/office/officeart/2005/8/layout/pyramid2"/>
    <dgm:cxn modelId="{468FC442-CEC1-4D3A-BC8F-1D287F2A3DBF}" type="presParOf" srcId="{8D66D553-D85F-4000-BE82-635607C339B3}" destId="{409FC043-5510-4CFE-A0C1-686209F06228}" srcOrd="0" destOrd="0" presId="urn:microsoft.com/office/officeart/2005/8/layout/pyramid2"/>
    <dgm:cxn modelId="{CF420E70-C704-4D93-86DF-75FC75F5B138}" type="presParOf" srcId="{8D66D553-D85F-4000-BE82-635607C339B3}" destId="{768D97EA-02D8-46BC-A006-64B65314BE94}" srcOrd="1" destOrd="0" presId="urn:microsoft.com/office/officeart/2005/8/layout/pyramid2"/>
    <dgm:cxn modelId="{C5A5A70E-FAC0-4D1B-BF5F-E9876721DFB2}" type="presParOf" srcId="{8D66D553-D85F-4000-BE82-635607C339B3}" destId="{04E60B87-8A67-4E5A-98BD-7D1696558F1A}" srcOrd="2" destOrd="0" presId="urn:microsoft.com/office/officeart/2005/8/layout/pyramid2"/>
    <dgm:cxn modelId="{61AE1F74-175E-4789-94F4-0AFE4F980160}" type="presParOf" srcId="{8D66D553-D85F-4000-BE82-635607C339B3}" destId="{A61CE6CE-68D4-45F9-8C16-67B1975F5294}" srcOrd="3" destOrd="0" presId="urn:microsoft.com/office/officeart/2005/8/layout/pyramid2"/>
    <dgm:cxn modelId="{C01AF9E9-AC37-49A1-9103-3D3BD0E5E84F}" type="presParOf" srcId="{8D66D553-D85F-4000-BE82-635607C339B3}" destId="{8989AB38-517D-4056-BA29-F7E66E252680}" srcOrd="4" destOrd="0" presId="urn:microsoft.com/office/officeart/2005/8/layout/pyramid2"/>
    <dgm:cxn modelId="{A61034B9-8AE4-4AB5-B22F-7F243569E0C1}" type="presParOf" srcId="{8D66D553-D85F-4000-BE82-635607C339B3}" destId="{676D1036-6BC4-43E6-BAAA-CE7B78670A00}" srcOrd="5" destOrd="0" presId="urn:microsoft.com/office/officeart/2005/8/layout/pyramid2"/>
    <dgm:cxn modelId="{BD3B2973-6688-4499-BEC7-7B83F2246509}" type="presParOf" srcId="{8D66D553-D85F-4000-BE82-635607C339B3}" destId="{3AD6ECFB-9244-4B85-AFA8-3DE263BFC695}" srcOrd="6" destOrd="0" presId="urn:microsoft.com/office/officeart/2005/8/layout/pyramid2"/>
    <dgm:cxn modelId="{B4594916-071F-47ED-A3A8-6900F32450D0}" type="presParOf" srcId="{8D66D553-D85F-4000-BE82-635607C339B3}" destId="{EE4575D1-0AB5-4445-8064-EB326BEDDEBE}" srcOrd="7" destOrd="0" presId="urn:microsoft.com/office/officeart/2005/8/layout/pyramid2"/>
    <dgm:cxn modelId="{D1AB62BE-B9C2-43F3-89DA-30BD23E908B9}" type="presParOf" srcId="{8D66D553-D85F-4000-BE82-635607C339B3}" destId="{707320AC-1F37-4129-899D-4A0FA29BA2EE}" srcOrd="8" destOrd="0" presId="urn:microsoft.com/office/officeart/2005/8/layout/pyramid2"/>
    <dgm:cxn modelId="{A3A80535-9EBD-447A-AF1B-2738539CA75E}" type="presParOf" srcId="{8D66D553-D85F-4000-BE82-635607C339B3}" destId="{ECF80CA0-1C79-4D3D-B99E-F9A061B9AE67}" srcOrd="9" destOrd="0" presId="urn:microsoft.com/office/officeart/2005/8/layout/pyramid2"/>
    <dgm:cxn modelId="{04DE146B-F54C-4CB1-94D3-793C77035086}" type="presParOf" srcId="{8D66D553-D85F-4000-BE82-635607C339B3}" destId="{7B035F83-771F-4A90-94B5-0F3020B3476B}" srcOrd="10" destOrd="0" presId="urn:microsoft.com/office/officeart/2005/8/layout/pyramid2"/>
    <dgm:cxn modelId="{CF3D139A-CA96-4543-BA84-59537B25E490}" type="presParOf" srcId="{8D66D553-D85F-4000-BE82-635607C339B3}" destId="{DEB3BE8B-6820-4296-8908-9261D536371C}" srcOrd="11" destOrd="0" presId="urn:microsoft.com/office/officeart/2005/8/layout/pyramid2"/>
    <dgm:cxn modelId="{D4FB5EFD-E3AE-4BD8-83D0-7DFB45B04341}" type="presParOf" srcId="{8D66D553-D85F-4000-BE82-635607C339B3}" destId="{F1E8C3AB-CCE9-49D5-948A-A5A7F8FDA65B}" srcOrd="12" destOrd="0" presId="urn:microsoft.com/office/officeart/2005/8/layout/pyramid2"/>
    <dgm:cxn modelId="{BDCE2F70-08EE-48B7-821C-8C3C1418E7FA}" type="presParOf" srcId="{8D66D553-D85F-4000-BE82-635607C339B3}" destId="{D56BFA0F-0D03-4A9A-8228-8BE8F6072D85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748E8-32E8-4B7B-A5DA-BEB156DB534E}">
      <dsp:nvSpPr>
        <dsp:cNvPr id="0" name=""/>
        <dsp:cNvSpPr/>
      </dsp:nvSpPr>
      <dsp:spPr>
        <a:xfrm rot="5400000">
          <a:off x="-179093" y="182115"/>
          <a:ext cx="1193959" cy="8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-5400000">
        <a:off x="2" y="420907"/>
        <a:ext cx="835771" cy="358188"/>
      </dsp:txXfrm>
    </dsp:sp>
    <dsp:sp modelId="{970D8730-C4AD-4A75-848E-D4D746968ECA}">
      <dsp:nvSpPr>
        <dsp:cNvPr id="0" name=""/>
        <dsp:cNvSpPr/>
      </dsp:nvSpPr>
      <dsp:spPr>
        <a:xfrm rot="5400000">
          <a:off x="3392674" y="-2553880"/>
          <a:ext cx="776073" cy="58898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Highly depends on oil Industry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sp:txBody>
      <dsp:txXfrm rot="-5400000">
        <a:off x="835772" y="40907"/>
        <a:ext cx="5851994" cy="700303"/>
      </dsp:txXfrm>
    </dsp:sp>
    <dsp:sp modelId="{69C96B97-6BA7-4787-B4BF-0190385E5E96}">
      <dsp:nvSpPr>
        <dsp:cNvPr id="0" name=""/>
        <dsp:cNvSpPr/>
      </dsp:nvSpPr>
      <dsp:spPr>
        <a:xfrm rot="5400000">
          <a:off x="-179093" y="1228698"/>
          <a:ext cx="1193959" cy="8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2" y="1467490"/>
        <a:ext cx="835771" cy="358188"/>
      </dsp:txXfrm>
    </dsp:sp>
    <dsp:sp modelId="{1CD52E5D-B7CC-47F7-920E-2CE63342F1EC}">
      <dsp:nvSpPr>
        <dsp:cNvPr id="0" name=""/>
        <dsp:cNvSpPr/>
      </dsp:nvSpPr>
      <dsp:spPr>
        <a:xfrm rot="5400000">
          <a:off x="3392674" y="-1507298"/>
          <a:ext cx="776073" cy="58898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Oil crisis makes the disaster to the country’s economy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sp:txBody>
      <dsp:txXfrm rot="-5400000">
        <a:off x="835772" y="1087489"/>
        <a:ext cx="5851994" cy="700303"/>
      </dsp:txXfrm>
    </dsp:sp>
    <dsp:sp modelId="{7F04055B-C642-46E5-9C1E-42C789CCD5C2}">
      <dsp:nvSpPr>
        <dsp:cNvPr id="0" name=""/>
        <dsp:cNvSpPr/>
      </dsp:nvSpPr>
      <dsp:spPr>
        <a:xfrm rot="5400000">
          <a:off x="-179093" y="2275280"/>
          <a:ext cx="1193959" cy="8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-5400000">
        <a:off x="2" y="2514072"/>
        <a:ext cx="835771" cy="358188"/>
      </dsp:txXfrm>
    </dsp:sp>
    <dsp:sp modelId="{77B7ECAF-B3E7-4B81-BD5F-5225CA767E62}">
      <dsp:nvSpPr>
        <dsp:cNvPr id="0" name=""/>
        <dsp:cNvSpPr/>
      </dsp:nvSpPr>
      <dsp:spPr>
        <a:xfrm rot="5400000">
          <a:off x="3348971" y="-468670"/>
          <a:ext cx="776073" cy="58898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Diversify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sp:txBody>
      <dsp:txXfrm rot="-5400000">
        <a:off x="792069" y="2126117"/>
        <a:ext cx="5851994" cy="700303"/>
      </dsp:txXfrm>
    </dsp:sp>
    <dsp:sp modelId="{696E8330-B069-4C50-A273-661964B29427}">
      <dsp:nvSpPr>
        <dsp:cNvPr id="0" name=""/>
        <dsp:cNvSpPr/>
      </dsp:nvSpPr>
      <dsp:spPr>
        <a:xfrm rot="5400000">
          <a:off x="-179093" y="3321863"/>
          <a:ext cx="1193959" cy="8357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 rot="-5400000">
        <a:off x="2" y="3560655"/>
        <a:ext cx="835771" cy="358188"/>
      </dsp:txXfrm>
    </dsp:sp>
    <dsp:sp modelId="{F4089DF5-D96E-4E41-8B7E-37B4E140F20C}">
      <dsp:nvSpPr>
        <dsp:cNvPr id="0" name=""/>
        <dsp:cNvSpPr/>
      </dsp:nvSpPr>
      <dsp:spPr>
        <a:xfrm rot="5400000">
          <a:off x="3392674" y="585866"/>
          <a:ext cx="776073" cy="58898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itchFamily="18" charset="-127"/>
              <a:ea typeface="Gungsuh" pitchFamily="18" charset="-127"/>
            </a:rPr>
            <a:t> Extend to other mid-eastern small country</a:t>
          </a:r>
          <a:endParaRPr lang="zh-CN" alt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ngsuh" pitchFamily="18" charset="-127"/>
            <a:ea typeface="Gungsuh" pitchFamily="18" charset="-127"/>
          </a:endParaRPr>
        </a:p>
      </dsp:txBody>
      <dsp:txXfrm rot="-5400000">
        <a:off x="835772" y="3180654"/>
        <a:ext cx="5851994" cy="700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D0EDA-8D95-4519-8264-38C176B53CB7}">
      <dsp:nvSpPr>
        <dsp:cNvPr id="0" name=""/>
        <dsp:cNvSpPr/>
      </dsp:nvSpPr>
      <dsp:spPr>
        <a:xfrm>
          <a:off x="1011484" y="0"/>
          <a:ext cx="5779910" cy="577991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FC043-5510-4CFE-A0C1-686209F06228}">
      <dsp:nvSpPr>
        <dsp:cNvPr id="0" name=""/>
        <dsp:cNvSpPr/>
      </dsp:nvSpPr>
      <dsp:spPr>
        <a:xfrm>
          <a:off x="3901440" y="5785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ANOEXP=annual non-oil exports</a:t>
          </a:r>
          <a:endParaRPr lang="zh-CN" altLang="en-US" sz="1500" kern="1200" dirty="0"/>
        </a:p>
      </dsp:txBody>
      <dsp:txXfrm>
        <a:off x="3930096" y="607211"/>
        <a:ext cx="3699630" cy="529710"/>
      </dsp:txXfrm>
    </dsp:sp>
    <dsp:sp modelId="{04E60B87-8A67-4E5A-98BD-7D1696558F1A}">
      <dsp:nvSpPr>
        <dsp:cNvPr id="0" name=""/>
        <dsp:cNvSpPr/>
      </dsp:nvSpPr>
      <dsp:spPr>
        <a:xfrm>
          <a:off x="3901440" y="12389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Price= weighted price index of non-oil exports</a:t>
          </a:r>
          <a:endParaRPr lang="zh-CN" altLang="en-US" sz="1500" kern="1200" dirty="0"/>
        </a:p>
      </dsp:txBody>
      <dsp:txXfrm>
        <a:off x="3930096" y="1267611"/>
        <a:ext cx="3699630" cy="529710"/>
      </dsp:txXfrm>
    </dsp:sp>
    <dsp:sp modelId="{8989AB38-517D-4056-BA29-F7E66E252680}">
      <dsp:nvSpPr>
        <dsp:cNvPr id="0" name=""/>
        <dsp:cNvSpPr/>
      </dsp:nvSpPr>
      <dsp:spPr>
        <a:xfrm>
          <a:off x="3901440" y="18993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Wage=annual wage rate</a:t>
          </a:r>
        </a:p>
      </dsp:txBody>
      <dsp:txXfrm>
        <a:off x="3930096" y="1928011"/>
        <a:ext cx="3699630" cy="529710"/>
      </dsp:txXfrm>
    </dsp:sp>
    <dsp:sp modelId="{3AD6ECFB-9244-4B85-AFA8-3DE263BFC695}">
      <dsp:nvSpPr>
        <dsp:cNvPr id="0" name=""/>
        <dsp:cNvSpPr/>
      </dsp:nvSpPr>
      <dsp:spPr>
        <a:xfrm>
          <a:off x="3901440" y="25597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Costnwi</a:t>
          </a:r>
          <a:r>
            <a:rPr lang="en-US" altLang="zh-CN" sz="1500" kern="1200" dirty="0" smtClean="0"/>
            <a:t>=annual price level of cost other than wage</a:t>
          </a:r>
        </a:p>
      </dsp:txBody>
      <dsp:txXfrm>
        <a:off x="3930096" y="2588411"/>
        <a:ext cx="3699630" cy="529710"/>
      </dsp:txXfrm>
    </dsp:sp>
    <dsp:sp modelId="{707320AC-1F37-4129-899D-4A0FA29BA2EE}">
      <dsp:nvSpPr>
        <dsp:cNvPr id="0" name=""/>
        <dsp:cNvSpPr/>
      </dsp:nvSpPr>
      <dsp:spPr>
        <a:xfrm>
          <a:off x="3901440" y="32201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EER=exchange rate</a:t>
          </a:r>
        </a:p>
      </dsp:txBody>
      <dsp:txXfrm>
        <a:off x="3930096" y="3248811"/>
        <a:ext cx="3699630" cy="529710"/>
      </dsp:txXfrm>
    </dsp:sp>
    <dsp:sp modelId="{7B035F83-771F-4A90-94B5-0F3020B3476B}">
      <dsp:nvSpPr>
        <dsp:cNvPr id="0" name=""/>
        <dsp:cNvSpPr/>
      </dsp:nvSpPr>
      <dsp:spPr>
        <a:xfrm>
          <a:off x="3901440" y="38805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Goexp</a:t>
          </a:r>
          <a:r>
            <a:rPr lang="en-US" altLang="zh-CN" sz="1500" kern="1200" dirty="0" smtClean="0"/>
            <a:t>=lagged value if the ration of oil export to GDP</a:t>
          </a:r>
        </a:p>
      </dsp:txBody>
      <dsp:txXfrm>
        <a:off x="3930096" y="3909211"/>
        <a:ext cx="3699630" cy="529710"/>
      </dsp:txXfrm>
    </dsp:sp>
    <dsp:sp modelId="{F1E8C3AB-CCE9-49D5-948A-A5A7F8FDA65B}">
      <dsp:nvSpPr>
        <dsp:cNvPr id="0" name=""/>
        <dsp:cNvSpPr/>
      </dsp:nvSpPr>
      <dsp:spPr>
        <a:xfrm>
          <a:off x="3901440" y="4540955"/>
          <a:ext cx="3756942" cy="58702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Policy=Dummy of government promotional policy</a:t>
          </a:r>
        </a:p>
      </dsp:txBody>
      <dsp:txXfrm>
        <a:off x="3930096" y="4569611"/>
        <a:ext cx="3699630" cy="52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A736-72EC-4C4D-88AD-71D271A5EFC3}" type="datetimeFigureOut">
              <a:rPr lang="zh-CN" altLang="en-US" smtClean="0"/>
              <a:t>2014/4/9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29E1E-37F5-497A-BB4E-231919A8B3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8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8453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3746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4515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3125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240874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7007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4507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48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1802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521844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24772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978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1511300"/>
            <a:ext cx="28575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1511300"/>
            <a:ext cx="84201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6966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9462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9462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22051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0056055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53026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85152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297238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835286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4147502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77117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48593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2328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4645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7220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965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40400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5205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3745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53177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25500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50130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8969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433899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938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475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7946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638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1662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266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9540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7750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04062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3822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97330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2583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9205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634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668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935250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452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7755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8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0969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3223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4674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724246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0321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9506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5940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448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11393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885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1195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8618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463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5308600"/>
            <a:ext cx="5638800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308600"/>
            <a:ext cx="5638800" cy="189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6964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0118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268263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86173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0328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2684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6168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9513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87285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885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8048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469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3815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4761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36379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693192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54260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730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7406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041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9873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821068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5308600"/>
            <a:ext cx="2559050" cy="246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8850" y="5308600"/>
            <a:ext cx="2559050" cy="246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36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0272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4011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1482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4506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41682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860338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147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740275" y="1981200"/>
            <a:ext cx="1317625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1981200"/>
            <a:ext cx="3800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6299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0768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6805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06246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80730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8445500"/>
            <a:ext cx="5638800" cy="77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8445500"/>
            <a:ext cx="5638800" cy="77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222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4087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0517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1667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429549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274480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3751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7188200"/>
            <a:ext cx="2857500" cy="203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7188200"/>
            <a:ext cx="8420100" cy="2032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3573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7822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88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875077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6832138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4690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58350" y="2768600"/>
            <a:ext cx="25590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5911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5824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0683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06772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819933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92745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0724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0" y="254000"/>
            <a:ext cx="28575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87400" y="254000"/>
            <a:ext cx="84201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95391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705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579250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627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335243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87400" y="1257300"/>
            <a:ext cx="5638800" cy="723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57300"/>
            <a:ext cx="5638800" cy="723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5924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8683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0122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30738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062111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Hoefler Text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9205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76349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1057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10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14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511300"/>
            <a:ext cx="11430000" cy="3810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5308600"/>
            <a:ext cx="11430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1016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60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905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349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8067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63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721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78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1016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60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905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349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8067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63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721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78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1143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36576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1016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60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9050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349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8067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63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721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78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270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768600"/>
            <a:ext cx="5270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981200"/>
            <a:ext cx="5270500" cy="3340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5308600"/>
            <a:ext cx="52705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742950" indent="-28575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1430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6002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0574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4572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7188200"/>
            <a:ext cx="11430000" cy="1270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8445500"/>
            <a:ext cx="1143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1F5B5A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342900" indent="-3429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742950" indent="-28575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1430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6002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057400" indent="-228600" algn="ctr" rtl="0" eaLnBrk="0" fontAlgn="base" hangingPunct="0">
        <a:spcBef>
          <a:spcPts val="1200"/>
        </a:spcBef>
        <a:spcAft>
          <a:spcPct val="0"/>
        </a:spcAft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4572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9144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13716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1828800" algn="ctr" rtl="0" fontAlgn="base">
        <a:spcBef>
          <a:spcPts val="1200"/>
        </a:spcBef>
        <a:spcAft>
          <a:spcPct val="0"/>
        </a:spcAft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Baskerville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46900" y="2768600"/>
            <a:ext cx="5270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28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28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1257300"/>
            <a:ext cx="11430000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Hoefler Text" pitchFamily="1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Hoefler Text" pitchFamily="1" charset="0"/>
              </a:rPr>
              <a:t>Second level</a:t>
            </a:r>
          </a:p>
          <a:p>
            <a:pPr lvl="2"/>
            <a:r>
              <a:rPr lang="en-US" altLang="zh-CN" smtClean="0">
                <a:sym typeface="Hoefler Text" pitchFamily="1" charset="0"/>
              </a:rPr>
              <a:t>Third level</a:t>
            </a:r>
          </a:p>
          <a:p>
            <a:pPr lvl="3"/>
            <a:r>
              <a:rPr lang="en-US" altLang="zh-CN" smtClean="0">
                <a:sym typeface="Hoefler Text" pitchFamily="1" charset="0"/>
              </a:rPr>
              <a:t>Fourth level</a:t>
            </a:r>
          </a:p>
          <a:p>
            <a:pPr lvl="4"/>
            <a:r>
              <a:rPr lang="en-US" altLang="zh-CN" smtClean="0">
                <a:sym typeface="Hoefler Text" pitchFamily="1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  <a:sym typeface="Baskerville" pitchFamily="1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rgbClr val="626053"/>
          </a:solidFill>
          <a:effectLst>
            <a:outerShdw blurRad="38100" dist="38100" dir="2700000" algn="tl">
              <a:srgbClr val="000000"/>
            </a:outerShdw>
          </a:effectLst>
          <a:latin typeface="Baskerville" charset="0"/>
          <a:ea typeface="华文宋体" charset="0"/>
          <a:cs typeface="华文宋体" charset="0"/>
          <a:sym typeface="Baskerville" charset="0"/>
        </a:defRPr>
      </a:lvl9pPr>
    </p:titleStyle>
    <p:bodyStyle>
      <a:lvl1pPr marL="571500" indent="-571500" algn="l" rtl="0" eaLnBrk="0" fontAlgn="base" hangingPunct="0">
        <a:spcBef>
          <a:spcPts val="42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1pPr>
      <a:lvl2pPr marL="965200" indent="-571500" algn="l" rtl="0" eaLnBrk="0" fontAlgn="base" hangingPunct="0">
        <a:spcBef>
          <a:spcPts val="42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2pPr>
      <a:lvl3pPr marL="1409700" indent="-571500" algn="l" rtl="0" eaLnBrk="0" fontAlgn="base" hangingPunct="0">
        <a:spcBef>
          <a:spcPts val="42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3pPr>
      <a:lvl4pPr marL="1854200" indent="-571500" algn="l" rtl="0" eaLnBrk="0" fontAlgn="base" hangingPunct="0">
        <a:spcBef>
          <a:spcPts val="42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4pPr>
      <a:lvl5pPr marL="2298700" indent="-571500" algn="l" rtl="0" eaLnBrk="0" fontAlgn="base" hangingPunct="0">
        <a:spcBef>
          <a:spcPts val="4200"/>
        </a:spcBef>
        <a:spcAft>
          <a:spcPct val="0"/>
        </a:spcAft>
        <a:buSzPct val="124000"/>
        <a:buChar char="•"/>
        <a:defRPr kumimoji="1" sz="3600">
          <a:solidFill>
            <a:srgbClr val="4B4B4B"/>
          </a:solidFill>
          <a:latin typeface="+mn-lt"/>
          <a:ea typeface="+mn-ea"/>
          <a:cs typeface="+mn-cs"/>
          <a:sym typeface="Hoefler Text" pitchFamily="1" charset="0"/>
        </a:defRPr>
      </a:lvl5pPr>
      <a:lvl6pPr marL="2755900" indent="-571500" algn="l" rtl="0" fontAlgn="base">
        <a:spcBef>
          <a:spcPts val="42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6pPr>
      <a:lvl7pPr marL="3213100" indent="-571500" algn="l" rtl="0" fontAlgn="base">
        <a:spcBef>
          <a:spcPts val="42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7pPr>
      <a:lvl8pPr marL="3670300" indent="-571500" algn="l" rtl="0" fontAlgn="base">
        <a:spcBef>
          <a:spcPts val="42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8pPr>
      <a:lvl9pPr marL="4127500" indent="-571500" algn="l" rtl="0" fontAlgn="base">
        <a:spcBef>
          <a:spcPts val="4200"/>
        </a:spcBef>
        <a:spcAft>
          <a:spcPct val="0"/>
        </a:spcAft>
        <a:buSzPct val="124000"/>
        <a:buChar char="•"/>
        <a:defRPr sz="3600">
          <a:solidFill>
            <a:srgbClr val="4B4B4B"/>
          </a:solidFill>
          <a:latin typeface="+mn-lt"/>
          <a:ea typeface="+mn-ea"/>
          <a:cs typeface="+mn-cs"/>
          <a:sym typeface="Hoefler Text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z="7200" dirty="0" smtClean="0"/>
              <a:t>The Paper Review Presentation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kumimoji="0" lang="en-US" altLang="zh-CN" sz="3600" i="1" dirty="0" smtClean="0"/>
              <a:t>-Determinants of Supply of Non-oil Exports in Brunei Darussalam  </a:t>
            </a:r>
            <a:r>
              <a:rPr kumimoji="0" lang="en-US" altLang="zh-CN" sz="2400" i="1" dirty="0"/>
              <a:t> (</a:t>
            </a:r>
            <a:r>
              <a:rPr kumimoji="0" lang="en-US" altLang="zh-CN" sz="2400" i="1" dirty="0" err="1"/>
              <a:t>K.Anaman</a:t>
            </a:r>
            <a:r>
              <a:rPr kumimoji="0" lang="en-US" altLang="zh-CN" sz="2400" i="1" dirty="0"/>
              <a:t> </a:t>
            </a:r>
            <a:r>
              <a:rPr kumimoji="0" lang="en-US" altLang="zh-CN" sz="2400" i="1" dirty="0" smtClean="0"/>
              <a:t>and </a:t>
            </a:r>
            <a:r>
              <a:rPr kumimoji="0" lang="en-US" altLang="zh-CN" sz="2400" i="1" dirty="0" err="1" smtClean="0"/>
              <a:t>T.Mahmod</a:t>
            </a:r>
            <a:r>
              <a:rPr kumimoji="0" lang="en-US" altLang="zh-CN" sz="2400" i="1" dirty="0" smtClean="0"/>
              <a:t>)</a:t>
            </a:r>
            <a:endParaRPr kumimoji="0" lang="en-US" altLang="zh-CN" sz="3600" i="1" dirty="0" smtClean="0"/>
          </a:p>
        </p:txBody>
      </p:sp>
      <p:sp>
        <p:nvSpPr>
          <p:cNvPr id="12292" name="Rectangle 3"/>
          <p:cNvSpPr>
            <a:spLocks/>
          </p:cNvSpPr>
          <p:nvPr/>
        </p:nvSpPr>
        <p:spPr bwMode="auto">
          <a:xfrm>
            <a:off x="525316" y="1385134"/>
            <a:ext cx="44627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Arlen, </a:t>
            </a:r>
            <a:r>
              <a:rPr lang="en-US" altLang="zh-CN" dirty="0" err="1" smtClean="0">
                <a:solidFill>
                  <a:schemeClr val="tx1"/>
                </a:solidFill>
                <a:ea typeface="宋体" pitchFamily="2" charset="-122"/>
              </a:rPr>
              <a:t>Jianxian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 Zhang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4336238473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THANK YOU!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Introduction &amp; Structure</a:t>
            </a:r>
          </a:p>
        </p:txBody>
      </p:sp>
      <p:sp>
        <p:nvSpPr>
          <p:cNvPr id="13315" name="AutoShape 2"/>
          <p:cNvSpPr>
            <a:spLocks/>
          </p:cNvSpPr>
          <p:nvPr/>
        </p:nvSpPr>
        <p:spPr bwMode="auto">
          <a:xfrm>
            <a:off x="520700" y="3721100"/>
            <a:ext cx="2565400" cy="127000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400" dirty="0" smtClean="0">
                <a:solidFill>
                  <a:srgbClr val="FFFFFF"/>
                </a:solidFill>
                <a:ea typeface="宋体" pitchFamily="2" charset="-122"/>
              </a:rPr>
              <a:t>Introduction of Brunei</a:t>
            </a:r>
            <a:endParaRPr lang="en-US" altLang="zh-CN" sz="24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3316" name="AutoShape 3"/>
          <p:cNvSpPr>
            <a:spLocks/>
          </p:cNvSpPr>
          <p:nvPr/>
        </p:nvSpPr>
        <p:spPr bwMode="auto">
          <a:xfrm>
            <a:off x="3619500" y="3721100"/>
            <a:ext cx="2565400" cy="127000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FFFF"/>
                </a:solidFill>
                <a:ea typeface="宋体" pitchFamily="2" charset="-122"/>
              </a:rPr>
              <a:t>Part1 </a:t>
            </a:r>
            <a:endParaRPr lang="en-US" altLang="zh-CN" sz="2400" dirty="0" smtClean="0">
              <a:solidFill>
                <a:srgbClr val="FFFFFF"/>
              </a:solidFill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FFFFFF"/>
                </a:solidFill>
                <a:ea typeface="宋体" pitchFamily="2" charset="-122"/>
              </a:rPr>
              <a:t>(Original Intention of This Paper)</a:t>
            </a:r>
            <a:endParaRPr lang="en-US" altLang="zh-CN" sz="24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3317" name="AutoShape 4"/>
          <p:cNvSpPr>
            <a:spLocks/>
          </p:cNvSpPr>
          <p:nvPr/>
        </p:nvSpPr>
        <p:spPr bwMode="auto">
          <a:xfrm>
            <a:off x="6769100" y="3721100"/>
            <a:ext cx="2565400" cy="127000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FFFF"/>
                </a:solidFill>
                <a:ea typeface="宋体" pitchFamily="2" charset="-122"/>
              </a:rPr>
              <a:t>Part2 </a:t>
            </a:r>
            <a:r>
              <a:rPr lang="en-US" altLang="zh-CN" sz="2400" dirty="0" smtClean="0">
                <a:solidFill>
                  <a:srgbClr val="FFFFFF"/>
                </a:solidFill>
                <a:ea typeface="宋体" pitchFamily="2" charset="-122"/>
              </a:rPr>
              <a:t>(Econometric Model and Result)</a:t>
            </a:r>
            <a:endParaRPr lang="en-US" altLang="zh-CN" sz="24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9918700" y="3721100"/>
            <a:ext cx="2565400" cy="1270000"/>
          </a:xfrm>
          <a:prstGeom prst="roundRect">
            <a:avLst>
              <a:gd name="adj" fmla="val 1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400" dirty="0" smtClean="0">
                <a:solidFill>
                  <a:srgbClr val="FFFFFF"/>
                </a:solidFill>
                <a:ea typeface="宋体" pitchFamily="2" charset="-122"/>
              </a:rPr>
              <a:t>Part3</a:t>
            </a:r>
          </a:p>
          <a:p>
            <a:r>
              <a:rPr lang="en-US" altLang="zh-CN" sz="2400" dirty="0" smtClean="0">
                <a:solidFill>
                  <a:srgbClr val="FFFFFF"/>
                </a:solidFill>
                <a:ea typeface="宋体" pitchFamily="2" charset="-122"/>
              </a:rPr>
              <a:t> (Practical Significance)</a:t>
            </a:r>
            <a:endParaRPr lang="en-US" altLang="zh-CN" sz="2400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331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35450"/>
            <a:ext cx="58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4241800"/>
            <a:ext cx="58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241800"/>
            <a:ext cx="58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95713" y="2788568"/>
            <a:ext cx="11430000" cy="5715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Very Tiny Country in Southeastern Asia</a:t>
            </a:r>
          </a:p>
          <a:p>
            <a:r>
              <a:rPr lang="en-US" altLang="zh-CN" dirty="0" smtClean="0"/>
              <a:t>Islamic and Democratic Monarchy</a:t>
            </a:r>
          </a:p>
          <a:p>
            <a:r>
              <a:rPr lang="en-US" altLang="zh-CN" dirty="0" smtClean="0"/>
              <a:t>Abundant Oil and Gas Deposits</a:t>
            </a:r>
            <a:endParaRPr lang="zh-CN" altLang="en-US" dirty="0" smtClean="0"/>
          </a:p>
        </p:txBody>
      </p:sp>
      <p:pic>
        <p:nvPicPr>
          <p:cNvPr id="1434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92" y="1780456"/>
            <a:ext cx="568647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07" y="1668508"/>
            <a:ext cx="2766505" cy="137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69" y="3597491"/>
            <a:ext cx="2740528" cy="16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大括号 6"/>
          <p:cNvSpPr/>
          <p:nvPr/>
        </p:nvSpPr>
        <p:spPr bwMode="auto">
          <a:xfrm>
            <a:off x="11182920" y="1668508"/>
            <a:ext cx="936104" cy="3609490"/>
          </a:xfrm>
          <a:prstGeom prst="rightBrace">
            <a:avLst/>
          </a:prstGeom>
          <a:noFill/>
          <a:ln w="104775">
            <a:solidFill>
              <a:srgbClr val="FF0000">
                <a:alpha val="38000"/>
              </a:srgbClr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8" name="流程图: 资料带 7"/>
          <p:cNvSpPr/>
          <p:nvPr/>
        </p:nvSpPr>
        <p:spPr bwMode="auto">
          <a:xfrm>
            <a:off x="1317824" y="628328"/>
            <a:ext cx="3960440" cy="792088"/>
          </a:xfrm>
          <a:prstGeom prst="flowChartPunchedTape">
            <a:avLst/>
          </a:prstGeom>
          <a:blipFill dpi="0" rotWithShape="0">
            <a:blip r:embed="rId5">
              <a:alphaModFix amt="56000"/>
            </a:blip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5856" y="628328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Brunei</a:t>
            </a:r>
            <a:endParaRPr lang="zh-CN" altLang="en-US" sz="4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87400" y="254000"/>
            <a:ext cx="11430000" cy="24384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/>
          <a:lstStyle/>
          <a:p>
            <a:pPr>
              <a:defRPr/>
            </a:pPr>
            <a:r>
              <a:rPr lang="en-US" altLang="zh-CN" sz="4800" dirty="0">
                <a:solidFill>
                  <a:srgbClr val="6260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skerville" pitchFamily="1" charset="0"/>
                <a:ea typeface="宋体" pitchFamily="2" charset="-122"/>
                <a:sym typeface="Baskerville" pitchFamily="1" charset="0"/>
              </a:rPr>
              <a:t>Part1</a:t>
            </a:r>
          </a:p>
          <a:p>
            <a:pPr>
              <a:defRPr/>
            </a:pPr>
            <a:r>
              <a:rPr lang="en-US" altLang="zh-CN" sz="4800" dirty="0">
                <a:solidFill>
                  <a:srgbClr val="6260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skerville" pitchFamily="1" charset="0"/>
                <a:ea typeface="宋体" pitchFamily="2" charset="-122"/>
                <a:sym typeface="Baskerville" pitchFamily="1" charset="0"/>
              </a:rPr>
              <a:t> (</a:t>
            </a:r>
            <a:r>
              <a:rPr lang="en-US" altLang="zh-CN" sz="4800" dirty="0">
                <a:solidFill>
                  <a:srgbClr val="6260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skerville" pitchFamily="1" charset="0"/>
                <a:ea typeface="宋体" pitchFamily="2" charset="-122"/>
              </a:rPr>
              <a:t>Original Intention of This Paper</a:t>
            </a:r>
            <a:r>
              <a:rPr lang="en-US" altLang="zh-CN" sz="4800" dirty="0">
                <a:solidFill>
                  <a:srgbClr val="62605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askerville" pitchFamily="1" charset="0"/>
                <a:ea typeface="宋体" pitchFamily="2" charset="-122"/>
                <a:sym typeface="Baskerville" pitchFamily="1" charset="0"/>
              </a:rPr>
              <a:t>) 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88841765"/>
              </p:ext>
            </p:extLst>
          </p:nvPr>
        </p:nvGraphicFramePr>
        <p:xfrm>
          <a:off x="597744" y="2932584"/>
          <a:ext cx="6725651" cy="4339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4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52" y="3004592"/>
            <a:ext cx="4979392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87400" y="38100"/>
            <a:ext cx="11430000" cy="2438400"/>
          </a:xfrm>
        </p:spPr>
        <p:txBody>
          <a:bodyPr/>
          <a:lstStyle/>
          <a:p>
            <a:pPr>
              <a:defRPr/>
            </a:pP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Part2 </a:t>
            </a: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/>
            </a:r>
            <a:b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</a:b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(</a:t>
            </a: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Econometric Model and Result)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928" y="3436640"/>
            <a:ext cx="3312368" cy="120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77108948"/>
              </p:ext>
            </p:extLst>
          </p:nvPr>
        </p:nvGraphicFramePr>
        <p:xfrm>
          <a:off x="3766096" y="2140496"/>
          <a:ext cx="8669867" cy="5779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6426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787400" y="38100"/>
            <a:ext cx="11430000" cy="2438400"/>
          </a:xfrm>
        </p:spPr>
        <p:txBody>
          <a:bodyPr/>
          <a:lstStyle/>
          <a:p>
            <a:pPr>
              <a:defRPr/>
            </a:pP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Part2 </a:t>
            </a: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/>
            </a:r>
            <a:b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</a:b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(</a:t>
            </a: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  <a:sym typeface="Hoefler Text" pitchFamily="1" charset="0"/>
              </a:rPr>
              <a:t>Econometric Model and Result) 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605316" y="2544089"/>
            <a:ext cx="6185116" cy="1422400"/>
            <a:chOff x="-234" y="23"/>
            <a:chExt cx="3674" cy="896"/>
          </a:xfrm>
        </p:grpSpPr>
        <p:sp>
          <p:nvSpPr>
            <p:cNvPr id="16397" name="Rectangle 2"/>
            <p:cNvSpPr>
              <a:spLocks/>
            </p:cNvSpPr>
            <p:nvPr/>
          </p:nvSpPr>
          <p:spPr bwMode="auto">
            <a:xfrm>
              <a:off x="109" y="215"/>
              <a:ext cx="31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4800" dirty="0" smtClean="0">
                  <a:solidFill>
                    <a:schemeClr val="tx1"/>
                  </a:solidFill>
                  <a:ea typeface="宋体" pitchFamily="2" charset="-122"/>
                </a:rPr>
                <a:t>ARDL</a:t>
              </a:r>
              <a:r>
                <a:rPr lang="en-US" altLang="zh-CN" sz="2000" dirty="0" smtClean="0">
                  <a:solidFill>
                    <a:schemeClr val="tx1"/>
                  </a:solidFill>
                  <a:ea typeface="宋体" pitchFamily="2" charset="-122"/>
                </a:rPr>
                <a:t>-- </a:t>
              </a:r>
              <a:r>
                <a:rPr lang="en-US" altLang="zh-CN" sz="2000" dirty="0" err="1" smtClean="0">
                  <a:solidFill>
                    <a:schemeClr val="tx1"/>
                  </a:solidFill>
                  <a:ea typeface="宋体" pitchFamily="2" charset="-122"/>
                </a:rPr>
                <a:t>Pesaran</a:t>
              </a:r>
              <a:r>
                <a:rPr lang="en-US" altLang="zh-CN" sz="2000" dirty="0" smtClean="0">
                  <a:solidFill>
                    <a:schemeClr val="tx1"/>
                  </a:solidFill>
                  <a:ea typeface="宋体" pitchFamily="2" charset="-122"/>
                </a:rPr>
                <a:t>, Shin, Smith (2001)</a:t>
              </a:r>
              <a:endParaRPr lang="en-US" altLang="zh-CN" sz="48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6398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4" y="23"/>
              <a:ext cx="3674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AutoShape 8"/>
          <p:cNvSpPr>
            <a:spLocks/>
          </p:cNvSpPr>
          <p:nvPr/>
        </p:nvSpPr>
        <p:spPr bwMode="auto">
          <a:xfrm>
            <a:off x="1155700" y="5181600"/>
            <a:ext cx="4597400" cy="685800"/>
          </a:xfrm>
          <a:prstGeom prst="roundRect">
            <a:avLst>
              <a:gd name="adj" fmla="val 2777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3000" dirty="0" smtClean="0">
                <a:solidFill>
                  <a:srgbClr val="FFFFFF"/>
                </a:solidFill>
                <a:ea typeface="宋体" pitchFamily="2" charset="-122"/>
              </a:rPr>
              <a:t>Stationary</a:t>
            </a:r>
            <a:endParaRPr lang="en-US" altLang="zh-CN" sz="30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6390" name="AutoShape 9"/>
          <p:cNvSpPr>
            <a:spLocks/>
          </p:cNvSpPr>
          <p:nvPr/>
        </p:nvSpPr>
        <p:spPr bwMode="auto">
          <a:xfrm>
            <a:off x="1155700" y="6921500"/>
            <a:ext cx="4597400" cy="979636"/>
          </a:xfrm>
          <a:prstGeom prst="roundRect">
            <a:avLst>
              <a:gd name="adj" fmla="val 2940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2800" dirty="0" smtClean="0">
                <a:solidFill>
                  <a:srgbClr val="FFFFFF"/>
                </a:solidFill>
                <a:ea typeface="宋体" pitchFamily="2" charset="-122"/>
              </a:rPr>
              <a:t>Maximum of one long-run </a:t>
            </a:r>
            <a:r>
              <a:rPr lang="en-US" altLang="zh-CN" sz="2800" dirty="0" err="1" smtClean="0">
                <a:solidFill>
                  <a:srgbClr val="FFFFFF"/>
                </a:solidFill>
                <a:ea typeface="宋体" pitchFamily="2" charset="-122"/>
              </a:rPr>
              <a:t>cointegraion</a:t>
            </a:r>
            <a:r>
              <a:rPr lang="en-US" altLang="zh-CN" sz="2800" dirty="0" smtClean="0">
                <a:solidFill>
                  <a:srgbClr val="FFFFFF"/>
                </a:solidFill>
                <a:ea typeface="宋体" pitchFamily="2" charset="-122"/>
              </a:rPr>
              <a:t> relationship</a:t>
            </a:r>
            <a:endParaRPr lang="en-US" altLang="zh-CN" sz="2800" dirty="0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404100" y="2507576"/>
            <a:ext cx="4699000" cy="1422400"/>
            <a:chOff x="136" y="0"/>
            <a:chExt cx="2960" cy="896"/>
          </a:xfrm>
        </p:grpSpPr>
        <p:sp>
          <p:nvSpPr>
            <p:cNvPr id="16" name="Rectangle 2"/>
            <p:cNvSpPr>
              <a:spLocks/>
            </p:cNvSpPr>
            <p:nvPr/>
          </p:nvSpPr>
          <p:spPr bwMode="auto">
            <a:xfrm>
              <a:off x="929" y="215"/>
              <a:ext cx="110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zh-CN" sz="4800" dirty="0" smtClean="0">
                  <a:solidFill>
                    <a:schemeClr val="tx1"/>
                  </a:solidFill>
                  <a:ea typeface="宋体" pitchFamily="2" charset="-122"/>
                </a:rPr>
                <a:t>Result</a:t>
              </a:r>
              <a:endParaRPr lang="en-US" altLang="zh-CN" sz="48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pic>
          <p:nvPicPr>
            <p:cNvPr id="17" name="Pictur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0"/>
              <a:ext cx="29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67" y="4588768"/>
            <a:ext cx="5560528" cy="381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</a:rPr>
              <a:t>Part3 </a:t>
            </a: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  <a:t/>
            </a:r>
            <a:b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</a:b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  <a:t>(</a:t>
            </a: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</a:rPr>
              <a:t>Practical Significance)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0" y="3004592"/>
            <a:ext cx="5472608" cy="37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16268" y="4567958"/>
            <a:ext cx="5040560" cy="216024"/>
          </a:xfrm>
          <a:prstGeom prst="rect">
            <a:avLst/>
          </a:prstGeom>
          <a:solidFill>
            <a:srgbClr val="E1D0BD">
              <a:alpha val="4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17824" y="5164832"/>
            <a:ext cx="5040560" cy="720080"/>
          </a:xfrm>
          <a:prstGeom prst="rect">
            <a:avLst/>
          </a:prstGeom>
          <a:solidFill>
            <a:srgbClr val="E1D0BD">
              <a:alpha val="4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381980" y="3868688"/>
            <a:ext cx="2089788" cy="80728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E1D0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8014568" y="4675970"/>
            <a:ext cx="914400" cy="9144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竖卷形 14"/>
          <p:cNvSpPr/>
          <p:nvPr/>
        </p:nvSpPr>
        <p:spPr bwMode="auto">
          <a:xfrm>
            <a:off x="8662640" y="2828914"/>
            <a:ext cx="2952328" cy="4608512"/>
          </a:xfrm>
          <a:prstGeom prst="verticalScroll">
            <a:avLst/>
          </a:prstGeom>
          <a:solidFill>
            <a:srgbClr val="B9E5C0">
              <a:alpha val="69804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91916" y="3436640"/>
            <a:ext cx="2448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000" dirty="0" smtClean="0"/>
              <a:t>Labor intensive</a:t>
            </a:r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2000" dirty="0" smtClean="0"/>
              <a:t>Transportation (Products, Labor)</a:t>
            </a:r>
          </a:p>
          <a:p>
            <a:pPr marL="457200" indent="-457200">
              <a:buFont typeface="Wingdings" pitchFamily="2" charset="2"/>
              <a:buChar char="u"/>
            </a:pPr>
            <a:endParaRPr lang="zh-CN" altLang="en-US" sz="20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6307751" y="5693212"/>
            <a:ext cx="2584165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E1D0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</a:rPr>
              <a:t>Part3 </a:t>
            </a: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  <a:t/>
            </a:r>
            <a:b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</a:br>
            <a:r>
              <a:rPr lang="en-US" altLang="zh-CN" sz="4800" kern="1200" dirty="0" smtClean="0">
                <a:latin typeface="Baskerville" pitchFamily="1" charset="0"/>
                <a:ea typeface="宋体" pitchFamily="2" charset="-122"/>
                <a:cs typeface="+mn-cs"/>
              </a:rPr>
              <a:t>(</a:t>
            </a:r>
            <a:r>
              <a:rPr lang="en-US" altLang="zh-CN" sz="4800" kern="1200" dirty="0">
                <a:latin typeface="Baskerville" pitchFamily="1" charset="0"/>
                <a:ea typeface="宋体" pitchFamily="2" charset="-122"/>
                <a:cs typeface="+mn-cs"/>
              </a:rPr>
              <a:t>Practical Significance)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0" y="3004592"/>
            <a:ext cx="5472608" cy="375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16268" y="4567958"/>
            <a:ext cx="5040560" cy="216024"/>
          </a:xfrm>
          <a:prstGeom prst="rect">
            <a:avLst/>
          </a:prstGeom>
          <a:solidFill>
            <a:srgbClr val="E1D0BD">
              <a:alpha val="4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317824" y="5164832"/>
            <a:ext cx="5040560" cy="720080"/>
          </a:xfrm>
          <a:prstGeom prst="rect">
            <a:avLst/>
          </a:prstGeom>
          <a:solidFill>
            <a:srgbClr val="E1D0BD">
              <a:alpha val="40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574408" y="3868688"/>
            <a:ext cx="2089788" cy="132789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E1D0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8014568" y="4675970"/>
            <a:ext cx="914400" cy="9144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  <a:tailEnd type="arrow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竖卷形 14"/>
          <p:cNvSpPr/>
          <p:nvPr/>
        </p:nvSpPr>
        <p:spPr bwMode="auto">
          <a:xfrm>
            <a:off x="8662640" y="2828914"/>
            <a:ext cx="2952328" cy="4608512"/>
          </a:xfrm>
          <a:prstGeom prst="verticalScroll">
            <a:avLst/>
          </a:prstGeom>
          <a:solidFill>
            <a:srgbClr val="B9E5C0">
              <a:alpha val="69804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>
              <a:ln>
                <a:noFill/>
              </a:ln>
              <a:solidFill>
                <a:srgbClr val="595650"/>
              </a:solidFill>
              <a:effectLst/>
              <a:latin typeface="Hoefler Text" charset="0"/>
              <a:ea typeface="华文宋体" charset="0"/>
              <a:cs typeface="华文宋体" charset="0"/>
              <a:sym typeface="Hoefler T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91916" y="3436640"/>
            <a:ext cx="2448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2000" dirty="0" smtClean="0"/>
              <a:t>Dutch </a:t>
            </a:r>
            <a:r>
              <a:rPr lang="en-US" altLang="zh-CN" sz="2000" dirty="0" err="1" smtClean="0"/>
              <a:t>Desease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pPr marL="457200" indent="-457200">
              <a:buFont typeface="Wingdings" pitchFamily="2" charset="2"/>
              <a:buChar char="u"/>
            </a:pPr>
            <a:endParaRPr lang="en-US" altLang="zh-CN" sz="2000" dirty="0"/>
          </a:p>
          <a:p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2000" dirty="0" smtClean="0"/>
              <a:t>G-Impact </a:t>
            </a:r>
          </a:p>
          <a:p>
            <a:r>
              <a:rPr lang="en-US" altLang="zh-CN" sz="2000" dirty="0" smtClean="0"/>
              <a:t>(tax incentives, Foreign labors)</a:t>
            </a:r>
          </a:p>
          <a:p>
            <a:pPr marL="457200" indent="-457200">
              <a:buFont typeface="Wingdings" pitchFamily="2" charset="2"/>
              <a:buChar char="u"/>
            </a:pPr>
            <a:endParaRPr lang="zh-CN" altLang="en-US" sz="20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6307751" y="5693212"/>
            <a:ext cx="2584165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E1D0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44727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THE END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标题与副标题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标题 - 顶部对齐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标题与项目符号 - 2 栏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空白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标题 - 居中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标题与项目符号 - 左对齐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标题、项目符号与照片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照片 - 垂直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照片 - 水平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标题与项目符号 - 右对齐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项目符号">
  <a:themeElements>
    <a:clrScheme name="">
      <a:dk1>
        <a:srgbClr val="595650"/>
      </a:dk1>
      <a:lt1>
        <a:srgbClr val="A6A9A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0D1D4"/>
      </a:accent3>
      <a:accent4>
        <a:srgbClr val="4B4843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Baskerville"/>
        <a:ea typeface="华文宋体"/>
        <a:cs typeface="华文宋体"/>
      </a:majorFont>
      <a:minorFont>
        <a:latin typeface="Hoefler Text"/>
        <a:ea typeface="华文宋体"/>
        <a:cs typeface="华文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595650"/>
            </a:solidFill>
            <a:effectLst/>
            <a:latin typeface="Hoefler Text" charset="0"/>
            <a:ea typeface="华文宋体" charset="0"/>
            <a:cs typeface="华文宋体" charset="0"/>
            <a:sym typeface="Hoefler Text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Pages>0</Pages>
  <Words>182</Words>
  <Characters>0</Characters>
  <Application>Microsoft Office PowerPoint</Application>
  <PresentationFormat>自定义</PresentationFormat>
  <Lines>0</Lines>
  <Paragraphs>58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标题与副标题</vt:lpstr>
      <vt:lpstr>标题与项目符号</vt:lpstr>
      <vt:lpstr>标题 - 居中</vt:lpstr>
      <vt:lpstr>标题与项目符号 - 左对齐</vt:lpstr>
      <vt:lpstr>标题、项目符号与照片</vt:lpstr>
      <vt:lpstr>照片 - 垂直</vt:lpstr>
      <vt:lpstr>照片 - 水平</vt:lpstr>
      <vt:lpstr>标题与项目符号 - 右对齐</vt:lpstr>
      <vt:lpstr>项目符号</vt:lpstr>
      <vt:lpstr>标题 - 顶部对齐</vt:lpstr>
      <vt:lpstr>标题与项目符号 - 2 栏</vt:lpstr>
      <vt:lpstr>空白</vt:lpstr>
      <vt:lpstr>The Paper Review Presentation</vt:lpstr>
      <vt:lpstr>Introduction &amp; Structure</vt:lpstr>
      <vt:lpstr>PowerPoint 演示文稿</vt:lpstr>
      <vt:lpstr>PowerPoint 演示文稿</vt:lpstr>
      <vt:lpstr>Part2  (Econometric Model and Result) </vt:lpstr>
      <vt:lpstr>Part2  (Econometric Model and Result) </vt:lpstr>
      <vt:lpstr>Part3  (Practical Significance)</vt:lpstr>
      <vt:lpstr>Part3  (Practical Significance)</vt:lpstr>
      <vt:lpstr>THE END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Unemployment Insurance (UI)</dc:title>
  <dc:creator>张健先</dc:creator>
  <cp:lastModifiedBy>user</cp:lastModifiedBy>
  <cp:revision>47</cp:revision>
  <dcterms:modified xsi:type="dcterms:W3CDTF">2014-04-08T18:57:20Z</dcterms:modified>
</cp:coreProperties>
</file>