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4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3" r:id="rId27"/>
    <p:sldId id="285" r:id="rId28"/>
    <p:sldId id="287" r:id="rId29"/>
    <p:sldId id="282" r:id="rId30"/>
    <p:sldId id="284" r:id="rId31"/>
    <p:sldId id="286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6" r:id="rId40"/>
    <p:sldId id="295" r:id="rId41"/>
    <p:sldId id="297" r:id="rId42"/>
    <p:sldId id="298" r:id="rId43"/>
    <p:sldId id="299" r:id="rId44"/>
    <p:sldId id="301" r:id="rId45"/>
    <p:sldId id="300" r:id="rId4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54313-AF60-854D-AEAD-237962E69CF8}" type="datetimeFigureOut">
              <a:rPr kumimoji="1" lang="zh-CN" altLang="en-US" smtClean="0"/>
              <a:t>15/4/20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C36F4-8BBD-8E46-908C-86DCF5906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958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28012-0DA7-3E4C-9E3F-88D92E57E865}" type="datetimeFigureOut">
              <a:rPr kumimoji="1" lang="zh-CN" altLang="en-US" smtClean="0"/>
              <a:t>15/4/20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D1C33-4799-6246-833D-A00423EBEC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089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Either</a:t>
            </a:r>
            <a:r>
              <a:rPr kumimoji="1" lang="en-US" altLang="zh-CN" baseline="0" dirty="0" smtClean="0"/>
              <a:t> of them include some characters the other one didn’t. So that’s the reason I want to present them together.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And If I didn’t </a:t>
            </a:r>
            <a:r>
              <a:rPr kumimoji="1" lang="en-US" altLang="zh-CN" dirty="0" err="1" smtClean="0"/>
              <a:t>clearify</a:t>
            </a:r>
            <a:r>
              <a:rPr kumimoji="1" lang="en-US" altLang="zh-CN" dirty="0" smtClean="0"/>
              <a:t> the</a:t>
            </a:r>
            <a:r>
              <a:rPr kumimoji="1" lang="en-US" altLang="zh-CN" baseline="0" dirty="0" smtClean="0"/>
              <a:t> paper, it means both of them are included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01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shown that employment and output declined throughout the survey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period. This decline coincides with the country's implementation of pro-liberal economic and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political reforms, which began in 1991. As a result, much of this decline can be attributed to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increased competition from imports following trade liberalization.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555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from OLS and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effects (within estimates) are presented in columns 1 and 2, and GMM estimates shown in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 3 through 6. Results in column 3 are those of the standard two-step GMM estimator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robust standard errors corrected for finite sample biases. Column 4 reports SYS-GMM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estimates with robust standard errors. All other GMM estimates are based on a two-step SYSGMM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estimator with robust standard errors adjusted for finite sample biases as explained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above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Adverse “ competition effects”  can reduce productivity of domestic firms if foreign firms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attract away demand from their domestic counterparts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345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forward linkage spillover</a:t>
            </a:r>
            <a:r>
              <a:rPr kumimoji="1" lang="en-US" altLang="zh-CN" baseline="0" dirty="0" smtClean="0"/>
              <a:t> effect is positive and significant now. The authors prefer to believe this result because POLS and RE might have the </a:t>
            </a:r>
            <a:r>
              <a:rPr kumimoji="1" lang="en-US" altLang="zh-CN" baseline="0" dirty="0" err="1" smtClean="0"/>
              <a:t>endogeneity</a:t>
            </a:r>
            <a:r>
              <a:rPr kumimoji="1" lang="en-US" altLang="zh-CN" baseline="0" dirty="0" smtClean="0"/>
              <a:t> problems, but they still doubt more works should be done.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397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The</a:t>
            </a:r>
            <a:r>
              <a:rPr kumimoji="1" lang="en-US" altLang="zh-CN" baseline="0" dirty="0" smtClean="0"/>
              <a:t> s</a:t>
            </a:r>
            <a:r>
              <a:rPr kumimoji="1" lang="en-US" altLang="zh-CN" dirty="0" smtClean="0"/>
              <a:t>pillover</a:t>
            </a:r>
            <a:r>
              <a:rPr kumimoji="1" lang="en-US" altLang="zh-CN" baseline="0" dirty="0" smtClean="0"/>
              <a:t> effects could be divided into intra-industry effect and inter-industry effect. And</a:t>
            </a:r>
            <a:r>
              <a:rPr kumimoji="1" lang="en-US" altLang="zh-CN" dirty="0" smtClean="0"/>
              <a:t> Both of these papers have a very clear explanation.</a:t>
            </a:r>
            <a:endParaRPr kumimoji="1" lang="en-US" altLang="zh-CN" baseline="0" dirty="0" smtClean="0"/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Zambia’s paper, they found that regional concentration of foreign investment facilitates rapid technology spillover from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 firms to domestic firms in the manufacturing sector.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859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942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08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have similar start point.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14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00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993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The</a:t>
            </a:r>
            <a:r>
              <a:rPr kumimoji="1" lang="en-US" altLang="zh-CN" baseline="0" dirty="0" smtClean="0"/>
              <a:t> s</a:t>
            </a:r>
            <a:r>
              <a:rPr kumimoji="1" lang="en-US" altLang="zh-CN" dirty="0" smtClean="0"/>
              <a:t>pillover</a:t>
            </a:r>
            <a:r>
              <a:rPr kumimoji="1" lang="en-US" altLang="zh-CN" baseline="0" dirty="0" smtClean="0"/>
              <a:t> effects could be divided into intra-industry effect and inter-industry effect. And</a:t>
            </a:r>
            <a:r>
              <a:rPr kumimoji="1" lang="en-US" altLang="zh-CN" dirty="0" smtClean="0"/>
              <a:t> Both of these papers have a very clear explanation.</a:t>
            </a:r>
            <a:endParaRPr kumimoji="1" lang="en-US" altLang="zh-CN" baseline="0" dirty="0" smtClean="0"/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Zambia’s paper, they found that regional concentration of foreign investment facilitates rapid technology spillover from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 firms to domestic firms in the manufacturing sector.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85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And as for the competition effect, I made a small extension of a model to measure the competition effect theoretically, however, it is in another story, but it is also an issue of technology spillover.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97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This </a:t>
            </a:r>
            <a:r>
              <a:rPr kumimoji="1" lang="en-US" altLang="zh-CN" baseline="0" smtClean="0"/>
              <a:t>Market stealing effect is just a negative competition effect. The model I will show later on is a kind of this negative market stealing effect.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64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Zambia’s paper only includes the spillover through backward</a:t>
            </a:r>
            <a:r>
              <a:rPr kumimoji="1" lang="en-US" altLang="zh-CN" baseline="0" dirty="0" smtClean="0"/>
              <a:t> linkage. And they have a very different result from Vietnam’s paper. And I will mention it later 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114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 will separate</a:t>
            </a:r>
            <a:r>
              <a:rPr kumimoji="1" lang="en-US" altLang="zh-CN" baseline="0" dirty="0" smtClean="0"/>
              <a:t> into two parts to make sure it won’t cause any confusions.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1C33-4799-6246-833D-A00423EBEC2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58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FE5E-D4B9-904D-A7F0-8BCE20FF3D23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FF76-864C-204E-8344-8166D21FE40D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ABD7-A849-B342-B057-B354FBEE5B2F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97EF-8EFD-7E4B-89C7-AD3BAD80953E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8171-5C5F-204A-8731-26E929C1772E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1BDA-3507-CF45-9C71-DF1696CAA53C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7944-CFBC-4344-80B2-8D125C9A2E84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4A13-8B64-7243-89E8-1CA30F017549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A686-3AD3-3F46-AE25-E68719EA3C71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85C6-180A-9A4C-AF12-B306A92530FC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203E-148F-7143-94AF-979926BB02B3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80B7-0EC3-0441-88BC-4026A2BBF8EB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C70D8E4-21CC-A846-8429-68478A018ED7}" type="datetime1">
              <a:rPr kumimoji="1" lang="x-none" altLang="zh-CN" smtClean="0"/>
              <a:t>15/4/20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91AC11C-7CF2-724C-A609-1F04E0DDC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2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2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2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/>
                <a:cs typeface="Calibri"/>
              </a:rPr>
              <a:t>FDI and Technology Spillovers</a:t>
            </a: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/>
                <a:cs typeface="Calibri"/>
              </a:rPr>
              <a:t>Jiaxi Zhang </a:t>
            </a: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0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&amp; 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/>
                <a:cs typeface="Calibri"/>
              </a:rPr>
              <a:t>Zambia 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Manufacturing sector 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Firm level data from 1993 to 1995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>
                <a:latin typeface="Calibri"/>
                <a:cs typeface="Calibri"/>
              </a:rPr>
              <a:t>*</a:t>
            </a:r>
            <a:r>
              <a:rPr kumimoji="1" lang="en-US" altLang="zh-CN" dirty="0" smtClean="0">
                <a:latin typeface="Calibri"/>
                <a:cs typeface="Calibri"/>
              </a:rPr>
              <a:t>Regional Effect </a:t>
            </a:r>
          </a:p>
          <a:p>
            <a:r>
              <a:rPr kumimoji="1" lang="en-US" altLang="zh-CN" dirty="0" smtClean="0">
                <a:latin typeface="Calibri"/>
                <a:cs typeface="Calibri"/>
              </a:rPr>
              <a:t>Vietnam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Manufacturing &amp; Service sector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Firm level data from 2000 to 2005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*Service sector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93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Zambia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/>
                <a:cs typeface="Calibri"/>
              </a:rPr>
              <a:t>Annual </a:t>
            </a:r>
            <a:r>
              <a:rPr lang="en-US" altLang="zh-CN" dirty="0">
                <a:latin typeface="Calibri"/>
                <a:cs typeface="Calibri"/>
              </a:rPr>
              <a:t>data on Zambian manufacturing firms collected by </a:t>
            </a:r>
            <a:r>
              <a:rPr lang="en-US" altLang="zh-CN" dirty="0" smtClean="0">
                <a:latin typeface="Calibri"/>
                <a:cs typeface="Calibri"/>
              </a:rPr>
              <a:t>the World </a:t>
            </a:r>
            <a:r>
              <a:rPr lang="en-US" altLang="zh-CN" dirty="0">
                <a:latin typeface="Calibri"/>
                <a:cs typeface="Calibri"/>
              </a:rPr>
              <a:t>Bank through </a:t>
            </a:r>
            <a:r>
              <a:rPr lang="en-US" altLang="zh-CN" dirty="0" smtClean="0">
                <a:latin typeface="Calibri"/>
                <a:cs typeface="Calibri"/>
              </a:rPr>
              <a:t>the Regional </a:t>
            </a:r>
            <a:r>
              <a:rPr lang="en-US" altLang="zh-CN" dirty="0">
                <a:latin typeface="Calibri"/>
                <a:cs typeface="Calibri"/>
              </a:rPr>
              <a:t>Program on Enterprise Development (RPED) survey </a:t>
            </a:r>
            <a:r>
              <a:rPr lang="en-US" altLang="zh-CN" dirty="0" smtClean="0">
                <a:latin typeface="Calibri"/>
                <a:cs typeface="Calibri"/>
              </a:rPr>
              <a:t>from 1993 to 1995.</a:t>
            </a:r>
            <a:br>
              <a:rPr lang="en-US" altLang="zh-CN" dirty="0" smtClean="0">
                <a:latin typeface="Calibri"/>
                <a:cs typeface="Calibri"/>
              </a:rPr>
            </a:br>
            <a:endParaRPr lang="en-US" altLang="zh-CN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kumimoji="1" lang="zh-CN" altLang="en-US" dirty="0">
              <a:latin typeface="Calibri"/>
              <a:cs typeface="Calibr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9336"/>
            <a:ext cx="9144000" cy="3152775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77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err="1" smtClean="0">
                <a:latin typeface="Calibri"/>
                <a:cs typeface="Calibri"/>
              </a:rPr>
              <a:t>FDI_spill</a:t>
            </a:r>
            <a:r>
              <a:rPr lang="en-US" altLang="zh-CN" dirty="0" smtClean="0">
                <a:latin typeface="Calibri"/>
                <a:cs typeface="Calibri"/>
              </a:rPr>
              <a:t> (horizontal spillover),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defined </a:t>
            </a:r>
            <a:r>
              <a:rPr lang="en-US" altLang="zh-CN" dirty="0">
                <a:latin typeface="Calibri"/>
                <a:cs typeface="Calibri"/>
              </a:rPr>
              <a:t>as a ratio of labor employed </a:t>
            </a:r>
            <a:r>
              <a:rPr lang="en-US" altLang="zh-CN" dirty="0" smtClean="0">
                <a:latin typeface="Calibri"/>
                <a:cs typeface="Calibri"/>
              </a:rPr>
              <a:t>by foreign </a:t>
            </a:r>
            <a:r>
              <a:rPr lang="en-US" altLang="zh-CN" dirty="0">
                <a:latin typeface="Calibri"/>
                <a:cs typeface="Calibri"/>
              </a:rPr>
              <a:t>firms to total labor in the sector captures horizontal (intra-industry) </a:t>
            </a:r>
            <a:r>
              <a:rPr lang="en-US" altLang="zh-CN" dirty="0" smtClean="0">
                <a:latin typeface="Calibri"/>
                <a:cs typeface="Calibri"/>
              </a:rPr>
              <a:t>productivity spillovers. </a:t>
            </a:r>
          </a:p>
          <a:p>
            <a:r>
              <a:rPr lang="en-US" altLang="zh-CN" i="1" dirty="0" err="1" smtClean="0">
                <a:latin typeface="Calibri"/>
                <a:cs typeface="Calibri"/>
              </a:rPr>
              <a:t>FDI_region</a:t>
            </a:r>
            <a:r>
              <a:rPr lang="en-US" altLang="zh-CN" dirty="0" smtClean="0">
                <a:latin typeface="Calibri"/>
                <a:cs typeface="Calibri"/>
              </a:rPr>
              <a:t> (</a:t>
            </a:r>
            <a:r>
              <a:rPr lang="en-US" altLang="zh-CN" dirty="0">
                <a:latin typeface="Calibri"/>
                <a:cs typeface="Calibri"/>
              </a:rPr>
              <a:t>regional </a:t>
            </a:r>
            <a:r>
              <a:rPr lang="en-US" altLang="zh-CN" dirty="0" smtClean="0">
                <a:latin typeface="Calibri"/>
                <a:cs typeface="Calibri"/>
              </a:rPr>
              <a:t>spillover),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defined </a:t>
            </a:r>
            <a:r>
              <a:rPr lang="en-US" altLang="zh-CN" dirty="0">
                <a:latin typeface="Calibri"/>
                <a:cs typeface="Calibri"/>
              </a:rPr>
              <a:t>as a ratio of sales of </a:t>
            </a:r>
            <a:r>
              <a:rPr lang="en-US" altLang="zh-CN" dirty="0" smtClean="0">
                <a:latin typeface="Calibri"/>
                <a:cs typeface="Calibri"/>
              </a:rPr>
              <a:t>foreign firms </a:t>
            </a:r>
            <a:r>
              <a:rPr lang="en-US" altLang="zh-CN" dirty="0">
                <a:latin typeface="Calibri"/>
                <a:cs typeface="Calibri"/>
              </a:rPr>
              <a:t>to total sales in the </a:t>
            </a:r>
            <a:r>
              <a:rPr lang="en-US" altLang="zh-CN" dirty="0" smtClean="0">
                <a:latin typeface="Calibri"/>
                <a:cs typeface="Calibri"/>
              </a:rPr>
              <a:t>region</a:t>
            </a:r>
          </a:p>
          <a:p>
            <a:r>
              <a:rPr lang="en-US" altLang="zh-CN" i="1" dirty="0" err="1" smtClean="0">
                <a:latin typeface="Calibri"/>
                <a:cs typeface="Calibri"/>
              </a:rPr>
              <a:t>FDI_back</a:t>
            </a:r>
            <a:r>
              <a:rPr lang="en-US" altLang="zh-CN" i="1" dirty="0" smtClean="0">
                <a:latin typeface="Calibri"/>
                <a:cs typeface="Calibri"/>
              </a:rPr>
              <a:t> </a:t>
            </a:r>
            <a:r>
              <a:rPr lang="en-US" altLang="zh-CN" dirty="0" smtClean="0">
                <a:latin typeface="Calibri"/>
                <a:cs typeface="Calibri"/>
              </a:rPr>
              <a:t>(vertical spillover), 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defined </a:t>
            </a:r>
            <a:r>
              <a:rPr lang="en-US" altLang="zh-CN" dirty="0">
                <a:latin typeface="Calibri"/>
                <a:cs typeface="Calibri"/>
              </a:rPr>
              <a:t>as the proportion of </a:t>
            </a:r>
            <a:r>
              <a:rPr lang="en-US" altLang="zh-CN" dirty="0" smtClean="0">
                <a:latin typeface="Calibri"/>
                <a:cs typeface="Calibri"/>
              </a:rPr>
              <a:t>the output produced by </a:t>
            </a:r>
            <a:r>
              <a:rPr lang="en-US" altLang="zh-CN" dirty="0">
                <a:latin typeface="Calibri"/>
                <a:cs typeface="Calibri"/>
              </a:rPr>
              <a:t>downstream sectors and supplied to upstream </a:t>
            </a:r>
            <a:r>
              <a:rPr lang="en-US" altLang="zh-CN" dirty="0" smtClean="0">
                <a:latin typeface="Calibri"/>
                <a:cs typeface="Calibri"/>
              </a:rPr>
              <a:t>sectors</a:t>
            </a: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05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329768"/>
            <a:ext cx="8042276" cy="4343400"/>
          </a:xfrm>
        </p:spPr>
        <p:txBody>
          <a:bodyPr/>
          <a:lstStyle/>
          <a:p>
            <a:r>
              <a:rPr kumimoji="1" lang="en-US" altLang="zh-CN" dirty="0">
                <a:latin typeface="Calibri"/>
                <a:cs typeface="Calibri"/>
              </a:rPr>
              <a:t>O</a:t>
            </a:r>
            <a:r>
              <a:rPr lang="en-US" altLang="zh-CN" dirty="0" smtClean="0">
                <a:latin typeface="Calibri"/>
                <a:cs typeface="Calibri"/>
              </a:rPr>
              <a:t>utput </a:t>
            </a:r>
            <a:r>
              <a:rPr lang="en-US" altLang="zh-CN" dirty="0">
                <a:latin typeface="Calibri"/>
                <a:cs typeface="Calibri"/>
              </a:rPr>
              <a:t>and employment in four two-digit manufacturing </a:t>
            </a:r>
            <a:r>
              <a:rPr lang="en-US" altLang="zh-CN" dirty="0" smtClean="0">
                <a:latin typeface="Calibri"/>
                <a:cs typeface="Calibri"/>
              </a:rPr>
              <a:t>industries between </a:t>
            </a:r>
            <a:r>
              <a:rPr lang="en-US" altLang="zh-CN" dirty="0">
                <a:latin typeface="Calibri"/>
                <a:cs typeface="Calibri"/>
              </a:rPr>
              <a:t>1993 and 1995.</a:t>
            </a:r>
            <a:endParaRPr kumimoji="1" lang="en-US" altLang="zh-CN" dirty="0" smtClean="0">
              <a:latin typeface="Calibri"/>
              <a:cs typeface="Calibri"/>
            </a:endParaRPr>
          </a:p>
          <a:p>
            <a:endParaRPr kumimoji="1" lang="zh-CN" altLang="en-US" dirty="0">
              <a:latin typeface="Calibri"/>
              <a:cs typeface="Calibr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700"/>
            <a:ext cx="9144000" cy="3496235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628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96875" y="634997"/>
            <a:ext cx="8042276" cy="4343400"/>
          </a:xfrm>
        </p:spPr>
        <p:txBody>
          <a:bodyPr/>
          <a:lstStyle/>
          <a:p>
            <a:r>
              <a:rPr lang="en-US" altLang="zh-CN" dirty="0" smtClean="0">
                <a:latin typeface="Calibri"/>
                <a:cs typeface="Calibri"/>
              </a:rPr>
              <a:t>Definition of the firm size (No. of employees)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micro &lt; 6; 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6 ≤ small ≤ 29; 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30 ≤ medium ≤ 99; 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large &gt; </a:t>
            </a:r>
            <a:r>
              <a:rPr lang="en-US" altLang="zh-CN" dirty="0">
                <a:latin typeface="Calibri"/>
                <a:cs typeface="Calibri"/>
              </a:rPr>
              <a:t>99 employees</a:t>
            </a:r>
            <a:endParaRPr kumimoji="1" lang="zh-CN" altLang="en-US" dirty="0">
              <a:latin typeface="Calibri"/>
              <a:cs typeface="Calibri"/>
            </a:endParaRPr>
          </a:p>
        </p:txBody>
      </p:sp>
      <p:pic>
        <p:nvPicPr>
          <p:cNvPr id="8" name="内容占位符 5"/>
          <p:cNvPicPr>
            <a:picLocks noChangeAspect="1"/>
          </p:cNvPicPr>
          <p:nvPr/>
        </p:nvPicPr>
        <p:blipFill rotWithShape="1">
          <a:blip r:embed="rId2"/>
          <a:srcRect l="3489" r="4736" b="4288"/>
          <a:stretch/>
        </p:blipFill>
        <p:spPr>
          <a:xfrm>
            <a:off x="1" y="2963334"/>
            <a:ext cx="9144000" cy="3454402"/>
          </a:xfrm>
          <a:prstGeom prst="rect">
            <a:avLst/>
          </a:prstGeom>
        </p:spPr>
      </p:pic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59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580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Calibri"/>
                <a:cs typeface="Calibri"/>
              </a:rPr>
              <a:t>Cobb-Douglas Production Function with constant return to Scale</a:t>
            </a:r>
            <a:endParaRPr kumimoji="1" lang="en-US" altLang="zh-CN" dirty="0">
              <a:latin typeface="Calibri"/>
              <a:cs typeface="Calibri"/>
            </a:endParaRPr>
          </a:p>
          <a:p>
            <a:pPr marL="0" indent="0">
              <a:buNone/>
            </a:pPr>
            <a:endParaRPr kumimoji="1" lang="en-US" altLang="zh-CN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altLang="zh-CN" i="1" dirty="0" err="1" smtClean="0">
                <a:latin typeface="Calibri"/>
                <a:cs typeface="Calibri"/>
              </a:rPr>
              <a:t>y</a:t>
            </a:r>
            <a:r>
              <a:rPr lang="en-US" altLang="zh-CN" i="1" baseline="-25000" dirty="0" err="1" smtClean="0">
                <a:latin typeface="Calibri"/>
                <a:cs typeface="Calibri"/>
              </a:rPr>
              <a:t>it</a:t>
            </a:r>
            <a:r>
              <a:rPr lang="en-US" altLang="zh-CN" dirty="0" smtClean="0">
                <a:latin typeface="Calibri"/>
                <a:cs typeface="Calibri"/>
              </a:rPr>
              <a:t> </a:t>
            </a:r>
            <a:r>
              <a:rPr lang="en-US" altLang="zh-CN" dirty="0">
                <a:latin typeface="Calibri"/>
                <a:cs typeface="Calibri"/>
              </a:rPr>
              <a:t>is the logarithm of </a:t>
            </a:r>
            <a:r>
              <a:rPr lang="en-US" altLang="zh-CN" dirty="0" smtClean="0">
                <a:latin typeface="Calibri"/>
                <a:cs typeface="Calibri"/>
              </a:rPr>
              <a:t>output 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i="1" dirty="0" err="1" smtClean="0">
                <a:latin typeface="Calibri"/>
                <a:cs typeface="Calibri"/>
              </a:rPr>
              <a:t>x</a:t>
            </a:r>
            <a:r>
              <a:rPr lang="en-US" altLang="zh-CN" i="1" baseline="-25000" dirty="0" err="1" smtClean="0">
                <a:latin typeface="Calibri"/>
                <a:cs typeface="Calibri"/>
              </a:rPr>
              <a:t>kit</a:t>
            </a:r>
            <a:r>
              <a:rPr lang="en-US" altLang="zh-CN" dirty="0" smtClean="0">
                <a:latin typeface="Calibri"/>
                <a:cs typeface="Calibri"/>
              </a:rPr>
              <a:t> is </a:t>
            </a:r>
            <a:r>
              <a:rPr lang="en-US" altLang="zh-CN" dirty="0">
                <a:latin typeface="Calibri"/>
                <a:cs typeface="Calibri"/>
              </a:rPr>
              <a:t>the vector of logarithms of inputs </a:t>
            </a:r>
            <a:br>
              <a:rPr lang="en-US" altLang="zh-CN" dirty="0">
                <a:latin typeface="Calibri"/>
                <a:cs typeface="Calibri"/>
              </a:rPr>
            </a:br>
            <a:r>
              <a:rPr lang="en-US" altLang="zh-CN" i="1" dirty="0" smtClean="0">
                <a:latin typeface="Calibri"/>
                <a:cs typeface="Calibri"/>
              </a:rPr>
              <a:t>v</a:t>
            </a:r>
            <a:r>
              <a:rPr lang="en-US" altLang="zh-CN" i="1" baseline="-25000" dirty="0" smtClean="0">
                <a:latin typeface="Calibri"/>
                <a:cs typeface="Calibri"/>
              </a:rPr>
              <a:t>i</a:t>
            </a:r>
            <a:r>
              <a:rPr lang="en-US" altLang="zh-CN" dirty="0" smtClean="0">
                <a:latin typeface="Calibri"/>
                <a:cs typeface="Calibri"/>
              </a:rPr>
              <a:t> is unobserved firm</a:t>
            </a:r>
            <a:r>
              <a:rPr lang="en-US" altLang="zh-CN" dirty="0">
                <a:latin typeface="Calibri"/>
                <a:cs typeface="Calibri"/>
              </a:rPr>
              <a:t>-specific effects </a:t>
            </a:r>
            <a:r>
              <a:rPr lang="en-US" altLang="zh-CN" dirty="0" smtClean="0">
                <a:latin typeface="Calibri"/>
                <a:cs typeface="Calibri"/>
              </a:rPr>
              <a:t/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i="1" dirty="0" err="1" smtClean="0">
                <a:latin typeface="Calibri"/>
                <a:cs typeface="Calibri"/>
              </a:rPr>
              <a:t>ε</a:t>
            </a:r>
            <a:r>
              <a:rPr lang="en-US" altLang="zh-CN" i="1" baseline="-25000" dirty="0" err="1" smtClean="0">
                <a:latin typeface="Calibri"/>
                <a:cs typeface="Calibri"/>
              </a:rPr>
              <a:t>it</a:t>
            </a:r>
            <a:r>
              <a:rPr lang="en-US" altLang="zh-CN" dirty="0" smtClean="0">
                <a:latin typeface="Calibri"/>
                <a:cs typeface="Calibri"/>
              </a:rPr>
              <a:t> is </a:t>
            </a:r>
            <a:r>
              <a:rPr lang="en-US" altLang="zh-CN" dirty="0">
                <a:latin typeface="Calibri"/>
                <a:cs typeface="Calibri"/>
              </a:rPr>
              <a:t>the usual equation error term. </a:t>
            </a:r>
            <a:r>
              <a:rPr lang="en-US" altLang="zh-CN" dirty="0" smtClean="0">
                <a:latin typeface="Calibri"/>
                <a:cs typeface="Calibri"/>
              </a:rPr>
              <a:t/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i="1" dirty="0" smtClean="0">
                <a:latin typeface="Calibri"/>
                <a:cs typeface="Calibri"/>
              </a:rPr>
              <a:t>y</a:t>
            </a:r>
            <a:r>
              <a:rPr lang="en-US" altLang="zh-CN" i="1" baseline="-25000" dirty="0" smtClean="0">
                <a:latin typeface="Calibri"/>
                <a:cs typeface="Calibri"/>
              </a:rPr>
              <a:t>it</a:t>
            </a:r>
            <a:r>
              <a:rPr lang="en-US" altLang="zh-CN" i="1" baseline="-25000" dirty="0">
                <a:latin typeface="Calibri"/>
                <a:cs typeface="Calibri"/>
              </a:rPr>
              <a:t>−</a:t>
            </a:r>
            <a:r>
              <a:rPr lang="en-US" altLang="zh-CN" i="1" baseline="-25000" dirty="0" smtClean="0">
                <a:latin typeface="Calibri"/>
                <a:cs typeface="Calibri"/>
              </a:rPr>
              <a:t>1</a:t>
            </a:r>
            <a:r>
              <a:rPr lang="en-US" altLang="zh-CN" dirty="0" smtClean="0">
                <a:latin typeface="Calibri"/>
                <a:cs typeface="Calibri"/>
              </a:rPr>
              <a:t> </a:t>
            </a:r>
            <a:r>
              <a:rPr lang="en-US" altLang="zh-CN" dirty="0">
                <a:latin typeface="Calibri"/>
                <a:cs typeface="Calibri"/>
              </a:rPr>
              <a:t>is the lagged logarithm of </a:t>
            </a:r>
            <a:r>
              <a:rPr lang="en-US" altLang="zh-CN" dirty="0" smtClean="0">
                <a:latin typeface="Calibri"/>
                <a:cs typeface="Calibri"/>
              </a:rPr>
              <a:t>output included </a:t>
            </a:r>
            <a:r>
              <a:rPr lang="en-US" altLang="zh-CN" dirty="0">
                <a:latin typeface="Calibri"/>
                <a:cs typeface="Calibri"/>
              </a:rPr>
              <a:t>to capture </a:t>
            </a:r>
            <a:r>
              <a:rPr lang="en-US" altLang="zh-CN" dirty="0" smtClean="0">
                <a:latin typeface="Calibri"/>
                <a:cs typeface="Calibri"/>
              </a:rPr>
              <a:t>the shock from past period </a:t>
            </a:r>
            <a:r>
              <a:rPr lang="en-US" altLang="zh-CN" dirty="0">
                <a:latin typeface="Calibri"/>
                <a:cs typeface="Calibri"/>
              </a:rPr>
              <a:t>(</a:t>
            </a:r>
            <a:r>
              <a:rPr lang="en-US" altLang="zh-CN" dirty="0" err="1">
                <a:latin typeface="Calibri"/>
                <a:cs typeface="Calibri"/>
              </a:rPr>
              <a:t>Nickell</a:t>
            </a:r>
            <a:r>
              <a:rPr lang="en-US" altLang="zh-CN" dirty="0">
                <a:latin typeface="Calibri"/>
                <a:cs typeface="Calibri"/>
              </a:rPr>
              <a:t>, 1996 ). </a:t>
            </a:r>
            <a:r>
              <a:rPr lang="en-US" altLang="zh-CN" dirty="0" smtClean="0">
                <a:latin typeface="Calibri"/>
                <a:cs typeface="Calibri"/>
              </a:rPr>
              <a:t/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/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i="1" dirty="0" smtClean="0">
                <a:latin typeface="Calibri"/>
                <a:cs typeface="Calibri"/>
              </a:rPr>
              <a:t>α</a:t>
            </a:r>
            <a:r>
              <a:rPr lang="en-US" altLang="zh-CN" dirty="0" smtClean="0">
                <a:latin typeface="Calibri"/>
                <a:cs typeface="Calibri"/>
              </a:rPr>
              <a:t>  </a:t>
            </a:r>
            <a:r>
              <a:rPr lang="en-US" altLang="zh-CN" dirty="0">
                <a:latin typeface="Calibri"/>
                <a:cs typeface="Calibri"/>
              </a:rPr>
              <a:t>may be interpreted as the speed </a:t>
            </a:r>
            <a:r>
              <a:rPr lang="en-US" altLang="zh-CN" dirty="0" smtClean="0">
                <a:latin typeface="Calibri"/>
                <a:cs typeface="Calibri"/>
              </a:rPr>
              <a:t>of adjustment </a:t>
            </a:r>
            <a:r>
              <a:rPr lang="en-US" altLang="zh-CN" dirty="0">
                <a:latin typeface="Calibri"/>
                <a:cs typeface="Calibri"/>
              </a:rPr>
              <a:t>to long-run output following a production or demand shock. </a:t>
            </a:r>
            <a:r>
              <a:rPr lang="en-US" altLang="zh-CN" dirty="0" smtClean="0">
                <a:latin typeface="Calibri"/>
                <a:cs typeface="Calibri"/>
              </a:rPr>
              <a:t/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i="1" dirty="0" smtClean="0">
                <a:latin typeface="Calibri"/>
                <a:cs typeface="Calibri"/>
              </a:rPr>
              <a:t>β</a:t>
            </a:r>
            <a:r>
              <a:rPr lang="en-US" altLang="zh-CN" dirty="0" smtClean="0">
                <a:latin typeface="Calibri"/>
                <a:cs typeface="Calibri"/>
              </a:rPr>
              <a:t>  </a:t>
            </a:r>
            <a:r>
              <a:rPr lang="en-US" altLang="zh-CN" dirty="0">
                <a:latin typeface="Calibri"/>
                <a:cs typeface="Calibri"/>
              </a:rPr>
              <a:t>is the vector of </a:t>
            </a:r>
            <a:r>
              <a:rPr lang="en-US" altLang="zh-CN" dirty="0" smtClean="0">
                <a:latin typeface="Calibri"/>
                <a:cs typeface="Calibri"/>
              </a:rPr>
              <a:t>input share </a:t>
            </a:r>
            <a:r>
              <a:rPr lang="en-US" altLang="zh-CN" dirty="0">
                <a:latin typeface="Calibri"/>
                <a:cs typeface="Calibri"/>
              </a:rPr>
              <a:t>parameters to be estimated.</a:t>
            </a:r>
            <a:endParaRPr kumimoji="1" lang="en-US" altLang="zh-CN" dirty="0">
              <a:latin typeface="Calibri"/>
              <a:cs typeface="Calibri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 rotWithShape="1">
          <a:blip r:embed="rId2"/>
          <a:srcRect l="436" t="-4888" r="-1" b="-2651"/>
          <a:stretch/>
        </p:blipFill>
        <p:spPr>
          <a:xfrm>
            <a:off x="1975651" y="2086776"/>
            <a:ext cx="4039501" cy="776210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95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Total Sample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41" r="-45"/>
          <a:stretch/>
        </p:blipFill>
        <p:spPr>
          <a:xfrm>
            <a:off x="1" y="1875865"/>
            <a:ext cx="9144000" cy="4067736"/>
          </a:xfrm>
        </p:spPr>
      </p:pic>
      <p:grpSp>
        <p:nvGrpSpPr>
          <p:cNvPr id="14" name="组 13"/>
          <p:cNvGrpSpPr/>
          <p:nvPr/>
        </p:nvGrpSpPr>
        <p:grpSpPr>
          <a:xfrm>
            <a:off x="1" y="3691467"/>
            <a:ext cx="9143999" cy="338660"/>
            <a:chOff x="1" y="3691467"/>
            <a:chExt cx="9143999" cy="338660"/>
          </a:xfrm>
        </p:grpSpPr>
        <p:grpSp>
          <p:nvGrpSpPr>
            <p:cNvPr id="13" name="组 12"/>
            <p:cNvGrpSpPr/>
            <p:nvPr/>
          </p:nvGrpSpPr>
          <p:grpSpPr>
            <a:xfrm>
              <a:off x="1" y="3691467"/>
              <a:ext cx="9143999" cy="169330"/>
              <a:chOff x="1" y="3691467"/>
              <a:chExt cx="9143999" cy="169330"/>
            </a:xfrm>
          </p:grpSpPr>
          <p:cxnSp>
            <p:nvCxnSpPr>
              <p:cNvPr id="10" name="直线连接符 9"/>
              <p:cNvCxnSpPr/>
              <p:nvPr/>
            </p:nvCxnSpPr>
            <p:spPr>
              <a:xfrm>
                <a:off x="1" y="3691467"/>
                <a:ext cx="9143999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/>
              <p:cNvCxnSpPr/>
              <p:nvPr/>
            </p:nvCxnSpPr>
            <p:spPr>
              <a:xfrm>
                <a:off x="1" y="3860797"/>
                <a:ext cx="9143999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线连接符 11"/>
            <p:cNvCxnSpPr/>
            <p:nvPr/>
          </p:nvCxnSpPr>
          <p:spPr>
            <a:xfrm>
              <a:off x="1" y="4030127"/>
              <a:ext cx="9143999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幻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60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7576"/>
            <a:ext cx="9145713" cy="993091"/>
          </a:xfrm>
        </p:spPr>
        <p:txBody>
          <a:bodyPr/>
          <a:lstStyle/>
          <a:p>
            <a:r>
              <a:rPr lang="en-US" altLang="zh-CN" dirty="0" smtClean="0"/>
              <a:t>Sub</a:t>
            </a:r>
            <a:r>
              <a:rPr lang="en-US" altLang="zh-CN" dirty="0"/>
              <a:t>-sample of domestic firms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2951" b="2951"/>
          <a:stretch>
            <a:fillRect/>
          </a:stretch>
        </p:blipFill>
        <p:spPr>
          <a:xfrm>
            <a:off x="0" y="1444531"/>
            <a:ext cx="9145714" cy="4939335"/>
          </a:xfrm>
        </p:spPr>
      </p:pic>
      <p:sp>
        <p:nvSpPr>
          <p:cNvPr id="11" name="椭圆 10"/>
          <p:cNvSpPr/>
          <p:nvPr/>
        </p:nvSpPr>
        <p:spPr>
          <a:xfrm>
            <a:off x="5621867" y="3522133"/>
            <a:ext cx="965200" cy="25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54138" y="4013193"/>
            <a:ext cx="965200" cy="25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37205" y="4216389"/>
            <a:ext cx="965200" cy="25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幻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22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libri"/>
              </a:rPr>
              <a:t>Negative horizontal spillover effect</a:t>
            </a:r>
            <a:br>
              <a:rPr lang="en-US" altLang="zh-CN" dirty="0" smtClean="0">
                <a:latin typeface="Calibri"/>
              </a:rPr>
            </a:br>
            <a:r>
              <a:rPr lang="en-US" altLang="zh-CN" dirty="0" smtClean="0">
                <a:latin typeface="Calibri"/>
              </a:rPr>
              <a:t>FDI will intensify the competition. </a:t>
            </a:r>
          </a:p>
          <a:p>
            <a:r>
              <a:rPr lang="en-US" altLang="zh-CN" dirty="0" smtClean="0">
                <a:latin typeface="Calibri"/>
              </a:rPr>
              <a:t>Positive vertical spillover effect. </a:t>
            </a:r>
            <a:br>
              <a:rPr lang="en-US" altLang="zh-CN" dirty="0" smtClean="0">
                <a:latin typeface="Calibri"/>
              </a:rPr>
            </a:br>
            <a:r>
              <a:rPr lang="en-US" altLang="zh-CN" dirty="0" smtClean="0">
                <a:latin typeface="Calibri"/>
              </a:rPr>
              <a:t>MNCs have </a:t>
            </a:r>
            <a:r>
              <a:rPr lang="en-US" altLang="zh-CN" dirty="0">
                <a:latin typeface="Calibri"/>
              </a:rPr>
              <a:t>an incentive to </a:t>
            </a:r>
            <a:r>
              <a:rPr lang="en-US" altLang="zh-CN" dirty="0" smtClean="0">
                <a:latin typeface="Calibri"/>
              </a:rPr>
              <a:t>transfer knowledge to upstream </a:t>
            </a:r>
            <a:r>
              <a:rPr lang="en-US" altLang="zh-CN" dirty="0">
                <a:latin typeface="Calibri"/>
              </a:rPr>
              <a:t>firms to enable them produce intermediate inputs more </a:t>
            </a:r>
            <a:r>
              <a:rPr lang="en-US" altLang="zh-CN" dirty="0" smtClean="0">
                <a:latin typeface="Calibri"/>
              </a:rPr>
              <a:t>efficiently.</a:t>
            </a:r>
          </a:p>
          <a:p>
            <a:r>
              <a:rPr lang="en-US" altLang="zh-CN" dirty="0" smtClean="0">
                <a:latin typeface="Calibri"/>
              </a:rPr>
              <a:t>Positive regional effect</a:t>
            </a:r>
            <a:br>
              <a:rPr lang="en-US" altLang="zh-CN" dirty="0" smtClean="0">
                <a:latin typeface="Calibri"/>
              </a:rPr>
            </a:br>
            <a:endParaRPr kumimoji="1" lang="zh-CN" altLang="en-US" dirty="0">
              <a:latin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36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Lack </a:t>
            </a:r>
            <a:r>
              <a:rPr lang="en-US" altLang="zh-CN" dirty="0">
                <a:latin typeface="Calibri"/>
                <a:cs typeface="Calibri"/>
              </a:rPr>
              <a:t>of intra-industry </a:t>
            </a:r>
            <a:r>
              <a:rPr lang="en-US" altLang="zh-CN" dirty="0" smtClean="0">
                <a:latin typeface="Calibri"/>
                <a:cs typeface="Calibri"/>
              </a:rPr>
              <a:t>spillovers could be attributed to the discrimination of the fiscal incentives to MNCs.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Productivity </a:t>
            </a:r>
            <a:r>
              <a:rPr lang="en-US" altLang="zh-CN" dirty="0">
                <a:latin typeface="Calibri"/>
                <a:cs typeface="Calibri"/>
              </a:rPr>
              <a:t>loses arising from adverse competition effects within the </a:t>
            </a:r>
            <a:r>
              <a:rPr lang="en-US" altLang="zh-CN" dirty="0" smtClean="0">
                <a:latin typeface="Calibri"/>
                <a:cs typeface="Calibri"/>
              </a:rPr>
              <a:t>sector should </a:t>
            </a:r>
            <a:r>
              <a:rPr lang="en-US" altLang="zh-CN" dirty="0">
                <a:latin typeface="Calibri"/>
                <a:cs typeface="Calibri"/>
              </a:rPr>
              <a:t>be </a:t>
            </a:r>
            <a:r>
              <a:rPr lang="en-US" altLang="zh-CN" dirty="0" smtClean="0">
                <a:latin typeface="Calibri"/>
                <a:cs typeface="Calibri"/>
              </a:rPr>
              <a:t>weighted </a:t>
            </a:r>
            <a:r>
              <a:rPr lang="en-US" altLang="zh-CN" dirty="0">
                <a:latin typeface="Calibri"/>
                <a:cs typeface="Calibri"/>
              </a:rPr>
              <a:t>against any productivity gains </a:t>
            </a:r>
            <a:r>
              <a:rPr lang="en-US" altLang="zh-CN" dirty="0" smtClean="0">
                <a:latin typeface="Calibri"/>
                <a:cs typeface="Calibri"/>
              </a:rPr>
              <a:t>from FDI. 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This </a:t>
            </a:r>
            <a:r>
              <a:rPr lang="en-US" altLang="zh-CN" dirty="0">
                <a:latin typeface="Calibri"/>
                <a:cs typeface="Calibri"/>
              </a:rPr>
              <a:t>information can then be used to </a:t>
            </a:r>
            <a:r>
              <a:rPr lang="en-US" altLang="zh-CN" dirty="0" smtClean="0">
                <a:latin typeface="Calibri"/>
                <a:cs typeface="Calibri"/>
              </a:rPr>
              <a:t>design a fiscal incentives </a:t>
            </a:r>
            <a:r>
              <a:rPr lang="en-US" altLang="zh-CN" dirty="0">
                <a:latin typeface="Calibri"/>
                <a:cs typeface="Calibri"/>
              </a:rPr>
              <a:t>to maximize productivity benefits from FDI.</a:t>
            </a: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03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i="1" dirty="0">
                <a:latin typeface="Calibri"/>
                <a:cs typeface="Calibri"/>
              </a:rPr>
              <a:t>Foreign </a:t>
            </a:r>
            <a:r>
              <a:rPr lang="en-US" altLang="zh-CN" i="1" dirty="0" smtClean="0">
                <a:latin typeface="Calibri"/>
                <a:cs typeface="Calibri"/>
              </a:rPr>
              <a:t>Direct Investment </a:t>
            </a:r>
            <a:r>
              <a:rPr lang="en-US" altLang="zh-CN" i="1" dirty="0">
                <a:latin typeface="Calibri"/>
                <a:cs typeface="Calibri"/>
              </a:rPr>
              <a:t>and </a:t>
            </a:r>
            <a:r>
              <a:rPr lang="en-US" altLang="zh-CN" i="1" dirty="0" smtClean="0">
                <a:latin typeface="Calibri"/>
                <a:cs typeface="Calibri"/>
              </a:rPr>
              <a:t>Technology Spillovers: Evidence </a:t>
            </a:r>
            <a:r>
              <a:rPr lang="en-US" altLang="zh-CN" i="1" dirty="0">
                <a:latin typeface="Calibri"/>
                <a:cs typeface="Calibri"/>
              </a:rPr>
              <a:t>from </a:t>
            </a:r>
            <a:r>
              <a:rPr lang="en-US" altLang="zh-CN" i="1" dirty="0" smtClean="0">
                <a:latin typeface="Calibri"/>
                <a:cs typeface="Calibri"/>
              </a:rPr>
              <a:t>Panel Data Analysis </a:t>
            </a:r>
            <a:r>
              <a:rPr lang="en-US" altLang="zh-CN" i="1" dirty="0">
                <a:latin typeface="Calibri"/>
                <a:cs typeface="Calibri"/>
              </a:rPr>
              <a:t>of </a:t>
            </a:r>
            <a:r>
              <a:rPr lang="en-US" altLang="zh-CN" i="1" dirty="0" smtClean="0">
                <a:latin typeface="Calibri"/>
                <a:cs typeface="Calibri"/>
              </a:rPr>
              <a:t>Manufacturing Firms </a:t>
            </a:r>
            <a:r>
              <a:rPr lang="en-US" altLang="zh-CN" i="1" dirty="0">
                <a:latin typeface="Calibri"/>
                <a:cs typeface="Calibri"/>
              </a:rPr>
              <a:t>in </a:t>
            </a:r>
            <a:r>
              <a:rPr lang="en-US" altLang="zh-CN" i="1" u="sng" dirty="0" smtClean="0">
                <a:latin typeface="Calibri"/>
                <a:cs typeface="Calibri"/>
              </a:rPr>
              <a:t>Zambia</a:t>
            </a:r>
            <a:r>
              <a:rPr lang="en-US" altLang="zh-CN" u="sng" dirty="0" smtClean="0">
                <a:latin typeface="Calibri"/>
                <a:cs typeface="Calibri"/>
              </a:rPr>
              <a:t/>
            </a:r>
            <a:br>
              <a:rPr lang="en-US" altLang="zh-CN" u="sng" dirty="0" smtClean="0">
                <a:latin typeface="Calibri"/>
                <a:cs typeface="Calibri"/>
              </a:rPr>
            </a:br>
            <a:r>
              <a:rPr lang="zh-CN" altLang="zh-CN" dirty="0" smtClean="0">
                <a:latin typeface="Calibri"/>
                <a:cs typeface="Calibri"/>
              </a:rPr>
              <a:t>--</a:t>
            </a:r>
            <a:r>
              <a:rPr lang="zh-CN" altLang="en-US" dirty="0" smtClean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Samuel </a:t>
            </a:r>
            <a:r>
              <a:rPr lang="en-US" altLang="zh-CN" sz="1600" dirty="0" err="1">
                <a:latin typeface="Calibri"/>
                <a:cs typeface="Calibri"/>
              </a:rPr>
              <a:t>Mulenga</a:t>
            </a:r>
            <a:r>
              <a:rPr lang="en-US" altLang="zh-CN" sz="1600" dirty="0">
                <a:latin typeface="Calibri"/>
                <a:cs typeface="Calibri"/>
              </a:rPr>
              <a:t> </a:t>
            </a:r>
            <a:r>
              <a:rPr lang="en-US" altLang="zh-CN" sz="1600" dirty="0" err="1">
                <a:latin typeface="Calibri"/>
                <a:cs typeface="Calibri"/>
              </a:rPr>
              <a:t>Bwalya</a:t>
            </a:r>
            <a:endParaRPr lang="zh-CN" altLang="en-US" sz="1600" dirty="0">
              <a:latin typeface="Calibri"/>
              <a:cs typeface="Calibri"/>
            </a:endParaRPr>
          </a:p>
          <a:p>
            <a:r>
              <a:rPr lang="en-US" altLang="zh-CN" i="1" dirty="0" smtClean="0">
                <a:latin typeface="Calibri"/>
                <a:cs typeface="Calibri"/>
              </a:rPr>
              <a:t>Foreign </a:t>
            </a:r>
            <a:r>
              <a:rPr lang="en-US" altLang="zh-CN" i="1" dirty="0">
                <a:latin typeface="Calibri"/>
                <a:cs typeface="Calibri"/>
              </a:rPr>
              <a:t>Direct Investment in </a:t>
            </a:r>
            <a:r>
              <a:rPr lang="en-US" altLang="zh-CN" i="1" u="sng" dirty="0">
                <a:latin typeface="Calibri"/>
                <a:cs typeface="Calibri"/>
              </a:rPr>
              <a:t>Vietnam</a:t>
            </a:r>
            <a:r>
              <a:rPr lang="en-US" altLang="zh-CN" i="1" dirty="0">
                <a:latin typeface="Calibri"/>
                <a:cs typeface="Calibri"/>
              </a:rPr>
              <a:t>: Is There Any Evidence of Technological Spillover </a:t>
            </a:r>
            <a:r>
              <a:rPr lang="en-US" altLang="zh-CN" i="1" dirty="0" smtClean="0">
                <a:latin typeface="Calibri"/>
                <a:cs typeface="Calibri"/>
              </a:rPr>
              <a:t>Effects</a:t>
            </a:r>
            <a:br>
              <a:rPr lang="en-US" altLang="zh-CN" i="1" dirty="0" smtClean="0">
                <a:latin typeface="Calibri"/>
                <a:cs typeface="Calibri"/>
              </a:rPr>
            </a:br>
            <a:r>
              <a:rPr lang="zh-CN" altLang="zh-CN" dirty="0">
                <a:latin typeface="Calibri"/>
                <a:cs typeface="Calibri"/>
              </a:rPr>
              <a:t>--</a:t>
            </a:r>
            <a:r>
              <a:rPr lang="zh-CN" altLang="en-US" dirty="0">
                <a:latin typeface="Calibri"/>
                <a:cs typeface="Calibri"/>
              </a:rPr>
              <a:t> </a:t>
            </a:r>
            <a:r>
              <a:rPr lang="es-ES_tradnl" altLang="zh-CN" sz="1600" dirty="0" err="1" smtClean="0">
                <a:latin typeface="Calibri"/>
                <a:cs typeface="Calibri"/>
              </a:rPr>
              <a:t>Nguyen</a:t>
            </a:r>
            <a:r>
              <a:rPr lang="es-ES_tradnl" altLang="zh-CN" sz="1600" dirty="0" smtClean="0">
                <a:latin typeface="Calibri"/>
                <a:cs typeface="Calibri"/>
              </a:rPr>
              <a:t> </a:t>
            </a:r>
            <a:r>
              <a:rPr lang="es-ES_tradnl" altLang="zh-CN" sz="1600" dirty="0" err="1">
                <a:latin typeface="Calibri"/>
                <a:cs typeface="Calibri"/>
              </a:rPr>
              <a:t>Ngoc</a:t>
            </a:r>
            <a:r>
              <a:rPr lang="es-ES_tradnl" altLang="zh-CN" sz="1600" dirty="0">
                <a:latin typeface="Calibri"/>
                <a:cs typeface="Calibri"/>
              </a:rPr>
              <a:t> </a:t>
            </a:r>
            <a:r>
              <a:rPr lang="es-ES_tradnl" altLang="zh-CN" sz="1600" dirty="0" err="1">
                <a:latin typeface="Calibri"/>
                <a:cs typeface="Calibri"/>
              </a:rPr>
              <a:t>Anh</a:t>
            </a:r>
            <a:r>
              <a:rPr lang="es-ES_tradnl" altLang="zh-CN" sz="1600" dirty="0">
                <a:latin typeface="Calibri"/>
                <a:cs typeface="Calibri"/>
              </a:rPr>
              <a:t>* and </a:t>
            </a:r>
            <a:r>
              <a:rPr lang="es-ES_tradnl" altLang="zh-CN" sz="1600" dirty="0" err="1">
                <a:latin typeface="Calibri"/>
                <a:cs typeface="Calibri"/>
              </a:rPr>
              <a:t>Nguyen</a:t>
            </a:r>
            <a:r>
              <a:rPr lang="es-ES_tradnl" altLang="zh-CN" sz="1600" dirty="0">
                <a:latin typeface="Calibri"/>
                <a:cs typeface="Calibri"/>
              </a:rPr>
              <a:t> </a:t>
            </a:r>
            <a:r>
              <a:rPr lang="es-ES_tradnl" altLang="zh-CN" sz="1600" dirty="0" err="1">
                <a:latin typeface="Calibri"/>
                <a:cs typeface="Calibri"/>
              </a:rPr>
              <a:t>Thang</a:t>
            </a:r>
            <a:r>
              <a:rPr lang="es-ES_tradnl" altLang="zh-CN" sz="1600" baseline="30000" dirty="0">
                <a:latin typeface="Calibri"/>
                <a:cs typeface="Calibri"/>
              </a:rPr>
              <a:t>†</a:t>
            </a:r>
            <a:r>
              <a:rPr lang="es-ES_tradnl" altLang="zh-CN" sz="1600" dirty="0">
                <a:latin typeface="Calibri"/>
                <a:cs typeface="Calibri"/>
              </a:rPr>
              <a:t>, Le </a:t>
            </a:r>
            <a:r>
              <a:rPr lang="es-ES_tradnl" altLang="zh-CN" sz="1600" dirty="0" err="1">
                <a:latin typeface="Calibri"/>
                <a:cs typeface="Calibri"/>
              </a:rPr>
              <a:t>Dang</a:t>
            </a:r>
            <a:r>
              <a:rPr lang="es-ES_tradnl" altLang="zh-CN" sz="1600" dirty="0">
                <a:latin typeface="Calibri"/>
                <a:cs typeface="Calibri"/>
              </a:rPr>
              <a:t> </a:t>
            </a:r>
            <a:r>
              <a:rPr lang="es-ES_tradnl" altLang="zh-CN" sz="1600" dirty="0" err="1">
                <a:latin typeface="Calibri"/>
                <a:cs typeface="Calibri"/>
              </a:rPr>
              <a:t>Trung</a:t>
            </a:r>
            <a:r>
              <a:rPr lang="es-ES_tradnl" altLang="zh-CN" sz="1600" baseline="30000" dirty="0">
                <a:latin typeface="Calibri"/>
                <a:cs typeface="Calibri"/>
              </a:rPr>
              <a:t>† </a:t>
            </a:r>
            <a:r>
              <a:rPr lang="es-ES_tradnl" altLang="zh-CN" sz="1600" dirty="0">
                <a:latin typeface="Calibri"/>
                <a:cs typeface="Calibri"/>
              </a:rPr>
              <a:t>, </a:t>
            </a:r>
            <a:r>
              <a:rPr lang="es-ES_tradnl" altLang="zh-CN" sz="1600" dirty="0" err="1">
                <a:latin typeface="Calibri"/>
                <a:cs typeface="Calibri"/>
              </a:rPr>
              <a:t>Pham</a:t>
            </a:r>
            <a:r>
              <a:rPr lang="es-ES_tradnl" altLang="zh-CN" sz="1600" dirty="0">
                <a:latin typeface="Calibri"/>
                <a:cs typeface="Calibri"/>
              </a:rPr>
              <a:t> </a:t>
            </a:r>
            <a:r>
              <a:rPr lang="es-ES_tradnl" altLang="zh-CN" sz="1600" dirty="0" err="1">
                <a:latin typeface="Calibri"/>
                <a:cs typeface="Calibri"/>
              </a:rPr>
              <a:t>Quang</a:t>
            </a:r>
            <a:r>
              <a:rPr lang="es-ES_tradnl" altLang="zh-CN" sz="1600" dirty="0">
                <a:latin typeface="Calibri"/>
                <a:cs typeface="Calibri"/>
              </a:rPr>
              <a:t> </a:t>
            </a:r>
            <a:r>
              <a:rPr lang="es-ES_tradnl" altLang="zh-CN" sz="1600" dirty="0" err="1">
                <a:latin typeface="Calibri"/>
                <a:cs typeface="Calibri"/>
              </a:rPr>
              <a:t>Ngoc</a:t>
            </a:r>
            <a:r>
              <a:rPr lang="es-ES_tradnl" altLang="zh-CN" sz="1600" dirty="0">
                <a:latin typeface="Calibri"/>
                <a:cs typeface="Calibri"/>
              </a:rPr>
              <a:t>*, </a:t>
            </a:r>
            <a:r>
              <a:rPr lang="es-ES_tradnl" altLang="zh-CN" sz="1600" dirty="0" err="1">
                <a:latin typeface="Calibri"/>
                <a:cs typeface="Calibri"/>
              </a:rPr>
              <a:t>Nguyen</a:t>
            </a:r>
            <a:r>
              <a:rPr lang="es-ES_tradnl" altLang="zh-CN" sz="1600" dirty="0">
                <a:latin typeface="Calibri"/>
                <a:cs typeface="Calibri"/>
              </a:rPr>
              <a:t> </a:t>
            </a:r>
            <a:r>
              <a:rPr lang="es-ES_tradnl" altLang="zh-CN" sz="1600" dirty="0" err="1">
                <a:latin typeface="Calibri"/>
                <a:cs typeface="Calibri"/>
              </a:rPr>
              <a:t>Dinh</a:t>
            </a:r>
            <a:r>
              <a:rPr lang="es-ES_tradnl" altLang="zh-CN" sz="1600" dirty="0">
                <a:latin typeface="Calibri"/>
                <a:cs typeface="Calibri"/>
              </a:rPr>
              <a:t> </a:t>
            </a:r>
            <a:r>
              <a:rPr lang="es-ES_tradnl" altLang="zh-CN" sz="1600" dirty="0" err="1">
                <a:latin typeface="Calibri"/>
                <a:cs typeface="Calibri"/>
              </a:rPr>
              <a:t>Chuc</a:t>
            </a:r>
            <a:r>
              <a:rPr lang="es-ES_tradnl" altLang="zh-CN" sz="1600" dirty="0">
                <a:latin typeface="Calibri"/>
                <a:cs typeface="Calibri"/>
              </a:rPr>
              <a:t>*, and </a:t>
            </a:r>
            <a:r>
              <a:rPr lang="es-ES_tradnl" altLang="zh-CN" sz="1600" dirty="0" err="1">
                <a:latin typeface="Calibri"/>
                <a:cs typeface="Calibri"/>
              </a:rPr>
              <a:t>Nguyen</a:t>
            </a:r>
            <a:r>
              <a:rPr lang="es-ES_tradnl" altLang="zh-CN" sz="1600" dirty="0">
                <a:latin typeface="Calibri"/>
                <a:cs typeface="Calibri"/>
              </a:rPr>
              <a:t> </a:t>
            </a:r>
            <a:r>
              <a:rPr lang="es-ES_tradnl" altLang="zh-CN" sz="1600" dirty="0" err="1">
                <a:latin typeface="Calibri"/>
                <a:cs typeface="Calibri"/>
              </a:rPr>
              <a:t>Duc</a:t>
            </a:r>
            <a:r>
              <a:rPr lang="es-ES_tradnl" altLang="zh-CN" sz="1600" dirty="0">
                <a:latin typeface="Calibri"/>
                <a:cs typeface="Calibri"/>
              </a:rPr>
              <a:t> </a:t>
            </a:r>
            <a:r>
              <a:rPr lang="es-ES_tradnl" altLang="zh-CN" sz="1600" dirty="0" err="1">
                <a:latin typeface="Calibri"/>
                <a:cs typeface="Calibri"/>
              </a:rPr>
              <a:t>Nhat</a:t>
            </a:r>
            <a:r>
              <a:rPr lang="es-ES_tradnl" altLang="zh-CN" sz="1600" dirty="0">
                <a:latin typeface="Calibri"/>
                <a:cs typeface="Calibri"/>
              </a:rPr>
              <a:t>* </a:t>
            </a:r>
            <a:endParaRPr lang="en-US" altLang="zh-CN" i="1" dirty="0" smtClean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38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Vietnam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Calibri"/>
                <a:cs typeface="Calibri"/>
              </a:rPr>
              <a:t>Data 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Census database </a:t>
            </a:r>
            <a:r>
              <a:rPr lang="en-US" altLang="zh-CN" dirty="0">
                <a:latin typeface="Calibri"/>
                <a:cs typeface="Calibri"/>
              </a:rPr>
              <a:t>from 2000 to </a:t>
            </a:r>
            <a:r>
              <a:rPr lang="en-US" altLang="zh-CN" dirty="0" smtClean="0">
                <a:latin typeface="Calibri"/>
                <a:cs typeface="Calibri"/>
              </a:rPr>
              <a:t>2005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General </a:t>
            </a:r>
            <a:r>
              <a:rPr lang="en-US" altLang="zh-CN" dirty="0">
                <a:latin typeface="Calibri"/>
                <a:cs typeface="Calibri"/>
              </a:rPr>
              <a:t>Statistical Office (GSO) </a:t>
            </a:r>
            <a:r>
              <a:rPr lang="en-US" altLang="zh-CN" dirty="0" smtClean="0">
                <a:latin typeface="Calibri"/>
                <a:cs typeface="Calibri"/>
              </a:rPr>
              <a:t>of Vietnam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Manufacturing Sector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Service Sector 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Firm level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30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934" y="1600201"/>
            <a:ext cx="8720666" cy="43434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Calibri"/>
                <a:cs typeface="Calibri"/>
              </a:rPr>
              <a:t>Cobb-Douglas PF (CRS)</a:t>
            </a:r>
          </a:p>
          <a:p>
            <a:endParaRPr kumimoji="1" lang="en-US" altLang="zh-CN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kumimoji="1" lang="en-US" altLang="zh-CN" dirty="0">
              <a:latin typeface="Calibri"/>
              <a:cs typeface="Calibri"/>
            </a:endParaRPr>
          </a:p>
          <a:p>
            <a:r>
              <a:rPr lang="en-US" altLang="zh-CN" i="1" dirty="0" err="1">
                <a:latin typeface="Calibri"/>
                <a:cs typeface="Calibri"/>
              </a:rPr>
              <a:t>Y</a:t>
            </a:r>
            <a:r>
              <a:rPr lang="en-US" altLang="zh-CN" i="1" baseline="-25000" dirty="0" err="1">
                <a:latin typeface="Calibri"/>
                <a:cs typeface="Calibri"/>
              </a:rPr>
              <a:t>ijt</a:t>
            </a:r>
            <a:r>
              <a:rPr lang="en-US" altLang="zh-CN" i="1" baseline="30000" dirty="0">
                <a:latin typeface="Calibri"/>
                <a:cs typeface="Calibri"/>
              </a:rPr>
              <a:t> </a:t>
            </a:r>
            <a:r>
              <a:rPr lang="en-US" altLang="zh-CN" dirty="0">
                <a:latin typeface="Calibri"/>
                <a:cs typeface="Calibri"/>
              </a:rPr>
              <a:t>is the real output of firm </a:t>
            </a:r>
            <a:r>
              <a:rPr lang="en-US" altLang="zh-CN" i="1" dirty="0" err="1">
                <a:latin typeface="Calibri"/>
                <a:cs typeface="Calibri"/>
              </a:rPr>
              <a:t>i</a:t>
            </a:r>
            <a:r>
              <a:rPr lang="en-US" altLang="zh-CN" i="1" dirty="0">
                <a:latin typeface="Calibri"/>
                <a:cs typeface="Calibri"/>
              </a:rPr>
              <a:t> </a:t>
            </a:r>
            <a:r>
              <a:rPr lang="en-US" altLang="zh-CN" dirty="0">
                <a:latin typeface="Calibri"/>
                <a:cs typeface="Calibri"/>
              </a:rPr>
              <a:t>at time </a:t>
            </a:r>
            <a:r>
              <a:rPr lang="en-US" altLang="zh-CN" i="1" dirty="0">
                <a:latin typeface="Calibri"/>
                <a:cs typeface="Calibri"/>
              </a:rPr>
              <a:t>t </a:t>
            </a:r>
            <a:r>
              <a:rPr lang="en-US" altLang="zh-CN" dirty="0">
                <a:latin typeface="Calibri"/>
                <a:cs typeface="Calibri"/>
              </a:rPr>
              <a:t>operating in sector </a:t>
            </a:r>
            <a:r>
              <a:rPr lang="en-US" altLang="zh-CN" i="1" dirty="0">
                <a:latin typeface="Calibri"/>
                <a:cs typeface="Calibri"/>
              </a:rPr>
              <a:t>j</a:t>
            </a:r>
            <a:r>
              <a:rPr lang="en-US" altLang="zh-CN" dirty="0">
                <a:latin typeface="Calibri"/>
                <a:cs typeface="Calibri"/>
              </a:rPr>
              <a:t>. </a:t>
            </a:r>
            <a:r>
              <a:rPr lang="en-US" altLang="zh-CN" dirty="0" smtClean="0">
                <a:latin typeface="Calibri"/>
                <a:cs typeface="Calibri"/>
              </a:rPr>
              <a:t/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i="1" dirty="0" err="1" smtClean="0">
                <a:latin typeface="Calibri"/>
                <a:cs typeface="Calibri"/>
              </a:rPr>
              <a:t>K</a:t>
            </a:r>
            <a:r>
              <a:rPr lang="en-US" altLang="zh-CN" i="1" baseline="-25000" dirty="0" err="1" smtClean="0">
                <a:latin typeface="Calibri"/>
                <a:cs typeface="Calibri"/>
              </a:rPr>
              <a:t>ijt</a:t>
            </a:r>
            <a:r>
              <a:rPr lang="en-US" altLang="zh-CN" i="1" baseline="30000" dirty="0" smtClean="0">
                <a:latin typeface="Calibri"/>
                <a:cs typeface="Calibri"/>
              </a:rPr>
              <a:t> </a:t>
            </a:r>
            <a:r>
              <a:rPr lang="en-US" altLang="zh-CN" dirty="0">
                <a:latin typeface="Calibri"/>
                <a:cs typeface="Calibri"/>
              </a:rPr>
              <a:t>is the capital of firm </a:t>
            </a:r>
            <a:r>
              <a:rPr lang="en-US" altLang="zh-CN" i="1" dirty="0" err="1">
                <a:latin typeface="Calibri"/>
                <a:cs typeface="Calibri"/>
              </a:rPr>
              <a:t>i</a:t>
            </a:r>
            <a:r>
              <a:rPr lang="en-US" altLang="zh-CN" i="1" dirty="0">
                <a:latin typeface="Calibri"/>
                <a:cs typeface="Calibri"/>
              </a:rPr>
              <a:t> </a:t>
            </a:r>
            <a:r>
              <a:rPr lang="en-US" altLang="zh-CN" dirty="0">
                <a:latin typeface="Calibri"/>
                <a:cs typeface="Calibri"/>
              </a:rPr>
              <a:t>at time </a:t>
            </a:r>
            <a:r>
              <a:rPr lang="en-US" altLang="zh-CN" i="1" dirty="0">
                <a:latin typeface="Calibri"/>
                <a:cs typeface="Calibri"/>
              </a:rPr>
              <a:t>t </a:t>
            </a:r>
            <a:r>
              <a:rPr lang="en-US" altLang="zh-CN" dirty="0">
                <a:latin typeface="Calibri"/>
                <a:cs typeface="Calibri"/>
              </a:rPr>
              <a:t>in sector </a:t>
            </a:r>
            <a:r>
              <a:rPr lang="en-US" altLang="zh-CN" i="1" dirty="0">
                <a:latin typeface="Calibri"/>
                <a:cs typeface="Calibri"/>
              </a:rPr>
              <a:t>j</a:t>
            </a:r>
            <a:r>
              <a:rPr lang="en-US" altLang="zh-CN" dirty="0">
                <a:latin typeface="Calibri"/>
                <a:cs typeface="Calibri"/>
              </a:rPr>
              <a:t>, which is defined as the value of assets at the beginning of the year. </a:t>
            </a:r>
            <a:r>
              <a:rPr lang="en-US" altLang="zh-CN" dirty="0" smtClean="0">
                <a:latin typeface="Calibri"/>
                <a:cs typeface="Calibri"/>
              </a:rPr>
              <a:t/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i="1" dirty="0" err="1" smtClean="0">
                <a:latin typeface="Calibri"/>
                <a:cs typeface="Calibri"/>
              </a:rPr>
              <a:t>L</a:t>
            </a:r>
            <a:r>
              <a:rPr lang="en-US" altLang="zh-CN" i="1" baseline="-25000" dirty="0" err="1" smtClean="0">
                <a:latin typeface="Calibri"/>
                <a:cs typeface="Calibri"/>
              </a:rPr>
              <a:t>ijt</a:t>
            </a:r>
            <a:r>
              <a:rPr lang="en-US" altLang="zh-CN" i="1" baseline="30000" dirty="0" smtClean="0">
                <a:latin typeface="Calibri"/>
                <a:cs typeface="Calibri"/>
              </a:rPr>
              <a:t> </a:t>
            </a:r>
            <a:r>
              <a:rPr lang="en-US" altLang="zh-CN" dirty="0">
                <a:latin typeface="Calibri"/>
                <a:cs typeface="Calibri"/>
              </a:rPr>
              <a:t>is the measure of </a:t>
            </a:r>
            <a:r>
              <a:rPr lang="en-US" altLang="zh-CN" dirty="0" err="1">
                <a:latin typeface="Calibri"/>
                <a:cs typeface="Calibri"/>
              </a:rPr>
              <a:t>labour</a:t>
            </a:r>
            <a:r>
              <a:rPr lang="en-US" altLang="zh-CN" dirty="0">
                <a:latin typeface="Calibri"/>
                <a:cs typeface="Calibri"/>
              </a:rPr>
              <a:t>, defined as the number of employees. </a:t>
            </a:r>
            <a:r>
              <a:rPr lang="en-US" altLang="zh-CN" dirty="0" smtClean="0">
                <a:latin typeface="Calibri"/>
                <a:cs typeface="Calibri"/>
              </a:rPr>
              <a:t/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err="1" smtClean="0">
                <a:latin typeface="Calibri"/>
                <a:cs typeface="Calibri"/>
              </a:rPr>
              <a:t>M</a:t>
            </a:r>
            <a:r>
              <a:rPr lang="en-US" altLang="zh-CN" baseline="-25000" dirty="0" err="1" smtClean="0">
                <a:latin typeface="Calibri"/>
                <a:cs typeface="Calibri"/>
              </a:rPr>
              <a:t>ijt</a:t>
            </a:r>
            <a:r>
              <a:rPr lang="en-US" altLang="zh-CN" baseline="30000" dirty="0" smtClean="0">
                <a:latin typeface="Calibri"/>
                <a:cs typeface="Calibri"/>
              </a:rPr>
              <a:t> </a:t>
            </a:r>
            <a:r>
              <a:rPr lang="en-US" altLang="zh-CN" dirty="0">
                <a:latin typeface="Calibri"/>
                <a:cs typeface="Calibri"/>
              </a:rPr>
              <a:t>are material inputs. </a:t>
            </a:r>
            <a:endParaRPr kumimoji="1" lang="en-US" altLang="zh-CN" dirty="0" smtClean="0">
              <a:latin typeface="Calibri"/>
              <a:cs typeface="Calibr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701"/>
            <a:ext cx="9144000" cy="1113366"/>
          </a:xfrm>
          <a:prstGeom prst="rect">
            <a:avLst/>
          </a:prstGeom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24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4" y="2045715"/>
            <a:ext cx="8314267" cy="2978245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27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5" r="435"/>
          <a:stretch/>
        </p:blipFill>
        <p:spPr>
          <a:xfrm>
            <a:off x="135995" y="3514132"/>
            <a:ext cx="8686272" cy="306891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5" y="429434"/>
            <a:ext cx="5024968" cy="3050832"/>
          </a:xfrm>
          <a:prstGeom prst="rect">
            <a:avLst/>
          </a:prstGeom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42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POLS</a:t>
            </a:r>
          </a:p>
          <a:p>
            <a:r>
              <a:rPr kumimoji="1" lang="en-US" altLang="zh-CN" dirty="0" smtClean="0"/>
              <a:t>RE</a:t>
            </a:r>
          </a:p>
          <a:p>
            <a:r>
              <a:rPr kumimoji="1" lang="en-US" altLang="zh-CN" dirty="0" smtClean="0"/>
              <a:t>FE </a:t>
            </a:r>
          </a:p>
          <a:p>
            <a:r>
              <a:rPr kumimoji="1" lang="en-US" altLang="zh-CN" dirty="0" smtClean="0"/>
              <a:t>FD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4034371"/>
            <a:ext cx="8509000" cy="1397000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64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POLS Manufacturing Sector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8850" b="8850"/>
          <a:stretch>
            <a:fillRect/>
          </a:stretch>
        </p:blipFill>
        <p:spPr/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50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 Manufacturing Sector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347" b="347"/>
          <a:stretch>
            <a:fillRect/>
          </a:stretch>
        </p:blipFill>
        <p:spPr/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58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 Manufacturing Sector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946" b="5180"/>
          <a:stretch/>
        </p:blipFill>
        <p:spPr>
          <a:xfrm>
            <a:off x="549275" y="1879599"/>
            <a:ext cx="8042276" cy="4064001"/>
          </a:xfr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07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FD Manufacturing Sector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309" r="6765"/>
          <a:stretch/>
        </p:blipFill>
        <p:spPr>
          <a:xfrm>
            <a:off x="-135469" y="1600201"/>
            <a:ext cx="9108639" cy="4343400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3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POLS Service Sector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8138" b="8138"/>
          <a:stretch>
            <a:fillRect/>
          </a:stretch>
        </p:blipFill>
        <p:spPr/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33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007546"/>
            <a:ext cx="8042276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alibri"/>
                <a:cs typeface="Calibri"/>
              </a:rPr>
              <a:t>Reason for providing fiscal incentives to attract foreign direct investment: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FDI </a:t>
            </a:r>
            <a:r>
              <a:rPr lang="en-US" altLang="zh-CN" dirty="0">
                <a:latin typeface="Calibri"/>
                <a:cs typeface="Calibri"/>
              </a:rPr>
              <a:t>is an effective </a:t>
            </a:r>
            <a:r>
              <a:rPr lang="en-US" altLang="zh-CN" dirty="0" smtClean="0">
                <a:latin typeface="Calibri"/>
                <a:cs typeface="Calibri"/>
              </a:rPr>
              <a:t>conduit for </a:t>
            </a:r>
            <a:r>
              <a:rPr lang="en-US" altLang="zh-CN" dirty="0">
                <a:latin typeface="Calibri"/>
                <a:cs typeface="Calibri"/>
              </a:rPr>
              <a:t>technology transfer through technology spillovers to domestically owned firms in the host </a:t>
            </a:r>
            <a:r>
              <a:rPr lang="en-US" altLang="zh-CN" dirty="0" smtClean="0">
                <a:latin typeface="Calibri"/>
                <a:cs typeface="Calibri"/>
              </a:rPr>
              <a:t>country. (Zambia)</a:t>
            </a:r>
            <a:br>
              <a:rPr lang="en-US" altLang="zh-CN" dirty="0" smtClean="0">
                <a:latin typeface="Calibri"/>
                <a:cs typeface="Calibri"/>
              </a:rPr>
            </a:br>
            <a:endParaRPr lang="en-US" altLang="zh-CN" dirty="0" smtClean="0">
              <a:latin typeface="Calibri"/>
              <a:cs typeface="Calibri"/>
            </a:endParaRPr>
          </a:p>
          <a:p>
            <a:r>
              <a:rPr lang="en-US" altLang="zh-CN" dirty="0" smtClean="0">
                <a:latin typeface="Calibri"/>
                <a:cs typeface="Calibri"/>
              </a:rPr>
              <a:t>Attracting FDI </a:t>
            </a:r>
            <a:r>
              <a:rPr lang="en-US" altLang="zh-CN" dirty="0">
                <a:latin typeface="Calibri"/>
                <a:cs typeface="Calibri"/>
              </a:rPr>
              <a:t>has become an important element of economic and industrial development strategies for many developing </a:t>
            </a:r>
            <a:r>
              <a:rPr lang="en-US" altLang="zh-CN" dirty="0" smtClean="0">
                <a:latin typeface="Calibri"/>
                <a:cs typeface="Calibri"/>
              </a:rPr>
              <a:t>countries. (Vietnam)</a:t>
            </a:r>
          </a:p>
          <a:p>
            <a:pPr marL="0" indent="0">
              <a:buNone/>
            </a:pP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65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 Service Sector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54" b="2437"/>
          <a:stretch/>
        </p:blipFill>
        <p:spPr>
          <a:xfrm>
            <a:off x="549275" y="1444532"/>
            <a:ext cx="8042276" cy="4685335"/>
          </a:xfr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85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 Service Sector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148" b="3233"/>
          <a:stretch/>
        </p:blipFill>
        <p:spPr>
          <a:xfrm>
            <a:off x="549275" y="1303867"/>
            <a:ext cx="8042276" cy="4639734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51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FD Service Sector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490" r="490"/>
          <a:stretch>
            <a:fillRect/>
          </a:stretch>
        </p:blipFill>
        <p:spPr/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168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Reminder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Calibri"/>
                <a:cs typeface="Calibri"/>
              </a:rPr>
              <a:t>Hypotheses</a:t>
            </a:r>
          </a:p>
          <a:p>
            <a:r>
              <a:rPr kumimoji="1" lang="en-US" altLang="zh-CN" dirty="0" smtClean="0">
                <a:latin typeface="Calibri"/>
                <a:cs typeface="Calibri"/>
              </a:rPr>
              <a:t>Intra-Industry Spillover (Horizontal)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lang="en-US" altLang="zh-CN" dirty="0">
                <a:latin typeface="Calibri"/>
                <a:cs typeface="Calibri"/>
              </a:rPr>
              <a:t>Demonstration effect (+</a:t>
            </a:r>
            <a:r>
              <a:rPr lang="en-US" altLang="zh-CN" dirty="0" smtClean="0">
                <a:latin typeface="Calibri"/>
                <a:cs typeface="Calibri"/>
              </a:rPr>
              <a:t>) 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Competition </a:t>
            </a:r>
            <a:r>
              <a:rPr lang="en-US" altLang="zh-CN" dirty="0">
                <a:latin typeface="Calibri"/>
                <a:cs typeface="Calibri"/>
              </a:rPr>
              <a:t>effect </a:t>
            </a:r>
            <a:r>
              <a:rPr lang="en-US" altLang="zh-CN" dirty="0" smtClean="0">
                <a:latin typeface="Calibri"/>
                <a:cs typeface="Calibri"/>
              </a:rPr>
              <a:t>(+)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Market Stealing effect (-)</a:t>
            </a:r>
            <a:endParaRPr kumimoji="1" lang="en-US" altLang="zh-CN" dirty="0" smtClean="0">
              <a:latin typeface="Calibri"/>
              <a:cs typeface="Calibri"/>
            </a:endParaRPr>
          </a:p>
          <a:p>
            <a:r>
              <a:rPr kumimoji="1" lang="en-US" altLang="zh-CN" dirty="0" smtClean="0">
                <a:latin typeface="Calibri"/>
                <a:cs typeface="Calibri"/>
              </a:rPr>
              <a:t>Inter-Industry Spillover (Vertical)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lang="en-US" altLang="zh-CN" dirty="0">
                <a:latin typeface="Calibri"/>
                <a:cs typeface="Calibri"/>
              </a:rPr>
              <a:t>Spillover through backward linkages (+) </a:t>
            </a:r>
            <a:br>
              <a:rPr lang="en-US" altLang="zh-CN" dirty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Spillover </a:t>
            </a:r>
            <a:r>
              <a:rPr lang="en-US" altLang="zh-CN" dirty="0">
                <a:latin typeface="Calibri"/>
                <a:cs typeface="Calibri"/>
              </a:rPr>
              <a:t>through forward linkages (+)</a:t>
            </a:r>
            <a:br>
              <a:rPr lang="en-US" altLang="zh-CN" dirty="0">
                <a:latin typeface="Calibri"/>
                <a:cs typeface="Calibri"/>
              </a:rPr>
            </a:br>
            <a:endParaRPr kumimoji="1" lang="en-US" altLang="zh-CN" dirty="0" smtClean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681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/>
                <a:cs typeface="Calibri"/>
              </a:rPr>
              <a:t>Manufacturing Sector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Backward linkage (+)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Forward linkage (- in POLS/RE, + in FE/FD)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Horizontal effect (-) </a:t>
            </a:r>
          </a:p>
          <a:p>
            <a:r>
              <a:rPr kumimoji="1" lang="en-US" altLang="zh-CN" dirty="0" smtClean="0">
                <a:latin typeface="Calibri"/>
                <a:cs typeface="Calibri"/>
              </a:rPr>
              <a:t>Service Sector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Backward </a:t>
            </a:r>
            <a:r>
              <a:rPr kumimoji="1" lang="en-US" altLang="zh-CN" dirty="0">
                <a:latin typeface="Calibri"/>
                <a:cs typeface="Calibri"/>
              </a:rPr>
              <a:t>linkage </a:t>
            </a:r>
            <a:r>
              <a:rPr kumimoji="1" lang="en-US" altLang="zh-CN" dirty="0" smtClean="0">
                <a:latin typeface="Calibri"/>
                <a:cs typeface="Calibri"/>
              </a:rPr>
              <a:t>(-)</a:t>
            </a:r>
            <a:r>
              <a:rPr kumimoji="1" lang="en-US" altLang="zh-CN" dirty="0">
                <a:latin typeface="Calibri"/>
                <a:cs typeface="Calibri"/>
              </a:rPr>
              <a:t/>
            </a:r>
            <a:br>
              <a:rPr kumimoji="1" lang="en-US" altLang="zh-CN" dirty="0">
                <a:latin typeface="Calibri"/>
                <a:cs typeface="Calibri"/>
              </a:rPr>
            </a:br>
            <a:r>
              <a:rPr kumimoji="1" lang="en-US" altLang="zh-CN" dirty="0">
                <a:latin typeface="Calibri"/>
                <a:cs typeface="Calibri"/>
              </a:rPr>
              <a:t>Forward linkage (</a:t>
            </a:r>
            <a:r>
              <a:rPr kumimoji="1" lang="en-US" altLang="zh-CN" dirty="0" smtClean="0">
                <a:latin typeface="Calibri"/>
                <a:cs typeface="Calibri"/>
              </a:rPr>
              <a:t>-)</a:t>
            </a:r>
            <a:r>
              <a:rPr kumimoji="1" lang="en-US" altLang="zh-CN" dirty="0">
                <a:latin typeface="Calibri"/>
                <a:cs typeface="Calibri"/>
              </a:rPr>
              <a:t/>
            </a:r>
            <a:br>
              <a:rPr kumimoji="1" lang="en-US" altLang="zh-CN" dirty="0">
                <a:latin typeface="Calibri"/>
                <a:cs typeface="Calibri"/>
              </a:rPr>
            </a:br>
            <a:r>
              <a:rPr kumimoji="1" lang="en-US" altLang="zh-CN" dirty="0">
                <a:latin typeface="Calibri"/>
                <a:cs typeface="Calibri"/>
              </a:rPr>
              <a:t>Horizontal effect </a:t>
            </a:r>
            <a:r>
              <a:rPr kumimoji="1" lang="en-US" altLang="zh-CN" dirty="0" smtClean="0">
                <a:latin typeface="Calibri"/>
                <a:cs typeface="Calibri"/>
              </a:rPr>
              <a:t>(+) </a:t>
            </a:r>
            <a:br>
              <a:rPr kumimoji="1" lang="en-US" altLang="zh-CN" dirty="0" smtClean="0">
                <a:latin typeface="Calibri"/>
                <a:cs typeface="Calibri"/>
              </a:rPr>
            </a:br>
            <a:endParaRPr kumimoji="1" lang="en-US" altLang="zh-CN" dirty="0" smtClean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9223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Calibri"/>
                <a:cs typeface="Calibri"/>
              </a:rPr>
              <a:t>Intuitively,</a:t>
            </a:r>
          </a:p>
          <a:p>
            <a:r>
              <a:rPr kumimoji="1" lang="en-US" altLang="zh-CN" dirty="0" smtClean="0">
                <a:latin typeface="Calibri"/>
                <a:cs typeface="Calibri"/>
              </a:rPr>
              <a:t>Manufacturing sector has a stronger market stealing effect (the negative competition effect)</a:t>
            </a:r>
          </a:p>
          <a:p>
            <a:r>
              <a:rPr kumimoji="1" lang="en-US" altLang="zh-CN" dirty="0" smtClean="0">
                <a:latin typeface="Calibri"/>
                <a:cs typeface="Calibri"/>
              </a:rPr>
              <a:t>However, service sector has a relatively stronger demonstration effect.  </a:t>
            </a: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479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36</a:t>
            </a:fld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99592"/>
              </p:ext>
            </p:extLst>
          </p:nvPr>
        </p:nvGraphicFramePr>
        <p:xfrm>
          <a:off x="990598" y="1893153"/>
          <a:ext cx="7332136" cy="296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034"/>
                <a:gridCol w="1833034"/>
                <a:gridCol w="1833034"/>
                <a:gridCol w="1833034"/>
              </a:tblGrid>
              <a:tr h="47546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Zambia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Vietnam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Sector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Manufacturing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Manufacturing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Service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Horizontal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Backward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+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+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-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66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Forward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N/A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+ (FE/FD);</a:t>
                      </a:r>
                      <a:br>
                        <a:rPr lang="en-US" altLang="zh-CN" dirty="0" smtClean="0">
                          <a:latin typeface="Calibri"/>
                          <a:cs typeface="Calibri"/>
                        </a:rPr>
                      </a:br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- (RE/POLS)</a:t>
                      </a:r>
                      <a:endParaRPr lang="zh-CN" altLang="en-US" dirty="0" smtClean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-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Regional</a:t>
                      </a:r>
                      <a:r>
                        <a:rPr lang="en-US" altLang="zh-CN" baseline="0" dirty="0" smtClean="0">
                          <a:latin typeface="Calibri"/>
                          <a:cs typeface="Calibri"/>
                        </a:rPr>
                        <a:t> 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+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N/A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N/A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409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35" y="220132"/>
            <a:ext cx="8977298" cy="936533"/>
          </a:xfrm>
        </p:spPr>
        <p:txBody>
          <a:bodyPr/>
          <a:lstStyle/>
          <a:p>
            <a:r>
              <a:rPr kumimoji="1" lang="en-US" altLang="zh-CN" sz="4000" dirty="0" smtClean="0"/>
              <a:t>Sign of Horizontal Spillover Effect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413938"/>
            <a:ext cx="8042276" cy="4343400"/>
          </a:xfrm>
        </p:spPr>
        <p:txBody>
          <a:bodyPr/>
          <a:lstStyle/>
          <a:p>
            <a:r>
              <a:rPr lang="en-US" altLang="zh-CN" dirty="0">
                <a:latin typeface="Calibri"/>
                <a:cs typeface="Calibri"/>
              </a:rPr>
              <a:t>Absorptive </a:t>
            </a:r>
            <a:r>
              <a:rPr lang="en-US" altLang="zh-CN" dirty="0" smtClean="0">
                <a:latin typeface="Calibri"/>
                <a:cs typeface="Calibri"/>
              </a:rPr>
              <a:t>Capacity/Technology Gap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If </a:t>
            </a:r>
            <a:r>
              <a:rPr lang="en-US" altLang="zh-CN" dirty="0">
                <a:latin typeface="Calibri"/>
                <a:cs typeface="Calibri"/>
              </a:rPr>
              <a:t>the gap is too large, it may be impossible for domestic firms to absorb foreign </a:t>
            </a:r>
            <a:r>
              <a:rPr lang="en-US" altLang="zh-CN" dirty="0" smtClean="0">
                <a:latin typeface="Calibri"/>
                <a:cs typeface="Calibri"/>
              </a:rPr>
              <a:t>technology.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Stiff Competition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>
                <a:latin typeface="Calibri"/>
                <a:cs typeface="Calibri"/>
              </a:rPr>
              <a:t>High competition forces MNCs to bring in relatively new and sophisticated </a:t>
            </a:r>
            <a:r>
              <a:rPr lang="en-US" altLang="zh-CN" dirty="0" smtClean="0">
                <a:latin typeface="Calibri"/>
                <a:cs typeface="Calibri"/>
              </a:rPr>
              <a:t>technologies.</a:t>
            </a:r>
            <a:r>
              <a:rPr lang="en-US" altLang="zh-CN" dirty="0">
                <a:latin typeface="Calibri"/>
                <a:cs typeface="Calibri"/>
              </a:rPr>
              <a:t> The stronger the competition, the more advanced technology brought into the domestic market. </a:t>
            </a:r>
            <a:r>
              <a:rPr lang="en-US" altLang="zh-CN" dirty="0" smtClean="0">
                <a:latin typeface="Calibri"/>
                <a:cs typeface="Calibri"/>
              </a:rPr>
              <a:t> </a:t>
            </a:r>
          </a:p>
          <a:p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37</a:t>
            </a:fld>
            <a:endParaRPr kumimoji="1"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14487"/>
              </p:ext>
            </p:extLst>
          </p:nvPr>
        </p:nvGraphicFramePr>
        <p:xfrm>
          <a:off x="31235" y="4780048"/>
          <a:ext cx="9112765" cy="1997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553"/>
                <a:gridCol w="1822553"/>
                <a:gridCol w="1822553"/>
                <a:gridCol w="1822553"/>
                <a:gridCol w="1822553"/>
              </a:tblGrid>
              <a:tr h="108339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Manufacturing</a:t>
                      </a:r>
                      <a:r>
                        <a:rPr lang="en-US" altLang="zh-CN" baseline="0" dirty="0" smtClean="0">
                          <a:latin typeface="Calibri"/>
                          <a:cs typeface="Calibri"/>
                        </a:rPr>
                        <a:t> 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Large Tech Gap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Low Demonstration Effect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Low Competition</a:t>
                      </a:r>
                      <a:r>
                        <a:rPr lang="en-US" altLang="zh-CN" baseline="0" dirty="0" smtClean="0">
                          <a:latin typeface="Calibri"/>
                          <a:cs typeface="Calibri"/>
                        </a:rPr>
                        <a:t> Effect 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High</a:t>
                      </a:r>
                      <a:r>
                        <a:rPr lang="en-US" altLang="zh-CN" baseline="0" dirty="0" smtClean="0">
                          <a:latin typeface="Calibri"/>
                          <a:cs typeface="Calibri"/>
                        </a:rPr>
                        <a:t> Market Stealing Effect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83338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Service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Low Tech Gap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High</a:t>
                      </a:r>
                      <a:r>
                        <a:rPr lang="en-US" altLang="zh-CN" baseline="0" dirty="0" smtClean="0">
                          <a:latin typeface="Calibri"/>
                          <a:cs typeface="Calibri"/>
                        </a:rPr>
                        <a:t> Demonstration Effect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High Competition</a:t>
                      </a:r>
                      <a:r>
                        <a:rPr lang="en-US" altLang="zh-CN" baseline="0" dirty="0" smtClean="0">
                          <a:latin typeface="Calibri"/>
                          <a:cs typeface="Calibri"/>
                        </a:rPr>
                        <a:t> Effect 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Low</a:t>
                      </a:r>
                      <a:r>
                        <a:rPr lang="en-US" altLang="zh-CN" baseline="0" dirty="0" smtClean="0">
                          <a:latin typeface="Calibri"/>
                          <a:cs typeface="Calibri"/>
                        </a:rPr>
                        <a:t> Market Stealing Effect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14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Vertical Spillover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701801"/>
            <a:ext cx="8042276" cy="4343400"/>
          </a:xfrm>
        </p:spPr>
        <p:txBody>
          <a:bodyPr/>
          <a:lstStyle/>
          <a:p>
            <a:r>
              <a:rPr kumimoji="1" lang="en-US" altLang="zh-CN" dirty="0" smtClean="0">
                <a:latin typeface="Calibri"/>
                <a:cs typeface="Calibri"/>
              </a:rPr>
              <a:t>Unfortunately, I have no idea why the forward linkage effect is negative.</a:t>
            </a:r>
            <a:br>
              <a:rPr kumimoji="1" lang="en-US" altLang="zh-CN" dirty="0" smtClean="0">
                <a:latin typeface="Calibri"/>
                <a:cs typeface="Calibri"/>
              </a:rPr>
            </a:b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38</a:t>
            </a:fld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013"/>
              </p:ext>
            </p:extLst>
          </p:nvPr>
        </p:nvGraphicFramePr>
        <p:xfrm>
          <a:off x="990598" y="3164247"/>
          <a:ext cx="7332136" cy="296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034"/>
                <a:gridCol w="1833034"/>
                <a:gridCol w="1833034"/>
                <a:gridCol w="1833034"/>
              </a:tblGrid>
              <a:tr h="47546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Zambia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Vietnam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1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Sector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Manufacturing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Manufacturing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Service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Horizontal</a:t>
                      </a:r>
                      <a:r>
                        <a:rPr lang="en-US" altLang="zh-CN" baseline="0" dirty="0" smtClean="0">
                          <a:latin typeface="Calibri"/>
                          <a:cs typeface="Calibri"/>
                        </a:rPr>
                        <a:t> 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-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-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alibri"/>
                          <a:cs typeface="Calibri"/>
                        </a:rPr>
                        <a:t>+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Backward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+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+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-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66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Forward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N/A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+ (FE/FD);</a:t>
                      </a:r>
                      <a:br>
                        <a:rPr lang="en-US" altLang="zh-CN" dirty="0" smtClean="0">
                          <a:latin typeface="Calibri"/>
                          <a:cs typeface="Calibri"/>
                        </a:rPr>
                      </a:br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- (RE/POLS)</a:t>
                      </a:r>
                      <a:endParaRPr lang="zh-CN" altLang="en-US" dirty="0" smtClean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-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Regional</a:t>
                      </a:r>
                      <a:r>
                        <a:rPr lang="en-US" altLang="zh-CN" baseline="0" dirty="0" smtClean="0">
                          <a:latin typeface="Calibri"/>
                          <a:cs typeface="Calibri"/>
                        </a:rPr>
                        <a:t> 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+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N/A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/>
                          <a:cs typeface="Calibri"/>
                        </a:rPr>
                        <a:t>N/A</a:t>
                      </a:r>
                      <a:endParaRPr lang="zh-CN" alt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94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Contribution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/>
                <a:cs typeface="Calibri"/>
              </a:rPr>
              <a:t>Measures the FDI spillover effect in developing countries.</a:t>
            </a:r>
          </a:p>
          <a:p>
            <a:r>
              <a:rPr kumimoji="1" lang="en-US" altLang="zh-CN" dirty="0" smtClean="0">
                <a:latin typeface="Calibri"/>
                <a:cs typeface="Calibri"/>
              </a:rPr>
              <a:t>Warns that FDI might cause a negative effect in manufacturing sector. </a:t>
            </a:r>
          </a:p>
          <a:p>
            <a:r>
              <a:rPr kumimoji="1" lang="en-US" altLang="zh-CN" dirty="0" smtClean="0">
                <a:latin typeface="Calibri"/>
                <a:cs typeface="Calibri"/>
              </a:rPr>
              <a:t>FDI might </a:t>
            </a:r>
            <a:r>
              <a:rPr lang="en-US" altLang="zh-CN" dirty="0" smtClean="0">
                <a:latin typeface="Calibri"/>
                <a:cs typeface="Calibri"/>
              </a:rPr>
              <a:t>deteriorate </a:t>
            </a:r>
            <a:r>
              <a:rPr kumimoji="1" lang="en-US" altLang="zh-CN" dirty="0" smtClean="0">
                <a:latin typeface="Calibri"/>
                <a:cs typeface="Calibri"/>
              </a:rPr>
              <a:t>the forward or the backward industries by ambiguous spillover effect.</a:t>
            </a: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94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208" y="1295407"/>
            <a:ext cx="8042276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alibri"/>
                <a:cs typeface="Calibri"/>
              </a:rPr>
              <a:t>FDI </a:t>
            </a:r>
            <a:r>
              <a:rPr lang="en-US" altLang="zh-CN" dirty="0">
                <a:latin typeface="Calibri"/>
                <a:cs typeface="Calibri"/>
              </a:rPr>
              <a:t>can help improve the economic prospects of most African countries in several ways</a:t>
            </a:r>
            <a:r>
              <a:rPr lang="en-US" altLang="zh-CN" dirty="0" smtClean="0">
                <a:latin typeface="Calibri"/>
                <a:cs typeface="Calibri"/>
              </a:rPr>
              <a:t>. (Zambia) 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FDI is a </a:t>
            </a:r>
            <a:r>
              <a:rPr lang="en-US" altLang="zh-CN" dirty="0">
                <a:latin typeface="Calibri"/>
                <a:cs typeface="Calibri"/>
              </a:rPr>
              <a:t>non-debt source of development finance, helps to fund investment projects in </a:t>
            </a:r>
            <a:r>
              <a:rPr lang="en-US" altLang="zh-CN" dirty="0" smtClean="0">
                <a:latin typeface="Calibri"/>
                <a:cs typeface="Calibri"/>
              </a:rPr>
              <a:t>the host </a:t>
            </a:r>
            <a:r>
              <a:rPr lang="en-US" altLang="zh-CN" dirty="0">
                <a:latin typeface="Calibri"/>
                <a:cs typeface="Calibri"/>
              </a:rPr>
              <a:t>economy. </a:t>
            </a:r>
            <a:endParaRPr lang="en-US" altLang="zh-CN" dirty="0" smtClean="0">
              <a:latin typeface="Calibri"/>
              <a:cs typeface="Calibri"/>
            </a:endParaRPr>
          </a:p>
          <a:p>
            <a:r>
              <a:rPr lang="en-US" altLang="zh-CN" dirty="0" smtClean="0">
                <a:latin typeface="Calibri"/>
                <a:cs typeface="Calibri"/>
              </a:rPr>
              <a:t>FDI </a:t>
            </a:r>
            <a:r>
              <a:rPr lang="en-US" altLang="zh-CN" dirty="0">
                <a:latin typeface="Calibri"/>
                <a:cs typeface="Calibri"/>
              </a:rPr>
              <a:t>increases the level of technical progress in the host country, </a:t>
            </a:r>
            <a:r>
              <a:rPr lang="en-US" altLang="zh-CN" dirty="0" smtClean="0">
                <a:latin typeface="Calibri"/>
                <a:cs typeface="Calibri"/>
              </a:rPr>
              <a:t>which </a:t>
            </a:r>
            <a:r>
              <a:rPr lang="en-US" altLang="zh-CN" dirty="0">
                <a:latin typeface="Calibri"/>
                <a:cs typeface="Calibri"/>
              </a:rPr>
              <a:t>can play a decisive role in the process of economic development</a:t>
            </a:r>
            <a:r>
              <a:rPr lang="en-US" altLang="zh-CN" dirty="0" smtClean="0">
                <a:latin typeface="Calibri"/>
                <a:cs typeface="Calibri"/>
              </a:rPr>
              <a:t>.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Technology </a:t>
            </a:r>
            <a:r>
              <a:rPr lang="en-US" altLang="zh-CN" dirty="0">
                <a:latin typeface="Calibri"/>
                <a:cs typeface="Calibri"/>
              </a:rPr>
              <a:t>transferred to developing countries via FDI tends to be newer than that transferred via licensing</a:t>
            </a:r>
            <a:r>
              <a:rPr lang="en-US" altLang="zh-CN" dirty="0" smtClean="0">
                <a:latin typeface="Calibri"/>
                <a:cs typeface="Calibri"/>
              </a:rPr>
              <a:t>.</a:t>
            </a:r>
            <a:endParaRPr lang="en-US" altLang="zh-CN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42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Magical Horizontal Effect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latin typeface="Calibri"/>
                <a:cs typeface="Calibri"/>
              </a:rPr>
              <a:t>Assume a domestic firm receives a R&amp;D </a:t>
            </a:r>
            <a:r>
              <a:rPr kumimoji="1" lang="en-US" altLang="zh-CN" dirty="0" smtClean="0">
                <a:latin typeface="Calibri"/>
                <a:cs typeface="Calibri"/>
              </a:rPr>
              <a:t>subsidy as a kind of protection. </a:t>
            </a:r>
            <a:endParaRPr kumimoji="1" lang="en-US" altLang="zh-CN" dirty="0" smtClean="0">
              <a:latin typeface="Calibri"/>
              <a:cs typeface="Calibri"/>
            </a:endParaRPr>
          </a:p>
          <a:p>
            <a:r>
              <a:rPr kumimoji="1" lang="en-US" altLang="zh-CN" dirty="0" smtClean="0">
                <a:latin typeface="Calibri"/>
                <a:cs typeface="Calibri"/>
              </a:rPr>
              <a:t>The </a:t>
            </a:r>
            <a:r>
              <a:rPr kumimoji="1" lang="en-US" altLang="zh-CN" dirty="0" smtClean="0">
                <a:latin typeface="Calibri"/>
                <a:cs typeface="Calibri"/>
              </a:rPr>
              <a:t>market </a:t>
            </a:r>
            <a:r>
              <a:rPr kumimoji="1" lang="en-US" altLang="zh-CN" dirty="0" smtClean="0">
                <a:latin typeface="Calibri"/>
                <a:cs typeface="Calibri"/>
              </a:rPr>
              <a:t>stealing effect</a:t>
            </a:r>
          </a:p>
          <a:p>
            <a:pPr marL="0" indent="0" algn="ctr">
              <a:buNone/>
            </a:pPr>
            <a:r>
              <a:rPr kumimoji="1" lang="en-US" altLang="zh-CN" dirty="0" smtClean="0">
                <a:latin typeface="Calibri"/>
                <a:cs typeface="Calibri"/>
              </a:rPr>
              <a:t>Two firms: Domestic and Foreign </a:t>
            </a:r>
          </a:p>
          <a:p>
            <a:pPr marL="0" indent="0" algn="ctr">
              <a:buNone/>
            </a:pPr>
            <a:r>
              <a:rPr kumimoji="1" lang="en-US" altLang="zh-CN" dirty="0" err="1" smtClean="0">
                <a:latin typeface="Calibri"/>
                <a:cs typeface="Calibri"/>
              </a:rPr>
              <a:t>Cournot</a:t>
            </a:r>
            <a:r>
              <a:rPr kumimoji="1" lang="en-US" altLang="zh-CN" dirty="0" smtClean="0">
                <a:latin typeface="Calibri"/>
                <a:cs typeface="Calibri"/>
              </a:rPr>
              <a:t> Competition</a:t>
            </a:r>
          </a:p>
          <a:p>
            <a:pPr marL="0" indent="0" algn="ctr">
              <a:buNone/>
            </a:pPr>
            <a:r>
              <a:rPr kumimoji="1" lang="en-US" altLang="zh-CN" dirty="0" smtClean="0">
                <a:latin typeface="Calibri"/>
                <a:cs typeface="Calibri"/>
              </a:rPr>
              <a:t>Identical Product</a:t>
            </a:r>
          </a:p>
          <a:p>
            <a:pPr marL="0" indent="0" algn="ctr">
              <a:buNone/>
            </a:pPr>
            <a:r>
              <a:rPr kumimoji="1" lang="en-US" altLang="zh-CN" dirty="0" smtClean="0">
                <a:latin typeface="Calibri"/>
                <a:cs typeface="Calibri"/>
              </a:rPr>
              <a:t>Only domestic firm receives R&amp;D subsidy</a:t>
            </a:r>
          </a:p>
          <a:p>
            <a:pPr marL="0" indent="0" algn="ctr">
              <a:buNone/>
            </a:pPr>
            <a:r>
              <a:rPr kumimoji="1" lang="en-US" altLang="zh-CN" dirty="0" smtClean="0">
                <a:latin typeface="Calibri"/>
                <a:cs typeface="Calibri"/>
              </a:rPr>
              <a:t>No spillover effect</a:t>
            </a:r>
          </a:p>
          <a:p>
            <a:pPr marL="0" indent="0">
              <a:buNone/>
            </a:pP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831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41</a:t>
            </a:fld>
            <a:endParaRPr kumimoji="1"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568110"/>
              </p:ext>
            </p:extLst>
          </p:nvPr>
        </p:nvGraphicFramePr>
        <p:xfrm>
          <a:off x="924462" y="1614488"/>
          <a:ext cx="54133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公式" r:id="rId3" imgW="1879600" imgH="241300" progId="Equation.3">
                  <p:embed/>
                </p:oleObj>
              </mc:Choice>
              <mc:Fallback>
                <p:oleObj name="公式" r:id="rId3" imgW="1879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4462" y="1614488"/>
                        <a:ext cx="541337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49275" y="1058318"/>
            <a:ext cx="8042276" cy="4783681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Calibri"/>
                <a:cs typeface="Calibri"/>
              </a:rPr>
              <a:t>Production function</a:t>
            </a:r>
          </a:p>
          <a:p>
            <a:endParaRPr kumimoji="1" lang="en-US" altLang="zh-CN" dirty="0">
              <a:latin typeface="Calibri"/>
              <a:cs typeface="Calibri"/>
            </a:endParaRPr>
          </a:p>
          <a:p>
            <a:endParaRPr kumimoji="1" lang="en-US" altLang="zh-CN" dirty="0" smtClean="0">
              <a:latin typeface="Calibri"/>
              <a:cs typeface="Calibri"/>
            </a:endParaRPr>
          </a:p>
          <a:p>
            <a:endParaRPr kumimoji="1" lang="en-US" altLang="zh-CN" dirty="0" smtClean="0">
              <a:latin typeface="Calibri"/>
              <a:cs typeface="Calibri"/>
            </a:endParaRPr>
          </a:p>
          <a:p>
            <a:endParaRPr kumimoji="1" lang="en-US" altLang="zh-CN" dirty="0">
              <a:latin typeface="Calibri"/>
              <a:cs typeface="Calibri"/>
            </a:endParaRPr>
          </a:p>
          <a:p>
            <a:r>
              <a:rPr kumimoji="1" lang="en-US" altLang="zh-CN" dirty="0" smtClean="0">
                <a:latin typeface="Calibri"/>
                <a:cs typeface="Calibri"/>
              </a:rPr>
              <a:t>x is the technology level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c is the production cost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r is the R&amp;D investment 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s is the subsidy rate</a:t>
            </a:r>
          </a:p>
          <a:p>
            <a:endParaRPr kumimoji="1" lang="en-US" altLang="zh-CN" dirty="0" smtClean="0">
              <a:latin typeface="Calibri"/>
              <a:cs typeface="Calibri"/>
            </a:endParaRPr>
          </a:p>
          <a:p>
            <a:endParaRPr kumimoji="1" lang="en-US" altLang="zh-CN" dirty="0">
              <a:latin typeface="Calibri"/>
              <a:cs typeface="Calibri"/>
            </a:endParaRPr>
          </a:p>
          <a:p>
            <a:pPr marL="0" indent="0">
              <a:buNone/>
            </a:pPr>
            <a:endParaRPr kumimoji="1" lang="zh-CN" altLang="en-US" dirty="0">
              <a:latin typeface="Calibri"/>
              <a:cs typeface="Calibri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23909"/>
              </p:ext>
            </p:extLst>
          </p:nvPr>
        </p:nvGraphicFramePr>
        <p:xfrm>
          <a:off x="915458" y="2298322"/>
          <a:ext cx="1946275" cy="4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公式" r:id="rId5" imgW="889000" imgH="203200" progId="Equation.3">
                  <p:embed/>
                </p:oleObj>
              </mc:Choice>
              <mc:Fallback>
                <p:oleObj name="公式" r:id="rId5" imgW="88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458" y="2298322"/>
                        <a:ext cx="1946275" cy="44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292742"/>
              </p:ext>
            </p:extLst>
          </p:nvPr>
        </p:nvGraphicFramePr>
        <p:xfrm>
          <a:off x="4210300" y="2151049"/>
          <a:ext cx="1292784" cy="93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公式" r:id="rId7" imgW="546100" imgH="393700" progId="Equation.3">
                  <p:embed/>
                </p:oleObj>
              </mc:Choice>
              <mc:Fallback>
                <p:oleObj name="公式" r:id="rId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0300" y="2151049"/>
                        <a:ext cx="1292784" cy="930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449726"/>
              </p:ext>
            </p:extLst>
          </p:nvPr>
        </p:nvGraphicFramePr>
        <p:xfrm>
          <a:off x="898524" y="2994544"/>
          <a:ext cx="2251197" cy="105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公式" r:id="rId9" imgW="977900" imgH="457200" progId="Equation.3">
                  <p:embed/>
                </p:oleObj>
              </mc:Choice>
              <mc:Fallback>
                <p:oleObj name="公式" r:id="rId9" imgW="977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8524" y="2994544"/>
                        <a:ext cx="2251197" cy="1052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03196"/>
              </p:ext>
            </p:extLst>
          </p:nvPr>
        </p:nvGraphicFramePr>
        <p:xfrm>
          <a:off x="4210300" y="3351742"/>
          <a:ext cx="12033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公式" r:id="rId11" imgW="508000" imgH="177800" progId="Equation.3">
                  <p:embed/>
                </p:oleObj>
              </mc:Choice>
              <mc:Fallback>
                <p:oleObj name="公式" r:id="rId11" imgW="508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10300" y="3351742"/>
                        <a:ext cx="1203325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29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338667"/>
            <a:ext cx="8042276" cy="5130800"/>
          </a:xfrm>
        </p:spPr>
        <p:txBody>
          <a:bodyPr/>
          <a:lstStyle/>
          <a:p>
            <a:r>
              <a:rPr kumimoji="1" lang="en-US" altLang="zh-CN" dirty="0" smtClean="0">
                <a:latin typeface="Calibri"/>
                <a:cs typeface="Calibri"/>
              </a:rPr>
              <a:t>Pre Subsidy Equilibrium</a:t>
            </a:r>
          </a:p>
          <a:p>
            <a:endParaRPr kumimoji="1" lang="en-US" altLang="zh-CN" dirty="0">
              <a:latin typeface="Calibri"/>
              <a:cs typeface="Calibri"/>
            </a:endParaRPr>
          </a:p>
          <a:p>
            <a:pPr marL="0" indent="0">
              <a:buNone/>
            </a:pPr>
            <a:endParaRPr kumimoji="1" lang="en-US" altLang="zh-CN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kumimoji="1" lang="en-US" altLang="zh-CN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kumimoji="1" lang="en-US" altLang="zh-CN" dirty="0" smtClean="0">
              <a:latin typeface="Calibri"/>
              <a:cs typeface="Calibri"/>
            </a:endParaRPr>
          </a:p>
          <a:p>
            <a:r>
              <a:rPr kumimoji="1" lang="en-US" altLang="zh-CN" dirty="0" smtClean="0">
                <a:latin typeface="Calibri"/>
                <a:cs typeface="Calibri"/>
              </a:rPr>
              <a:t>Post Subsidy Equilibrium</a:t>
            </a: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42</a:t>
            </a:fld>
            <a:endParaRPr kumimoji="1"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43307"/>
              </p:ext>
            </p:extLst>
          </p:nvPr>
        </p:nvGraphicFramePr>
        <p:xfrm>
          <a:off x="992867" y="829734"/>
          <a:ext cx="2444600" cy="26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公式" r:id="rId3" imgW="1193800" imgH="1270000" progId="Equation.3">
                  <p:embed/>
                </p:oleObj>
              </mc:Choice>
              <mc:Fallback>
                <p:oleObj name="公式" r:id="rId3" imgW="1193800" imgH="1270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867" y="829734"/>
                        <a:ext cx="2444600" cy="260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522049"/>
              </p:ext>
            </p:extLst>
          </p:nvPr>
        </p:nvGraphicFramePr>
        <p:xfrm>
          <a:off x="992867" y="4165600"/>
          <a:ext cx="2113158" cy="2406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公式" r:id="rId5" imgW="914400" imgH="1041400" progId="Equation.3">
                  <p:embed/>
                </p:oleObj>
              </mc:Choice>
              <mc:Fallback>
                <p:oleObj name="公式" r:id="rId5" imgW="9144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2867" y="4165600"/>
                        <a:ext cx="2113158" cy="2406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71362"/>
              </p:ext>
            </p:extLst>
          </p:nvPr>
        </p:nvGraphicFramePr>
        <p:xfrm>
          <a:off x="3437467" y="4165600"/>
          <a:ext cx="300355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公式" r:id="rId7" imgW="1409700" imgH="838200" progId="Equation.3">
                  <p:embed/>
                </p:oleObj>
              </mc:Choice>
              <mc:Fallback>
                <p:oleObj name="公式" r:id="rId7" imgW="14097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7467" y="4165600"/>
                        <a:ext cx="3003550" cy="178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062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208" y="457196"/>
            <a:ext cx="8042276" cy="5818471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Calibri"/>
                <a:cs typeface="Calibri"/>
              </a:rPr>
              <a:t>Profit Change </a:t>
            </a:r>
          </a:p>
          <a:p>
            <a:endParaRPr kumimoji="1" lang="en-US" altLang="zh-CN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kumimoji="1" lang="en-US" altLang="zh-CN" dirty="0">
                <a:latin typeface="Calibri"/>
                <a:cs typeface="Calibri"/>
              </a:rPr>
              <a:t> </a:t>
            </a:r>
            <a:r>
              <a:rPr kumimoji="1" lang="en-US" altLang="zh-CN" dirty="0" smtClean="0">
                <a:latin typeface="Calibri"/>
                <a:cs typeface="Calibri"/>
              </a:rPr>
              <a:t>                                                        </a:t>
            </a:r>
            <a:r>
              <a:rPr kumimoji="1" lang="en-US" altLang="zh-CN" dirty="0" smtClean="0">
                <a:latin typeface="Calibri"/>
                <a:cs typeface="Calibri"/>
              </a:rPr>
              <a:t>ambiguous</a:t>
            </a:r>
            <a:endParaRPr kumimoji="1" lang="en-US" altLang="zh-CN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kumimoji="1" lang="en-US" altLang="zh-CN" dirty="0">
              <a:latin typeface="Calibri"/>
              <a:cs typeface="Calibri"/>
            </a:endParaRPr>
          </a:p>
          <a:p>
            <a:pPr marL="0" indent="0">
              <a:buNone/>
            </a:pPr>
            <a:endParaRPr kumimoji="1" lang="en-US" altLang="zh-CN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Calibri"/>
                <a:cs typeface="Calibri"/>
              </a:rPr>
              <a:t>Without spillover </a:t>
            </a:r>
            <a:r>
              <a:rPr kumimoji="1" lang="en-US" altLang="zh-CN" dirty="0" smtClean="0">
                <a:latin typeface="Calibri"/>
                <a:cs typeface="Calibri"/>
              </a:rPr>
              <a:t>effect, 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Calibri"/>
                <a:cs typeface="Calibri"/>
              </a:rPr>
              <a:t>R&amp;D subsidy to domestic firm has a positive competition effect on foreign firm;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kumimoji="1" lang="en-US" altLang="zh-CN" dirty="0" smtClean="0">
                <a:latin typeface="Calibri"/>
                <a:cs typeface="Calibri"/>
              </a:rPr>
              <a:t>It has an ambiguous effect on domestic firms. </a:t>
            </a: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43</a:t>
            </a:fld>
            <a:endParaRPr kumimoji="1"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652699"/>
              </p:ext>
            </p:extLst>
          </p:nvPr>
        </p:nvGraphicFramePr>
        <p:xfrm>
          <a:off x="656698" y="1470290"/>
          <a:ext cx="37369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公式" r:id="rId3" imgW="1562100" imgH="812800" progId="Equation.3">
                  <p:embed/>
                </p:oleObj>
              </mc:Choice>
              <mc:Fallback>
                <p:oleObj name="公式" r:id="rId3" imgW="15621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698" y="1470290"/>
                        <a:ext cx="3736975" cy="194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139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Implications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If the government choose a policy combination that encourages the FDI in manufacturing sector and also a R&amp;D subsidy to protect the domestic firms, it might make the domestic firms even worse off under some circumstance.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318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56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alibri"/>
                <a:cs typeface="Calibri"/>
              </a:rPr>
              <a:t>Multinational </a:t>
            </a:r>
            <a:r>
              <a:rPr lang="en-US" altLang="zh-CN" dirty="0">
                <a:latin typeface="Calibri"/>
                <a:cs typeface="Calibri"/>
              </a:rPr>
              <a:t>corporations bring </a:t>
            </a:r>
            <a:r>
              <a:rPr lang="en-US" altLang="zh-CN" dirty="0" smtClean="0">
                <a:latin typeface="Calibri"/>
                <a:cs typeface="Calibri"/>
              </a:rPr>
              <a:t>along capital</a:t>
            </a:r>
            <a:r>
              <a:rPr lang="en-US" altLang="zh-CN" dirty="0">
                <a:latin typeface="Calibri"/>
                <a:cs typeface="Calibri"/>
              </a:rPr>
              <a:t>, technology, managerial and marketing skills and its global network which contribute significantly to a host country’s economic growth</a:t>
            </a:r>
            <a:r>
              <a:rPr lang="en-US" altLang="zh-CN" dirty="0" smtClean="0">
                <a:latin typeface="Calibri"/>
                <a:cs typeface="Calibri"/>
              </a:rPr>
              <a:t>. (Vietnam)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The technology transfer could be broadly </a:t>
            </a:r>
            <a:r>
              <a:rPr lang="en-US" altLang="zh-CN" dirty="0">
                <a:latin typeface="Calibri"/>
                <a:cs typeface="Calibri"/>
              </a:rPr>
              <a:t>defined as managerial practices, production methods, marketing techniques or any other knowledge embodied in a product or service </a:t>
            </a: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70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Hypotheses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>
                <a:latin typeface="Calibri"/>
                <a:cs typeface="Calibri"/>
              </a:rPr>
              <a:t>Sectoral</a:t>
            </a:r>
            <a:r>
              <a:rPr kumimoji="1" lang="en-US" altLang="zh-CN" dirty="0" smtClean="0">
                <a:latin typeface="Calibri"/>
                <a:cs typeface="Calibri"/>
              </a:rPr>
              <a:t> Spillover</a:t>
            </a:r>
          </a:p>
          <a:p>
            <a:r>
              <a:rPr kumimoji="1" lang="en-US" altLang="zh-CN" dirty="0" smtClean="0">
                <a:latin typeface="Calibri"/>
                <a:cs typeface="Calibri"/>
              </a:rPr>
              <a:t>Intra-Industry Spillover (Horizontal)</a:t>
            </a:r>
          </a:p>
          <a:p>
            <a:r>
              <a:rPr kumimoji="1" lang="en-US" altLang="zh-CN" dirty="0" smtClean="0">
                <a:latin typeface="Calibri"/>
                <a:cs typeface="Calibri"/>
              </a:rPr>
              <a:t>Inter-Industry Spillover (Vertical)</a:t>
            </a:r>
          </a:p>
          <a:p>
            <a:pPr marL="0" indent="0">
              <a:buNone/>
            </a:pPr>
            <a:r>
              <a:rPr kumimoji="1" lang="en-US" altLang="zh-CN" dirty="0">
                <a:latin typeface="Calibri"/>
                <a:cs typeface="Calibri"/>
              </a:rPr>
              <a:t>Regional </a:t>
            </a:r>
            <a:r>
              <a:rPr kumimoji="1" lang="en-US" altLang="zh-CN" dirty="0" smtClean="0">
                <a:latin typeface="Calibri"/>
                <a:cs typeface="Calibri"/>
              </a:rPr>
              <a:t>Spillover</a:t>
            </a:r>
            <a:endParaRPr kumimoji="1" lang="en-US" altLang="zh-CN" dirty="0">
              <a:latin typeface="Calibri"/>
              <a:cs typeface="Calibri"/>
            </a:endParaRPr>
          </a:p>
          <a:p>
            <a:r>
              <a:rPr lang="en-US" altLang="zh-CN" dirty="0" smtClean="0">
                <a:latin typeface="Calibri"/>
                <a:cs typeface="Calibri"/>
              </a:rPr>
              <a:t>Technology </a:t>
            </a:r>
            <a:r>
              <a:rPr lang="en-US" altLang="zh-CN" dirty="0">
                <a:latin typeface="Calibri"/>
                <a:cs typeface="Calibri"/>
              </a:rPr>
              <a:t>spillovers may be </a:t>
            </a:r>
            <a:r>
              <a:rPr lang="en-US" altLang="zh-CN" dirty="0" smtClean="0">
                <a:latin typeface="Calibri"/>
                <a:cs typeface="Calibri"/>
              </a:rPr>
              <a:t>regional rather </a:t>
            </a:r>
            <a:r>
              <a:rPr lang="en-US" altLang="zh-CN" dirty="0">
                <a:latin typeface="Calibri"/>
                <a:cs typeface="Calibri"/>
              </a:rPr>
              <a:t>than </a:t>
            </a:r>
            <a:r>
              <a:rPr lang="en-US" altLang="zh-CN" dirty="0" err="1">
                <a:latin typeface="Calibri"/>
                <a:cs typeface="Calibri"/>
              </a:rPr>
              <a:t>sectoral</a:t>
            </a:r>
            <a:r>
              <a:rPr lang="en-US" altLang="zh-CN" dirty="0">
                <a:latin typeface="Calibri"/>
                <a:cs typeface="Calibri"/>
              </a:rPr>
              <a:t>, suggesting that industrial clustering may speed up the rate of </a:t>
            </a:r>
            <a:r>
              <a:rPr lang="en-US" altLang="zh-CN" dirty="0" smtClean="0">
                <a:latin typeface="Calibri"/>
                <a:cs typeface="Calibri"/>
              </a:rPr>
              <a:t>technology diffusion </a:t>
            </a:r>
            <a:r>
              <a:rPr lang="en-US" altLang="zh-CN" dirty="0">
                <a:latin typeface="Calibri"/>
                <a:cs typeface="Calibri"/>
              </a:rPr>
              <a:t>to local firms</a:t>
            </a:r>
            <a:r>
              <a:rPr lang="en-US" altLang="zh-CN" dirty="0" smtClean="0">
                <a:latin typeface="Calibri"/>
                <a:cs typeface="Calibri"/>
              </a:rPr>
              <a:t>. (Zambia)</a:t>
            </a:r>
            <a:endParaRPr kumimoji="1" lang="en-US" altLang="zh-CN" dirty="0" smtClean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76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Industry Spillover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600200"/>
            <a:ext cx="8408458" cy="48005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Demonstration effect (+)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the </a:t>
            </a:r>
            <a:r>
              <a:rPr lang="en-US" altLang="zh-CN" dirty="0">
                <a:latin typeface="Calibri"/>
                <a:cs typeface="Calibri"/>
              </a:rPr>
              <a:t>‘imitation’ channel of spillover or ‘learning-by-watching effect’ </a:t>
            </a:r>
            <a:r>
              <a:rPr lang="en-US" altLang="zh-CN" dirty="0" smtClean="0">
                <a:latin typeface="Calibri"/>
                <a:cs typeface="Calibri"/>
              </a:rPr>
              <a:t>(</a:t>
            </a:r>
            <a:r>
              <a:rPr lang="en-US" altLang="zh-CN" dirty="0" err="1">
                <a:latin typeface="Calibri"/>
                <a:cs typeface="Calibri"/>
              </a:rPr>
              <a:t>Jutta</a:t>
            </a:r>
            <a:r>
              <a:rPr lang="en-US" altLang="zh-CN" dirty="0">
                <a:latin typeface="Calibri"/>
                <a:cs typeface="Calibri"/>
              </a:rPr>
              <a:t> Gunther, 2002)</a:t>
            </a:r>
            <a:r>
              <a:rPr lang="en-US" altLang="zh-CN" dirty="0" smtClean="0">
                <a:latin typeface="Calibri"/>
                <a:cs typeface="Calibri"/>
              </a:rPr>
              <a:t>.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Competition effect (+)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forcing </a:t>
            </a:r>
            <a:r>
              <a:rPr lang="en-US" altLang="zh-CN" dirty="0">
                <a:latin typeface="Calibri"/>
                <a:cs typeface="Calibri"/>
              </a:rPr>
              <a:t>rival domestic firms to upgrade production techniques in order to remain competitive and </a:t>
            </a:r>
            <a:r>
              <a:rPr lang="en-US" altLang="zh-CN" dirty="0" smtClean="0">
                <a:latin typeface="Calibri"/>
                <a:cs typeface="Calibri"/>
              </a:rPr>
              <a:t>productive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(</a:t>
            </a:r>
            <a:r>
              <a:rPr lang="en-US" altLang="zh-CN" dirty="0" err="1" smtClean="0">
                <a:latin typeface="Calibri"/>
                <a:cs typeface="Calibri"/>
              </a:rPr>
              <a:t>Blomstrom</a:t>
            </a:r>
            <a:r>
              <a:rPr lang="en-US" altLang="zh-CN" dirty="0" smtClean="0">
                <a:latin typeface="Calibri"/>
                <a:cs typeface="Calibri"/>
              </a:rPr>
              <a:t> and Kokko,1997). </a:t>
            </a:r>
            <a:endParaRPr lang="zh-CN" altLang="en-US" dirty="0" smtClean="0">
              <a:latin typeface="Calibri"/>
              <a:cs typeface="Calibri"/>
            </a:endParaRPr>
          </a:p>
          <a:p>
            <a:r>
              <a:rPr lang="en-US" altLang="zh-CN" dirty="0" smtClean="0">
                <a:latin typeface="Calibri"/>
                <a:cs typeface="Calibri"/>
              </a:rPr>
              <a:t>Labor Mobility effect (+) 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the movement of highly trained and skilled staff from foreign firms to domestic firms 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(</a:t>
            </a:r>
            <a:r>
              <a:rPr lang="en-US" altLang="zh-CN" dirty="0">
                <a:latin typeface="Calibri"/>
                <a:cs typeface="Calibri"/>
              </a:rPr>
              <a:t>Aitken and Harrison, 1999 </a:t>
            </a:r>
            <a:r>
              <a:rPr lang="en-US" altLang="zh-CN" dirty="0" smtClean="0">
                <a:latin typeface="Calibri"/>
                <a:cs typeface="Calibri"/>
              </a:rPr>
              <a:t>)</a:t>
            </a:r>
            <a:endParaRPr lang="en-US" altLang="zh-CN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altLang="zh-CN" dirty="0" smtClean="0">
              <a:latin typeface="Calibri"/>
              <a:cs typeface="Calibri"/>
            </a:endParaRPr>
          </a:p>
          <a:p>
            <a:endParaRPr lang="en-US" altLang="zh-CN" dirty="0" smtClean="0">
              <a:latin typeface="Calibri"/>
              <a:cs typeface="Calibri"/>
            </a:endParaRPr>
          </a:p>
          <a:p>
            <a:endParaRPr lang="en-US" altLang="zh-CN" dirty="0">
              <a:latin typeface="Calibri"/>
              <a:cs typeface="Calibri"/>
            </a:endParaRPr>
          </a:p>
          <a:p>
            <a:endParaRPr lang="en-US" altLang="zh-CN" dirty="0" smtClean="0">
              <a:latin typeface="Calibri"/>
              <a:cs typeface="Calibri"/>
            </a:endParaRPr>
          </a:p>
          <a:p>
            <a:endParaRPr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32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776054"/>
            <a:ext cx="8042276" cy="1336956"/>
          </a:xfrm>
        </p:spPr>
        <p:txBody>
          <a:bodyPr/>
          <a:lstStyle/>
          <a:p>
            <a:r>
              <a:rPr kumimoji="1" lang="en-US" altLang="zh-CN" dirty="0"/>
              <a:t>Negative Intro-Industry Spillover </a:t>
            </a:r>
            <a:r>
              <a:rPr kumimoji="1" lang="en-US" altLang="zh-CN" dirty="0" smtClean="0"/>
              <a:t>Effect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2887131"/>
            <a:ext cx="8042276" cy="4343400"/>
          </a:xfrm>
        </p:spPr>
        <p:txBody>
          <a:bodyPr/>
          <a:lstStyle/>
          <a:p>
            <a:r>
              <a:rPr kumimoji="1" lang="en-US" altLang="zh-CN" dirty="0" smtClean="0">
                <a:latin typeface="Calibri"/>
                <a:cs typeface="Calibri"/>
              </a:rPr>
              <a:t>Market stealing effect (Vietnam):</a:t>
            </a:r>
            <a:br>
              <a:rPr kumimoji="1" lang="en-US" altLang="zh-CN" dirty="0" smtClean="0">
                <a:latin typeface="Calibri"/>
                <a:cs typeface="Calibri"/>
              </a:rPr>
            </a:br>
            <a:r>
              <a:rPr lang="en-US" altLang="zh-CN" dirty="0">
                <a:latin typeface="Calibri"/>
                <a:cs typeface="Calibri"/>
              </a:rPr>
              <a:t>As MNCs enter the market, their advantages on technology and know-how may take in the market of the domestic firms and make them produce in less efficient scales, which leads to less productiveness of domestic </a:t>
            </a:r>
            <a:r>
              <a:rPr lang="en-US" altLang="zh-CN" dirty="0" smtClean="0">
                <a:latin typeface="Calibri"/>
                <a:cs typeface="Calibri"/>
              </a:rPr>
              <a:t>firms. </a:t>
            </a:r>
            <a:r>
              <a:rPr kumimoji="1" lang="en-US" altLang="zh-CN" dirty="0" smtClean="0">
                <a:latin typeface="Calibri"/>
                <a:cs typeface="Calibri"/>
              </a:rPr>
              <a:t/>
            </a:r>
            <a:br>
              <a:rPr kumimoji="1" lang="en-US" altLang="zh-CN" dirty="0" smtClean="0">
                <a:latin typeface="Calibri"/>
                <a:cs typeface="Calibri"/>
              </a:rPr>
            </a:br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29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Inter-Industry Spillover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447804"/>
            <a:ext cx="8042276" cy="4343400"/>
          </a:xfrm>
        </p:spPr>
        <p:txBody>
          <a:bodyPr/>
          <a:lstStyle/>
          <a:p>
            <a:pPr marL="0" indent="0">
              <a:buNone/>
            </a:pPr>
            <a:endParaRPr lang="zh-CN" altLang="en-US" dirty="0" smtClean="0">
              <a:latin typeface="Calibri"/>
              <a:cs typeface="Calibri"/>
            </a:endParaRPr>
          </a:p>
          <a:p>
            <a:r>
              <a:rPr lang="en-US" altLang="zh-CN" dirty="0">
                <a:latin typeface="Calibri"/>
                <a:cs typeface="Calibri"/>
              </a:rPr>
              <a:t>Spillover through backward </a:t>
            </a:r>
            <a:r>
              <a:rPr lang="en-US" altLang="zh-CN" dirty="0" smtClean="0">
                <a:latin typeface="Calibri"/>
                <a:cs typeface="Calibri"/>
              </a:rPr>
              <a:t>linkages (+) 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>
                <a:latin typeface="Calibri"/>
                <a:cs typeface="Calibri"/>
              </a:rPr>
              <a:t>Multinational </a:t>
            </a:r>
            <a:r>
              <a:rPr lang="en-US" altLang="zh-CN" dirty="0" smtClean="0">
                <a:latin typeface="Calibri"/>
                <a:cs typeface="Calibri"/>
              </a:rPr>
              <a:t>corporations (MNC) may contribute </a:t>
            </a:r>
            <a:r>
              <a:rPr lang="en-US" altLang="zh-CN" dirty="0">
                <a:latin typeface="Calibri"/>
                <a:cs typeface="Calibri"/>
              </a:rPr>
              <a:t>to technology improvement of their local suppliers or potential suppliers by offering technical assistance and supports to these firms </a:t>
            </a:r>
            <a:endParaRPr lang="zh-CN" altLang="en-US" dirty="0">
              <a:latin typeface="Calibri"/>
              <a:cs typeface="Calibri"/>
            </a:endParaRPr>
          </a:p>
          <a:p>
            <a:r>
              <a:rPr lang="en-US" altLang="zh-CN" dirty="0">
                <a:latin typeface="Calibri"/>
                <a:cs typeface="Calibri"/>
              </a:rPr>
              <a:t>Spillover through forward </a:t>
            </a:r>
            <a:r>
              <a:rPr lang="en-US" altLang="zh-CN" dirty="0" smtClean="0">
                <a:latin typeface="Calibri"/>
                <a:cs typeface="Calibri"/>
              </a:rPr>
              <a:t>linkages (+)</a:t>
            </a:r>
            <a:br>
              <a:rPr lang="en-US" altLang="zh-CN" dirty="0" smtClean="0">
                <a:latin typeface="Calibri"/>
                <a:cs typeface="Calibri"/>
              </a:rPr>
            </a:br>
            <a:r>
              <a:rPr lang="en-US" altLang="zh-CN" dirty="0" smtClean="0">
                <a:latin typeface="Calibri"/>
                <a:cs typeface="Calibri"/>
              </a:rPr>
              <a:t>MNCs may </a:t>
            </a:r>
            <a:r>
              <a:rPr lang="en-US" altLang="zh-CN" dirty="0">
                <a:latin typeface="Calibri"/>
                <a:cs typeface="Calibri"/>
              </a:rPr>
              <a:t>also provide training and other types of technical support to their customers. </a:t>
            </a:r>
            <a:r>
              <a:rPr lang="en-US" altLang="zh-CN" dirty="0" smtClean="0">
                <a:latin typeface="Calibri"/>
                <a:cs typeface="Calibri"/>
              </a:rPr>
              <a:t>(Vietnam)</a:t>
            </a:r>
            <a:endParaRPr lang="en-US" altLang="zh-CN" dirty="0">
              <a:latin typeface="Calibri"/>
              <a:cs typeface="Calibri"/>
            </a:endParaRPr>
          </a:p>
          <a:p>
            <a:endParaRPr lang="en-US" altLang="zh-CN" dirty="0">
              <a:latin typeface="Calibri"/>
              <a:cs typeface="Calibri"/>
            </a:endParaRPr>
          </a:p>
          <a:p>
            <a:endParaRPr kumimoji="1" lang="zh-CN" altLang="en-US" dirty="0">
              <a:latin typeface="Calibri"/>
              <a:cs typeface="Calibr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C11C-7CF2-724C-A609-1F04E0DDC07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4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832</TotalTime>
  <Words>1342</Words>
  <Application>Microsoft Macintosh PowerPoint</Application>
  <PresentationFormat>全屏显示(4:3)</PresentationFormat>
  <Paragraphs>278</Paragraphs>
  <Slides>45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微风</vt:lpstr>
      <vt:lpstr>公式</vt:lpstr>
      <vt:lpstr>FDI and Technology Spillovers</vt:lpstr>
      <vt:lpstr>PowerPoint 演示文稿</vt:lpstr>
      <vt:lpstr>PowerPoint 演示文稿</vt:lpstr>
      <vt:lpstr>PowerPoint 演示文稿</vt:lpstr>
      <vt:lpstr>PowerPoint 演示文稿</vt:lpstr>
      <vt:lpstr>Hypotheses</vt:lpstr>
      <vt:lpstr>Intro-Industry Spillover</vt:lpstr>
      <vt:lpstr>Negative Intro-Industry Spillover Effect</vt:lpstr>
      <vt:lpstr>Inter-Industry Spillover</vt:lpstr>
      <vt:lpstr>Data &amp; Methodology</vt:lpstr>
      <vt:lpstr>Zambia</vt:lpstr>
      <vt:lpstr>PowerPoint 演示文稿</vt:lpstr>
      <vt:lpstr>PowerPoint 演示文稿</vt:lpstr>
      <vt:lpstr>PowerPoint 演示文稿</vt:lpstr>
      <vt:lpstr>Methodology</vt:lpstr>
      <vt:lpstr>Total Sample</vt:lpstr>
      <vt:lpstr>Sub-sample of domestic firms</vt:lpstr>
      <vt:lpstr>Conclusion</vt:lpstr>
      <vt:lpstr>Implication</vt:lpstr>
      <vt:lpstr>Vietnam</vt:lpstr>
      <vt:lpstr>Methodology</vt:lpstr>
      <vt:lpstr>PowerPoint 演示文稿</vt:lpstr>
      <vt:lpstr>PowerPoint 演示文稿</vt:lpstr>
      <vt:lpstr>Methodology</vt:lpstr>
      <vt:lpstr>POLS Manufacturing Sector </vt:lpstr>
      <vt:lpstr>RE Manufacturing Sector</vt:lpstr>
      <vt:lpstr>FE Manufacturing Sector</vt:lpstr>
      <vt:lpstr>FD Manufacturing Sector</vt:lpstr>
      <vt:lpstr>POLS Service Sector </vt:lpstr>
      <vt:lpstr>RE Service Sector</vt:lpstr>
      <vt:lpstr>FE Service Sector</vt:lpstr>
      <vt:lpstr>FD Service Sector</vt:lpstr>
      <vt:lpstr>Reminder</vt:lpstr>
      <vt:lpstr>Conclusion</vt:lpstr>
      <vt:lpstr>Conclusion</vt:lpstr>
      <vt:lpstr>Comparison</vt:lpstr>
      <vt:lpstr>Sign of Horizontal Spillover Effect</vt:lpstr>
      <vt:lpstr>Vertical Spillover</vt:lpstr>
      <vt:lpstr>Contribution</vt:lpstr>
      <vt:lpstr>The Magical Horizontal Effect </vt:lpstr>
      <vt:lpstr>PowerPoint 演示文稿</vt:lpstr>
      <vt:lpstr>PowerPoint 演示文稿</vt:lpstr>
      <vt:lpstr>PowerPoint 演示文稿</vt:lpstr>
      <vt:lpstr>Implications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FDI and Technology Spillovers</dc:title>
  <dc:creator>jiaxi zhang</dc:creator>
  <cp:lastModifiedBy>jiaxi zhang</cp:lastModifiedBy>
  <cp:revision>276</cp:revision>
  <dcterms:created xsi:type="dcterms:W3CDTF">2015-04-20T03:42:33Z</dcterms:created>
  <dcterms:modified xsi:type="dcterms:W3CDTF">2015-04-20T17:41:13Z</dcterms:modified>
</cp:coreProperties>
</file>