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2"/>
  </p:notesMasterIdLst>
  <p:handoutMasterIdLst>
    <p:handoutMasterId r:id="rId73"/>
  </p:handoutMasterIdLst>
  <p:sldIdLst>
    <p:sldId id="285" r:id="rId2"/>
    <p:sldId id="878" r:id="rId3"/>
    <p:sldId id="879" r:id="rId4"/>
    <p:sldId id="880" r:id="rId5"/>
    <p:sldId id="882" r:id="rId6"/>
    <p:sldId id="640" r:id="rId7"/>
    <p:sldId id="884" r:id="rId8"/>
    <p:sldId id="885" r:id="rId9"/>
    <p:sldId id="670" r:id="rId10"/>
    <p:sldId id="669" r:id="rId11"/>
    <p:sldId id="695" r:id="rId12"/>
    <p:sldId id="754" r:id="rId13"/>
    <p:sldId id="755" r:id="rId14"/>
    <p:sldId id="756" r:id="rId15"/>
    <p:sldId id="757" r:id="rId16"/>
    <p:sldId id="702" r:id="rId17"/>
    <p:sldId id="696" r:id="rId18"/>
    <p:sldId id="727" r:id="rId19"/>
    <p:sldId id="759" r:id="rId20"/>
    <p:sldId id="764" r:id="rId21"/>
    <p:sldId id="765" r:id="rId22"/>
    <p:sldId id="668" r:id="rId23"/>
    <p:sldId id="326" r:id="rId24"/>
    <p:sldId id="582" r:id="rId25"/>
    <p:sldId id="267" r:id="rId26"/>
    <p:sldId id="268" r:id="rId27"/>
    <p:sldId id="726" r:id="rId28"/>
    <p:sldId id="667" r:id="rId29"/>
    <p:sldId id="853" r:id="rId30"/>
    <p:sldId id="854" r:id="rId31"/>
    <p:sldId id="855" r:id="rId32"/>
    <p:sldId id="857" r:id="rId33"/>
    <p:sldId id="859" r:id="rId34"/>
    <p:sldId id="860" r:id="rId35"/>
    <p:sldId id="862" r:id="rId36"/>
    <p:sldId id="863" r:id="rId37"/>
    <p:sldId id="865" r:id="rId38"/>
    <p:sldId id="869" r:id="rId39"/>
    <p:sldId id="831" r:id="rId40"/>
    <p:sldId id="871" r:id="rId41"/>
    <p:sldId id="877" r:id="rId42"/>
    <p:sldId id="656" r:id="rId43"/>
    <p:sldId id="790" r:id="rId44"/>
    <p:sldId id="846" r:id="rId45"/>
    <p:sldId id="848" r:id="rId46"/>
    <p:sldId id="845" r:id="rId47"/>
    <p:sldId id="872" r:id="rId48"/>
    <p:sldId id="886" r:id="rId49"/>
    <p:sldId id="874" r:id="rId50"/>
    <p:sldId id="875" r:id="rId51"/>
    <p:sldId id="873" r:id="rId52"/>
    <p:sldId id="876" r:id="rId53"/>
    <p:sldId id="718" r:id="rId54"/>
    <p:sldId id="822" r:id="rId55"/>
    <p:sldId id="823" r:id="rId56"/>
    <p:sldId id="824" r:id="rId57"/>
    <p:sldId id="556" r:id="rId58"/>
    <p:sldId id="666" r:id="rId59"/>
    <p:sldId id="339" r:id="rId60"/>
    <p:sldId id="574" r:id="rId61"/>
    <p:sldId id="715" r:id="rId62"/>
    <p:sldId id="635" r:id="rId63"/>
    <p:sldId id="295" r:id="rId64"/>
    <p:sldId id="662" r:id="rId65"/>
    <p:sldId id="731" r:id="rId66"/>
    <p:sldId id="730" r:id="rId67"/>
    <p:sldId id="761" r:id="rId68"/>
    <p:sldId id="760" r:id="rId69"/>
    <p:sldId id="762" r:id="rId70"/>
    <p:sldId id="733" r:id="rId71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64BD"/>
    <a:srgbClr val="3144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14" autoAdjust="0"/>
    <p:restoredTop sz="86894" autoAdjust="0"/>
  </p:normalViewPr>
  <p:slideViewPr>
    <p:cSldViewPr snapToGrid="0" snapToObjects="1">
      <p:cViewPr>
        <p:scale>
          <a:sx n="100" d="100"/>
          <a:sy n="100" d="100"/>
        </p:scale>
        <p:origin x="-156" y="-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88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upreet:Documents:wage%20rigidity:results:pres%20results%202011.10.0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upreet:Documents:wage%20rigidity:results:pres%20results%202011.10.0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>
                <a:latin typeface="Times New Roman"/>
                <a:cs typeface="Times New Roman"/>
              </a:defRPr>
            </a:pPr>
            <a:r>
              <a:rPr lang="en-US">
                <a:latin typeface="Times New Roman"/>
                <a:cs typeface="Times New Roman"/>
              </a:rPr>
              <a:t>Log crop yield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RFdecile!$R$60</c:f>
              <c:strCache>
                <c:ptCount val="1"/>
                <c:pt idx="0">
                  <c:v>Lower CI</c:v>
                </c:pt>
              </c:strCache>
            </c:strRef>
          </c:tx>
          <c:spPr>
            <a:ln w="19050">
              <a:solidFill>
                <a:schemeClr val="bg1">
                  <a:lumMod val="50000"/>
                </a:schemeClr>
              </a:solidFill>
              <a:prstDash val="dash"/>
            </a:ln>
          </c:spPr>
          <c:marker>
            <c:symbol val="none"/>
          </c:marker>
          <c:val>
            <c:numRef>
              <c:f>RFdecile!$R$61:$R$70</c:f>
              <c:numCache>
                <c:formatCode>General</c:formatCode>
                <c:ptCount val="10"/>
                <c:pt idx="0">
                  <c:v>-6.6756099999999999E-2</c:v>
                </c:pt>
                <c:pt idx="1">
                  <c:v>-4.7620900000000001E-2</c:v>
                </c:pt>
                <c:pt idx="2">
                  <c:v>-6.8056400000000003E-2</c:v>
                </c:pt>
                <c:pt idx="3">
                  <c:v>-2.4025600000000001E-2</c:v>
                </c:pt>
                <c:pt idx="4">
                  <c:v>-2.359955E-2</c:v>
                </c:pt>
                <c:pt idx="5">
                  <c:v>-2.31735E-2</c:v>
                </c:pt>
                <c:pt idx="6">
                  <c:v>-6.5243000000000002E-3</c:v>
                </c:pt>
                <c:pt idx="7">
                  <c:v>-2.7792500000000001E-2</c:v>
                </c:pt>
                <c:pt idx="8">
                  <c:v>-1.9970700000000001E-2</c:v>
                </c:pt>
                <c:pt idx="9">
                  <c:v>-5.3638999999999996E-3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RFdecile!$S$60</c:f>
              <c:strCache>
                <c:ptCount val="1"/>
                <c:pt idx="0">
                  <c:v>Coefficient</c:v>
                </c:pt>
              </c:strCache>
            </c:strRef>
          </c:tx>
          <c:spPr>
            <a:ln>
              <a:solidFill>
                <a:srgbClr val="000090"/>
              </a:solidFill>
            </a:ln>
          </c:spPr>
          <c:marker>
            <c:symbol val="none"/>
          </c:marker>
          <c:val>
            <c:numRef>
              <c:f>RFdecile!$S$61:$S$70</c:f>
              <c:numCache>
                <c:formatCode>General</c:formatCode>
                <c:ptCount val="10"/>
                <c:pt idx="0">
                  <c:v>-2.8462100000000001E-2</c:v>
                </c:pt>
                <c:pt idx="1">
                  <c:v>-1.3998699999999999E-2</c:v>
                </c:pt>
                <c:pt idx="2">
                  <c:v>-3.4396299999999998E-2</c:v>
                </c:pt>
                <c:pt idx="3">
                  <c:v>2.3701E-3</c:v>
                </c:pt>
                <c:pt idx="4">
                  <c:v>0</c:v>
                </c:pt>
                <c:pt idx="5">
                  <c:v>9.1339999999999998E-4</c:v>
                </c:pt>
                <c:pt idx="6">
                  <c:v>2.0930799999999999E-2</c:v>
                </c:pt>
                <c:pt idx="7">
                  <c:v>1.3397999999999999E-3</c:v>
                </c:pt>
                <c:pt idx="8">
                  <c:v>9.2277999999999995E-3</c:v>
                </c:pt>
                <c:pt idx="9">
                  <c:v>2.8700900000000001E-2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RFdecile!$T$60</c:f>
              <c:strCache>
                <c:ptCount val="1"/>
                <c:pt idx="0">
                  <c:v>Upper CI</c:v>
                </c:pt>
              </c:strCache>
            </c:strRef>
          </c:tx>
          <c:spPr>
            <a:ln w="19050">
              <a:solidFill>
                <a:schemeClr val="bg1">
                  <a:lumMod val="50000"/>
                </a:schemeClr>
              </a:solidFill>
              <a:prstDash val="dash"/>
            </a:ln>
          </c:spPr>
          <c:marker>
            <c:symbol val="none"/>
          </c:marker>
          <c:val>
            <c:numRef>
              <c:f>RFdecile!$T$61:$T$70</c:f>
              <c:numCache>
                <c:formatCode>General</c:formatCode>
                <c:ptCount val="10"/>
                <c:pt idx="0">
                  <c:v>9.8320000000000005E-3</c:v>
                </c:pt>
                <c:pt idx="1">
                  <c:v>1.9623499999999999E-2</c:v>
                </c:pt>
                <c:pt idx="2">
                  <c:v>-7.3620000000000001E-4</c:v>
                </c:pt>
                <c:pt idx="3">
                  <c:v>2.8765800000000001E-2</c:v>
                </c:pt>
                <c:pt idx="4">
                  <c:v>2.6883000000000001E-2</c:v>
                </c:pt>
                <c:pt idx="5">
                  <c:v>2.50002E-2</c:v>
                </c:pt>
                <c:pt idx="6">
                  <c:v>4.83858E-2</c:v>
                </c:pt>
                <c:pt idx="7">
                  <c:v>3.0471999999999999E-2</c:v>
                </c:pt>
                <c:pt idx="8">
                  <c:v>3.8426299999999997E-2</c:v>
                </c:pt>
                <c:pt idx="9">
                  <c:v>6.2765799999999997E-2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9234176"/>
        <c:axId val="99235712"/>
      </c:lineChart>
      <c:catAx>
        <c:axId val="9923417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>
                <a:latin typeface="Times New Roman"/>
                <a:cs typeface="Times New Roman"/>
              </a:defRPr>
            </a:pPr>
            <a:endParaRPr lang="en-US"/>
          </a:p>
        </c:txPr>
        <c:crossAx val="99235712"/>
        <c:crosses val="autoZero"/>
        <c:auto val="1"/>
        <c:lblAlgn val="ctr"/>
        <c:lblOffset val="100"/>
        <c:noMultiLvlLbl val="0"/>
      </c:catAx>
      <c:valAx>
        <c:axId val="99235712"/>
        <c:scaling>
          <c:orientation val="minMax"/>
          <c:max val="0.05"/>
          <c:min val="-0.05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b="0">
                    <a:latin typeface="Times New Roman"/>
                    <a:cs typeface="Times New Roman"/>
                  </a:defRPr>
                </a:pPr>
                <a:r>
                  <a:rPr lang="en-US" sz="1400" b="0" dirty="0">
                    <a:latin typeface="Times New Roman"/>
                    <a:cs typeface="Times New Roman"/>
                  </a:rPr>
                  <a:t>Predicted impact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Times New Roman"/>
                <a:cs typeface="Times New Roman"/>
              </a:defRPr>
            </a:pPr>
            <a:endParaRPr lang="en-US"/>
          </a:p>
        </c:txPr>
        <c:crossAx val="99234176"/>
        <c:crosses val="autoZero"/>
        <c:crossBetween val="between"/>
        <c:majorUnit val="2.5000000000000001E-2"/>
      </c:valAx>
      <c:spPr>
        <a:noFill/>
        <a:ln w="25400">
          <a:noFill/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Agricultural employment</a:t>
            </a:r>
            <a:endParaRPr lang="en-US" dirty="0"/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RFdecile!$R$103</c:f>
              <c:strCache>
                <c:ptCount val="1"/>
                <c:pt idx="0">
                  <c:v>Lower CI</c:v>
                </c:pt>
              </c:strCache>
            </c:strRef>
          </c:tx>
          <c:spPr>
            <a:ln w="19050">
              <a:solidFill>
                <a:schemeClr val="bg1">
                  <a:lumMod val="50000"/>
                </a:schemeClr>
              </a:solidFill>
              <a:prstDash val="dash"/>
            </a:ln>
          </c:spPr>
          <c:marker>
            <c:symbol val="none"/>
          </c:marker>
          <c:val>
            <c:numRef>
              <c:f>RFdecile!$R$104:$R$113</c:f>
              <c:numCache>
                <c:formatCode>General</c:formatCode>
                <c:ptCount val="10"/>
                <c:pt idx="0">
                  <c:v>-4.8113000000000003E-2</c:v>
                </c:pt>
                <c:pt idx="1">
                  <c:v>-4.9800799999999999E-2</c:v>
                </c:pt>
                <c:pt idx="2">
                  <c:v>-4.9316400000000003E-2</c:v>
                </c:pt>
                <c:pt idx="3">
                  <c:v>-3.5249500000000003E-2</c:v>
                </c:pt>
                <c:pt idx="4">
                  <c:v>-3.090035E-2</c:v>
                </c:pt>
                <c:pt idx="5">
                  <c:v>-2.65512E-2</c:v>
                </c:pt>
                <c:pt idx="6">
                  <c:v>-2.9241E-2</c:v>
                </c:pt>
                <c:pt idx="7">
                  <c:v>-3.2469699999999997E-2</c:v>
                </c:pt>
                <c:pt idx="8">
                  <c:v>-1.01157E-2</c:v>
                </c:pt>
                <c:pt idx="9">
                  <c:v>-2.0916799999999999E-2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RFdecile!$S$103</c:f>
              <c:strCache>
                <c:ptCount val="1"/>
                <c:pt idx="0">
                  <c:v>Coefficient</c:v>
                </c:pt>
              </c:strCache>
            </c:strRef>
          </c:tx>
          <c:spPr>
            <a:ln>
              <a:solidFill>
                <a:srgbClr val="000090"/>
              </a:solidFill>
            </a:ln>
          </c:spPr>
          <c:marker>
            <c:symbol val="none"/>
          </c:marker>
          <c:val>
            <c:numRef>
              <c:f>RFdecile!$S$104:$S$113</c:f>
              <c:numCache>
                <c:formatCode>General</c:formatCode>
                <c:ptCount val="10"/>
                <c:pt idx="0">
                  <c:v>-1.7126200000000001E-2</c:v>
                </c:pt>
                <c:pt idx="1">
                  <c:v>-1.9372500000000001E-2</c:v>
                </c:pt>
                <c:pt idx="2">
                  <c:v>-1.3488399999999999E-2</c:v>
                </c:pt>
                <c:pt idx="3">
                  <c:v>-2.81E-3</c:v>
                </c:pt>
                <c:pt idx="4">
                  <c:v>0</c:v>
                </c:pt>
                <c:pt idx="5">
                  <c:v>2.9334999999999999E-3</c:v>
                </c:pt>
                <c:pt idx="6">
                  <c:v>7.7939999999999997E-4</c:v>
                </c:pt>
                <c:pt idx="7">
                  <c:v>1.5927999999999999E-3</c:v>
                </c:pt>
                <c:pt idx="8">
                  <c:v>1.89772E-2</c:v>
                </c:pt>
                <c:pt idx="9">
                  <c:v>1.1835399999999999E-2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RFdecile!$T$103</c:f>
              <c:strCache>
                <c:ptCount val="1"/>
                <c:pt idx="0">
                  <c:v>Upper CI</c:v>
                </c:pt>
              </c:strCache>
            </c:strRef>
          </c:tx>
          <c:spPr>
            <a:ln w="19050">
              <a:solidFill>
                <a:schemeClr val="bg1">
                  <a:lumMod val="50000"/>
                </a:schemeClr>
              </a:solidFill>
              <a:prstDash val="dash"/>
            </a:ln>
          </c:spPr>
          <c:marker>
            <c:symbol val="none"/>
          </c:marker>
          <c:val>
            <c:numRef>
              <c:f>RFdecile!$T$104:$T$113</c:f>
              <c:numCache>
                <c:formatCode>General</c:formatCode>
                <c:ptCount val="10"/>
                <c:pt idx="0">
                  <c:v>1.38607E-2</c:v>
                </c:pt>
                <c:pt idx="1">
                  <c:v>1.1055799999999999E-2</c:v>
                </c:pt>
                <c:pt idx="2">
                  <c:v>2.2339600000000001E-2</c:v>
                </c:pt>
                <c:pt idx="3">
                  <c:v>2.9629599999999999E-2</c:v>
                </c:pt>
                <c:pt idx="4">
                  <c:v>3.10239E-2</c:v>
                </c:pt>
                <c:pt idx="5">
                  <c:v>3.2418200000000001E-2</c:v>
                </c:pt>
                <c:pt idx="6">
                  <c:v>3.0799699999999999E-2</c:v>
                </c:pt>
                <c:pt idx="7">
                  <c:v>3.5655300000000001E-2</c:v>
                </c:pt>
                <c:pt idx="8">
                  <c:v>4.80702E-2</c:v>
                </c:pt>
                <c:pt idx="9">
                  <c:v>4.4587500000000002E-2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9265920"/>
        <c:axId val="99275904"/>
      </c:lineChart>
      <c:catAx>
        <c:axId val="99265920"/>
        <c:scaling>
          <c:orientation val="minMax"/>
        </c:scaling>
        <c:delete val="0"/>
        <c:axPos val="b"/>
        <c:majorTickMark val="out"/>
        <c:minorTickMark val="none"/>
        <c:tickLblPos val="nextTo"/>
        <c:crossAx val="99275904"/>
        <c:crosses val="autoZero"/>
        <c:auto val="1"/>
        <c:lblAlgn val="ctr"/>
        <c:lblOffset val="100"/>
        <c:noMultiLvlLbl val="0"/>
      </c:catAx>
      <c:valAx>
        <c:axId val="99275904"/>
        <c:scaling>
          <c:orientation val="minMax"/>
          <c:max val="0.05"/>
          <c:min val="-0.05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400" b="0"/>
                </a:pPr>
                <a:r>
                  <a:rPr lang="en-US" sz="1400" b="0"/>
                  <a:t>Predicted impact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99265920"/>
        <c:crosses val="autoZero"/>
        <c:crossBetween val="between"/>
        <c:majorUnit val="2.5000000000000001E-2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4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3EE45-A183-E440-9953-9C11817B9068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2C793-A63F-0542-8078-0BCB0F2CF5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25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E7DBE-887F-274C-A13A-F70A3FF9A58D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107782-6E6E-E342-825B-BA5EE2D0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65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75EAE-E18C-414D-95BC-BFF421B8003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75EAE-E18C-414D-95BC-BFF421B8003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baseline="0" dirty="0" smtClean="0"/>
              <a:t>Phi = worker’s cost of supplying 1 unit of effective labor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75EAE-E18C-414D-95BC-BFF421B8003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baseline="0" dirty="0" smtClean="0"/>
              <a:t>Phi = worker’s cost of supplying 1 unit of effective labor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75EAE-E18C-414D-95BC-BFF421B8003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baseline="0" dirty="0" smtClean="0"/>
              <a:t>Phi = worker’s cost of supplying 1 unit of effective labor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75EAE-E18C-414D-95BC-BFF421B8003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baseline="0" dirty="0" smtClean="0"/>
              <a:t>Phi = worker’s cost of supplying 1 unit of effective labor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75EAE-E18C-414D-95BC-BFF421B8003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baseline="0" dirty="0" smtClean="0"/>
              <a:t>Phi = worker’s cost of supplying 1 unit of effective labor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75EAE-E18C-414D-95BC-BFF421B8003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baseline="0" dirty="0" smtClean="0"/>
              <a:t>Phi = worker’s cost of supplying 1 unit of effective labor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75EAE-E18C-414D-95BC-BFF421B8003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baseline="0" dirty="0" smtClean="0"/>
              <a:t>Phi = worker’s cost of supplying 1 unit of effective labor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75EAE-E18C-414D-95BC-BFF421B8003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sz="3600" dirty="0" smtClean="0"/>
              <a:t>Just below </a:t>
            </a:r>
            <a:r>
              <a:rPr lang="en-US" sz="3200" dirty="0" smtClean="0"/>
              <a:t>θ</a:t>
            </a:r>
            <a:r>
              <a:rPr lang="en-US" sz="3200" baseline="-25000" dirty="0" smtClean="0"/>
              <a:t>R</a:t>
            </a:r>
            <a:r>
              <a:rPr lang="en-US" sz="3600" dirty="0" smtClean="0"/>
              <a:t>, tradeoff: maintain at </a:t>
            </a:r>
            <a:r>
              <a:rPr lang="en-US" sz="3600" dirty="0" err="1" smtClean="0"/>
              <a:t>w</a:t>
            </a:r>
            <a:r>
              <a:rPr lang="en-US" sz="3600" baseline="-25000" dirty="0" err="1" smtClean="0"/>
              <a:t>R</a:t>
            </a:r>
            <a:r>
              <a:rPr lang="en-US" sz="3600" baseline="-25000" dirty="0" smtClean="0"/>
              <a:t> </a:t>
            </a:r>
            <a:r>
              <a:rPr lang="en-US" sz="3600" dirty="0" smtClean="0"/>
              <a:t>vs. cut and bear losses from </a:t>
            </a:r>
            <a:r>
              <a:rPr lang="en-US" sz="3600" dirty="0" err="1" smtClean="0"/>
              <a:t>λ</a:t>
            </a:r>
            <a:endParaRPr lang="en-US" sz="3600" dirty="0" smtClean="0"/>
          </a:p>
          <a:p>
            <a:pPr lvl="0"/>
            <a:r>
              <a:rPr lang="en-US" sz="3600" dirty="0" smtClean="0"/>
              <a:t>For sufficiently small TFP decreases, more profitable to maintain at </a:t>
            </a:r>
            <a:r>
              <a:rPr lang="en-US" sz="3600" dirty="0" err="1" smtClean="0"/>
              <a:t>w</a:t>
            </a:r>
            <a:r>
              <a:rPr lang="en-US" sz="3600" baseline="-25000" dirty="0" err="1" smtClean="0"/>
              <a:t>R</a:t>
            </a:r>
            <a:endParaRPr lang="en-US" sz="3429" baseline="-25000" dirty="0" smtClean="0"/>
          </a:p>
          <a:p>
            <a:pPr lvl="0"/>
            <a:r>
              <a:rPr lang="en-US" sz="3600" dirty="0" smtClean="0"/>
              <a:t>θ</a:t>
            </a:r>
            <a:r>
              <a:rPr lang="en-US" sz="3600" baseline="-25000" dirty="0" smtClean="0"/>
              <a:t>R</a:t>
            </a:r>
            <a:r>
              <a:rPr lang="en-US" sz="3600" baseline="30000" dirty="0" smtClean="0"/>
              <a:t>’</a:t>
            </a:r>
            <a:r>
              <a:rPr lang="en-US" sz="3600" dirty="0" smtClean="0"/>
              <a:t> </a:t>
            </a:r>
            <a:r>
              <a:rPr lang="en-US" sz="3429" dirty="0" smtClean="0"/>
              <a:t>will depend on </a:t>
            </a:r>
            <a:r>
              <a:rPr lang="en-US" sz="3429" dirty="0" err="1" smtClean="0"/>
              <a:t>λ</a:t>
            </a:r>
            <a:endParaRPr lang="en-US" sz="3429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07782-6E6E-E342-825B-BA5EE2D004D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sz="3600" dirty="0" smtClean="0"/>
              <a:t>Just below </a:t>
            </a:r>
            <a:r>
              <a:rPr lang="en-US" sz="3200" dirty="0" smtClean="0"/>
              <a:t>θ</a:t>
            </a:r>
            <a:r>
              <a:rPr lang="en-US" sz="3200" baseline="-25000" dirty="0" smtClean="0"/>
              <a:t>R</a:t>
            </a:r>
            <a:r>
              <a:rPr lang="en-US" sz="3600" dirty="0" smtClean="0"/>
              <a:t>, tradeoff: maintain at </a:t>
            </a:r>
            <a:r>
              <a:rPr lang="en-US" sz="3600" dirty="0" err="1" smtClean="0"/>
              <a:t>w</a:t>
            </a:r>
            <a:r>
              <a:rPr lang="en-US" sz="3600" baseline="-25000" dirty="0" err="1" smtClean="0"/>
              <a:t>R</a:t>
            </a:r>
            <a:r>
              <a:rPr lang="en-US" sz="3600" baseline="-25000" dirty="0" smtClean="0"/>
              <a:t> </a:t>
            </a:r>
            <a:r>
              <a:rPr lang="en-US" sz="3600" dirty="0" smtClean="0"/>
              <a:t>vs. cut and bear losses from </a:t>
            </a:r>
            <a:r>
              <a:rPr lang="en-US" sz="3600" dirty="0" err="1" smtClean="0"/>
              <a:t>λ</a:t>
            </a:r>
            <a:endParaRPr lang="en-US" sz="3600" dirty="0" smtClean="0"/>
          </a:p>
          <a:p>
            <a:pPr lvl="0"/>
            <a:r>
              <a:rPr lang="en-US" sz="3600" dirty="0" smtClean="0"/>
              <a:t>For sufficiently small TFP decreases, more profitable to maintain at </a:t>
            </a:r>
            <a:r>
              <a:rPr lang="en-US" sz="3600" dirty="0" err="1" smtClean="0"/>
              <a:t>w</a:t>
            </a:r>
            <a:r>
              <a:rPr lang="en-US" sz="3600" baseline="-25000" dirty="0" err="1" smtClean="0"/>
              <a:t>R</a:t>
            </a:r>
            <a:endParaRPr lang="en-US" sz="3429" baseline="-25000" dirty="0" smtClean="0"/>
          </a:p>
          <a:p>
            <a:pPr lvl="0"/>
            <a:r>
              <a:rPr lang="en-US" sz="3600" dirty="0" smtClean="0"/>
              <a:t>θ</a:t>
            </a:r>
            <a:r>
              <a:rPr lang="en-US" sz="3600" baseline="-25000" dirty="0" smtClean="0"/>
              <a:t>R</a:t>
            </a:r>
            <a:r>
              <a:rPr lang="en-US" sz="3600" baseline="30000" dirty="0" smtClean="0"/>
              <a:t>’</a:t>
            </a:r>
            <a:r>
              <a:rPr lang="en-US" sz="3600" dirty="0" smtClean="0"/>
              <a:t> </a:t>
            </a:r>
            <a:r>
              <a:rPr lang="en-US" sz="3429" dirty="0" smtClean="0"/>
              <a:t>will depend on </a:t>
            </a:r>
            <a:r>
              <a:rPr lang="en-US" sz="3429" dirty="0" err="1" smtClean="0"/>
              <a:t>λ</a:t>
            </a:r>
            <a:endParaRPr lang="en-US" sz="3429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07782-6E6E-E342-825B-BA5EE2D004D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75EAE-E18C-414D-95BC-BFF421B8003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sz="3600" dirty="0" smtClean="0"/>
              <a:t>Just below </a:t>
            </a:r>
            <a:r>
              <a:rPr lang="en-US" sz="3200" dirty="0" smtClean="0"/>
              <a:t>θ</a:t>
            </a:r>
            <a:r>
              <a:rPr lang="en-US" sz="3200" baseline="-25000" dirty="0" smtClean="0"/>
              <a:t>R</a:t>
            </a:r>
            <a:r>
              <a:rPr lang="en-US" sz="3600" dirty="0" smtClean="0"/>
              <a:t>, tradeoff: maintain at </a:t>
            </a:r>
            <a:r>
              <a:rPr lang="en-US" sz="3600" dirty="0" err="1" smtClean="0"/>
              <a:t>w</a:t>
            </a:r>
            <a:r>
              <a:rPr lang="en-US" sz="3600" baseline="-25000" dirty="0" err="1" smtClean="0"/>
              <a:t>R</a:t>
            </a:r>
            <a:r>
              <a:rPr lang="en-US" sz="3600" baseline="-25000" dirty="0" smtClean="0"/>
              <a:t> </a:t>
            </a:r>
            <a:r>
              <a:rPr lang="en-US" sz="3600" dirty="0" smtClean="0"/>
              <a:t>vs. cut and bear losses from </a:t>
            </a:r>
            <a:r>
              <a:rPr lang="en-US" sz="3600" dirty="0" err="1" smtClean="0"/>
              <a:t>λ</a:t>
            </a:r>
            <a:endParaRPr lang="en-US" sz="3600" dirty="0" smtClean="0"/>
          </a:p>
          <a:p>
            <a:pPr lvl="0"/>
            <a:r>
              <a:rPr lang="en-US" sz="3600" dirty="0" smtClean="0"/>
              <a:t>For sufficiently small TFP decreases, more profitable to maintain at </a:t>
            </a:r>
            <a:r>
              <a:rPr lang="en-US" sz="3600" dirty="0" err="1" smtClean="0"/>
              <a:t>w</a:t>
            </a:r>
            <a:r>
              <a:rPr lang="en-US" sz="3600" baseline="-25000" dirty="0" err="1" smtClean="0"/>
              <a:t>R</a:t>
            </a:r>
            <a:endParaRPr lang="en-US" sz="3429" baseline="-25000" dirty="0" smtClean="0"/>
          </a:p>
          <a:p>
            <a:pPr lvl="0"/>
            <a:r>
              <a:rPr lang="en-US" sz="3600" dirty="0" smtClean="0"/>
              <a:t>θ</a:t>
            </a:r>
            <a:r>
              <a:rPr lang="en-US" sz="3600" baseline="-25000" dirty="0" smtClean="0"/>
              <a:t>R</a:t>
            </a:r>
            <a:r>
              <a:rPr lang="en-US" sz="3600" baseline="30000" dirty="0" smtClean="0"/>
              <a:t>’</a:t>
            </a:r>
            <a:r>
              <a:rPr lang="en-US" sz="3600" dirty="0" smtClean="0"/>
              <a:t> </a:t>
            </a:r>
            <a:r>
              <a:rPr lang="en-US" sz="3429" dirty="0" smtClean="0"/>
              <a:t>will depend on </a:t>
            </a:r>
            <a:r>
              <a:rPr lang="en-US" sz="3429" dirty="0" err="1" smtClean="0"/>
              <a:t>λ</a:t>
            </a:r>
            <a:endParaRPr lang="en-US" sz="3429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07782-6E6E-E342-825B-BA5EE2D004D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sz="3600" dirty="0" smtClean="0"/>
              <a:t>Just below </a:t>
            </a:r>
            <a:r>
              <a:rPr lang="en-US" sz="3200" dirty="0" smtClean="0"/>
              <a:t>θ</a:t>
            </a:r>
            <a:r>
              <a:rPr lang="en-US" sz="3200" baseline="-25000" dirty="0" smtClean="0"/>
              <a:t>R</a:t>
            </a:r>
            <a:r>
              <a:rPr lang="en-US" sz="3600" dirty="0" smtClean="0"/>
              <a:t>, tradeoff: maintain at </a:t>
            </a:r>
            <a:r>
              <a:rPr lang="en-US" sz="3600" dirty="0" err="1" smtClean="0"/>
              <a:t>w</a:t>
            </a:r>
            <a:r>
              <a:rPr lang="en-US" sz="3600" baseline="-25000" dirty="0" err="1" smtClean="0"/>
              <a:t>R</a:t>
            </a:r>
            <a:r>
              <a:rPr lang="en-US" sz="3600" baseline="-25000" dirty="0" smtClean="0"/>
              <a:t> </a:t>
            </a:r>
            <a:r>
              <a:rPr lang="en-US" sz="3600" dirty="0" smtClean="0"/>
              <a:t>vs. cut and bear losses from </a:t>
            </a:r>
            <a:r>
              <a:rPr lang="en-US" sz="3600" dirty="0" err="1" smtClean="0"/>
              <a:t>λ</a:t>
            </a:r>
            <a:endParaRPr lang="en-US" sz="3600" dirty="0" smtClean="0"/>
          </a:p>
          <a:p>
            <a:pPr lvl="0"/>
            <a:r>
              <a:rPr lang="en-US" sz="3600" dirty="0" smtClean="0"/>
              <a:t>For sufficiently small TFP decreases, more profitable to maintain at </a:t>
            </a:r>
            <a:r>
              <a:rPr lang="en-US" sz="3600" dirty="0" err="1" smtClean="0"/>
              <a:t>w</a:t>
            </a:r>
            <a:r>
              <a:rPr lang="en-US" sz="3600" baseline="-25000" dirty="0" err="1" smtClean="0"/>
              <a:t>R</a:t>
            </a:r>
            <a:endParaRPr lang="en-US" sz="3429" baseline="-25000" dirty="0" smtClean="0"/>
          </a:p>
          <a:p>
            <a:pPr lvl="0"/>
            <a:r>
              <a:rPr lang="en-US" sz="3600" dirty="0" smtClean="0"/>
              <a:t>θ</a:t>
            </a:r>
            <a:r>
              <a:rPr lang="en-US" sz="3600" baseline="-25000" dirty="0" smtClean="0"/>
              <a:t>R</a:t>
            </a:r>
            <a:r>
              <a:rPr lang="en-US" sz="3600" baseline="30000" dirty="0" smtClean="0"/>
              <a:t>’</a:t>
            </a:r>
            <a:r>
              <a:rPr lang="en-US" sz="3600" dirty="0" smtClean="0"/>
              <a:t> </a:t>
            </a:r>
            <a:r>
              <a:rPr lang="en-US" sz="3429" dirty="0" smtClean="0"/>
              <a:t>will depend on </a:t>
            </a:r>
            <a:r>
              <a:rPr lang="en-US" sz="3429" dirty="0" err="1" smtClean="0"/>
              <a:t>λ</a:t>
            </a:r>
            <a:endParaRPr lang="en-US" sz="3429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07782-6E6E-E342-825B-BA5EE2D004D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75EAE-E18C-414D-95BC-BFF421B8003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Wages are for casual agricultural labor</a:t>
            </a:r>
          </a:p>
          <a:p>
            <a:r>
              <a:rPr lang="en-US" baseline="0" dirty="0" smtClean="0"/>
              <a:t>NSS:  </a:t>
            </a:r>
            <a:r>
              <a:rPr lang="en-US" baseline="0" dirty="0" err="1" smtClean="0"/>
              <a:t>HH’s</a:t>
            </a:r>
            <a:r>
              <a:rPr lang="en-US" baseline="0" dirty="0" smtClean="0"/>
              <a:t> in district sampled over year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75EAE-E18C-414D-95BC-BFF421B80034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75EAE-E18C-414D-95BC-BFF421B8003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Add regression equation and </a:t>
            </a:r>
            <a:r>
              <a:rPr lang="en-US" baseline="0" dirty="0" err="1" smtClean="0"/>
              <a:t>f</a:t>
            </a:r>
            <a:r>
              <a:rPr lang="en-US" baseline="0" dirty="0" smtClean="0"/>
              <a:t>-tests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75EAE-E18C-414D-95BC-BFF421B8003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NB: each district gets pos and </a:t>
            </a:r>
            <a:r>
              <a:rPr lang="en-US" baseline="0" dirty="0" err="1" smtClean="0"/>
              <a:t>neg</a:t>
            </a:r>
            <a:r>
              <a:rPr lang="en-US" baseline="0" dirty="0" smtClean="0"/>
              <a:t> shock 20 pct of time; not necessarily symmetric demand shocks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75EAE-E18C-414D-95BC-BFF421B80034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baseline="0" dirty="0" smtClean="0"/>
              <a:t>Add link to composition of LF appendix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75EAE-E18C-414D-95BC-BFF421B80034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75EAE-E18C-414D-95BC-BFF421B80034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Dependent variable: wage level</a:t>
            </a:r>
          </a:p>
          <a:p>
            <a:r>
              <a:rPr lang="en-US" dirty="0" smtClean="0"/>
              <a:t>2 different datasets – similar results</a:t>
            </a:r>
            <a:r>
              <a:rPr lang="en-US" baseline="0" dirty="0" smtClean="0"/>
              <a:t> from both, show side by side</a:t>
            </a:r>
            <a:endParaRPr lang="en-US" dirty="0" smtClean="0"/>
          </a:p>
          <a:p>
            <a:r>
              <a:rPr lang="en-US" dirty="0" smtClean="0"/>
              <a:t>Each column is separate regression</a:t>
            </a:r>
          </a:p>
          <a:p>
            <a:r>
              <a:rPr lang="en-US" dirty="0" smtClean="0"/>
              <a:t>Start </a:t>
            </a:r>
            <a:r>
              <a:rPr lang="en-US" smtClean="0"/>
              <a:t>from bottom -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07782-6E6E-E342-825B-BA5EE2D004D3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baseline="0" dirty="0" smtClean="0"/>
              <a:t>Like daily spot markets</a:t>
            </a:r>
          </a:p>
          <a:p>
            <a:pPr>
              <a:buFontTx/>
              <a:buNone/>
            </a:pPr>
            <a:r>
              <a:rPr lang="en-US" baseline="0" dirty="0" smtClean="0"/>
              <a:t>97% of hired labor through these markets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Contracts can respond to labor market conditions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Makes this an interesting context to look at – absent many of institutional features that have been discussed as giving rise to rigidities</a:t>
            </a:r>
          </a:p>
          <a:p>
            <a:pPr>
              <a:buFontTx/>
              <a:buNone/>
            </a:pPr>
            <a:endParaRPr lang="en-US" baseline="0" dirty="0" smtClean="0"/>
          </a:p>
          <a:p>
            <a:pPr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75EAE-E18C-414D-95BC-BFF421B8003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Dependent variable: wage level</a:t>
            </a:r>
          </a:p>
          <a:p>
            <a:r>
              <a:rPr lang="en-US" dirty="0" smtClean="0"/>
              <a:t>2 different datasets – similar results</a:t>
            </a:r>
            <a:r>
              <a:rPr lang="en-US" baseline="0" dirty="0" smtClean="0"/>
              <a:t> from both, show side by side</a:t>
            </a:r>
            <a:endParaRPr lang="en-US" dirty="0" smtClean="0"/>
          </a:p>
          <a:p>
            <a:r>
              <a:rPr lang="en-US" dirty="0" smtClean="0"/>
              <a:t>Each column is separate regression</a:t>
            </a:r>
          </a:p>
          <a:p>
            <a:r>
              <a:rPr lang="en-US" dirty="0" smtClean="0"/>
              <a:t>Start </a:t>
            </a:r>
            <a:r>
              <a:rPr lang="en-US" smtClean="0"/>
              <a:t>from bottom -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07782-6E6E-E342-825B-BA5EE2D004D3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Dependent variable: wage level</a:t>
            </a:r>
          </a:p>
          <a:p>
            <a:r>
              <a:rPr lang="en-US" dirty="0" smtClean="0"/>
              <a:t>2 different datasets – similar results</a:t>
            </a:r>
            <a:r>
              <a:rPr lang="en-US" baseline="0" dirty="0" smtClean="0"/>
              <a:t> from both, show side by side</a:t>
            </a:r>
            <a:endParaRPr lang="en-US" dirty="0" smtClean="0"/>
          </a:p>
          <a:p>
            <a:r>
              <a:rPr lang="en-US" dirty="0" smtClean="0"/>
              <a:t>Each column is separate regression</a:t>
            </a:r>
          </a:p>
          <a:p>
            <a:r>
              <a:rPr lang="en-US" dirty="0" smtClean="0"/>
              <a:t>Start </a:t>
            </a:r>
            <a:r>
              <a:rPr lang="en-US" smtClean="0"/>
              <a:t>from bottom -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07782-6E6E-E342-825B-BA5EE2D004D3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Dependent variable: wage level</a:t>
            </a:r>
          </a:p>
          <a:p>
            <a:r>
              <a:rPr lang="en-US" dirty="0" smtClean="0"/>
              <a:t>2 different datasets – similar results</a:t>
            </a:r>
            <a:r>
              <a:rPr lang="en-US" baseline="0" dirty="0" smtClean="0"/>
              <a:t> from both, show side by side</a:t>
            </a:r>
            <a:endParaRPr lang="en-US" dirty="0" smtClean="0"/>
          </a:p>
          <a:p>
            <a:r>
              <a:rPr lang="en-US" dirty="0" smtClean="0"/>
              <a:t>Each column is separate regression</a:t>
            </a:r>
          </a:p>
          <a:p>
            <a:r>
              <a:rPr lang="en-US" dirty="0" smtClean="0"/>
              <a:t>Start </a:t>
            </a:r>
            <a:r>
              <a:rPr lang="en-US" smtClean="0"/>
              <a:t>from bottom -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07782-6E6E-E342-825B-BA5EE2D004D3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Dependent variable: wage level</a:t>
            </a:r>
          </a:p>
          <a:p>
            <a:r>
              <a:rPr lang="en-US" dirty="0" smtClean="0"/>
              <a:t>2 different datasets – similar results</a:t>
            </a:r>
            <a:r>
              <a:rPr lang="en-US" baseline="0" dirty="0" smtClean="0"/>
              <a:t> from both, show side by side</a:t>
            </a:r>
            <a:endParaRPr lang="en-US" dirty="0" smtClean="0"/>
          </a:p>
          <a:p>
            <a:r>
              <a:rPr lang="en-US" dirty="0" smtClean="0"/>
              <a:t>Each column is separate regression</a:t>
            </a:r>
          </a:p>
          <a:p>
            <a:r>
              <a:rPr lang="en-US" dirty="0" smtClean="0"/>
              <a:t>Start </a:t>
            </a:r>
            <a:r>
              <a:rPr lang="en-US" smtClean="0"/>
              <a:t>from bottom -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07782-6E6E-E342-825B-BA5EE2D004D3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Dependent variable: wage level</a:t>
            </a:r>
          </a:p>
          <a:p>
            <a:r>
              <a:rPr lang="en-US" dirty="0" smtClean="0"/>
              <a:t>2 different datasets – similar results</a:t>
            </a:r>
            <a:r>
              <a:rPr lang="en-US" baseline="0" dirty="0" smtClean="0"/>
              <a:t> from both, show side by side</a:t>
            </a:r>
            <a:endParaRPr lang="en-US" dirty="0" smtClean="0"/>
          </a:p>
          <a:p>
            <a:r>
              <a:rPr lang="en-US" dirty="0" smtClean="0"/>
              <a:t>Each column is separate regression</a:t>
            </a:r>
          </a:p>
          <a:p>
            <a:r>
              <a:rPr lang="en-US" dirty="0" smtClean="0"/>
              <a:t>Start </a:t>
            </a:r>
            <a:r>
              <a:rPr lang="en-US" smtClean="0"/>
              <a:t>from bottom -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07782-6E6E-E342-825B-BA5EE2D004D3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Dependent variable: wage level</a:t>
            </a:r>
          </a:p>
          <a:p>
            <a:r>
              <a:rPr lang="en-US" dirty="0" smtClean="0"/>
              <a:t>2 different datasets – similar results</a:t>
            </a:r>
            <a:r>
              <a:rPr lang="en-US" baseline="0" dirty="0" smtClean="0"/>
              <a:t> from both, show side by side</a:t>
            </a:r>
            <a:endParaRPr lang="en-US" dirty="0" smtClean="0"/>
          </a:p>
          <a:p>
            <a:r>
              <a:rPr lang="en-US" dirty="0" smtClean="0"/>
              <a:t>Each column is separate regression</a:t>
            </a:r>
          </a:p>
          <a:p>
            <a:r>
              <a:rPr lang="en-US" dirty="0" smtClean="0"/>
              <a:t>Start </a:t>
            </a:r>
            <a:r>
              <a:rPr lang="en-US" smtClean="0"/>
              <a:t>from bottom -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07782-6E6E-E342-825B-BA5EE2D004D3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Dependent variable: wage level</a:t>
            </a:r>
          </a:p>
          <a:p>
            <a:r>
              <a:rPr lang="en-US" dirty="0" smtClean="0"/>
              <a:t>2 different datasets – similar results</a:t>
            </a:r>
            <a:r>
              <a:rPr lang="en-US" baseline="0" dirty="0" smtClean="0"/>
              <a:t> from both, show side by side</a:t>
            </a:r>
            <a:endParaRPr lang="en-US" dirty="0" smtClean="0"/>
          </a:p>
          <a:p>
            <a:r>
              <a:rPr lang="en-US" dirty="0" smtClean="0"/>
              <a:t>Each column is separate regression</a:t>
            </a:r>
          </a:p>
          <a:p>
            <a:r>
              <a:rPr lang="en-US" dirty="0" smtClean="0"/>
              <a:t>Start </a:t>
            </a:r>
            <a:r>
              <a:rPr lang="en-US" smtClean="0"/>
              <a:t>from bottom -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07782-6E6E-E342-825B-BA5EE2D004D3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Dependent variable: wage level</a:t>
            </a:r>
          </a:p>
          <a:p>
            <a:r>
              <a:rPr lang="en-US" dirty="0" smtClean="0"/>
              <a:t>2 different datasets – similar results</a:t>
            </a:r>
            <a:r>
              <a:rPr lang="en-US" baseline="0" dirty="0" smtClean="0"/>
              <a:t> from both, show side by side</a:t>
            </a:r>
            <a:endParaRPr lang="en-US" dirty="0" smtClean="0"/>
          </a:p>
          <a:p>
            <a:r>
              <a:rPr lang="en-US" dirty="0" smtClean="0"/>
              <a:t>Each column is separate regression</a:t>
            </a:r>
          </a:p>
          <a:p>
            <a:r>
              <a:rPr lang="en-US" dirty="0" smtClean="0"/>
              <a:t>Start </a:t>
            </a:r>
            <a:r>
              <a:rPr lang="en-US" smtClean="0"/>
              <a:t>from bottom -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07782-6E6E-E342-825B-BA5EE2D004D3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Dependent variable: wage level</a:t>
            </a:r>
          </a:p>
          <a:p>
            <a:r>
              <a:rPr lang="en-US" dirty="0" smtClean="0"/>
              <a:t>2 different datasets – similar results</a:t>
            </a:r>
            <a:r>
              <a:rPr lang="en-US" baseline="0" dirty="0" smtClean="0"/>
              <a:t> from both, show side by side</a:t>
            </a:r>
            <a:endParaRPr lang="en-US" dirty="0" smtClean="0"/>
          </a:p>
          <a:p>
            <a:r>
              <a:rPr lang="en-US" dirty="0" smtClean="0"/>
              <a:t>Each column is separate regression</a:t>
            </a:r>
          </a:p>
          <a:p>
            <a:r>
              <a:rPr lang="en-US" dirty="0" smtClean="0"/>
              <a:t>Start </a:t>
            </a:r>
            <a:r>
              <a:rPr lang="en-US" smtClean="0"/>
              <a:t>from bottom -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07782-6E6E-E342-825B-BA5EE2D004D3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baseline="0" dirty="0" smtClean="0"/>
              <a:t>Add link to composition of LF appendix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75EAE-E18C-414D-95BC-BFF421B80034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75EAE-E18C-414D-95BC-BFF421B8003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Dependent variable: wage level</a:t>
            </a:r>
          </a:p>
          <a:p>
            <a:r>
              <a:rPr lang="en-US" dirty="0" smtClean="0"/>
              <a:t>2 different datasets – similar results</a:t>
            </a:r>
            <a:r>
              <a:rPr lang="en-US" baseline="0" dirty="0" smtClean="0"/>
              <a:t> from both, show side by side</a:t>
            </a:r>
            <a:endParaRPr lang="en-US" dirty="0" smtClean="0"/>
          </a:p>
          <a:p>
            <a:r>
              <a:rPr lang="en-US" dirty="0" smtClean="0"/>
              <a:t>Each column is separate regression</a:t>
            </a:r>
          </a:p>
          <a:p>
            <a:r>
              <a:rPr lang="en-US" dirty="0" smtClean="0"/>
              <a:t>Start </a:t>
            </a:r>
            <a:r>
              <a:rPr lang="en-US" smtClean="0"/>
              <a:t>from bottom -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07782-6E6E-E342-825B-BA5EE2D004D3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Dependent variable: wage level</a:t>
            </a:r>
          </a:p>
          <a:p>
            <a:r>
              <a:rPr lang="en-US" dirty="0" smtClean="0"/>
              <a:t>2 different datasets – similar results</a:t>
            </a:r>
            <a:r>
              <a:rPr lang="en-US" baseline="0" dirty="0" smtClean="0"/>
              <a:t> from both, show side by side</a:t>
            </a:r>
            <a:endParaRPr lang="en-US" dirty="0" smtClean="0"/>
          </a:p>
          <a:p>
            <a:r>
              <a:rPr lang="en-US" dirty="0" smtClean="0"/>
              <a:t>Each column is separate regression</a:t>
            </a:r>
          </a:p>
          <a:p>
            <a:r>
              <a:rPr lang="en-US" dirty="0" smtClean="0"/>
              <a:t>Start </a:t>
            </a:r>
            <a:r>
              <a:rPr lang="en-US" smtClean="0"/>
              <a:t>from bottom -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07782-6E6E-E342-825B-BA5EE2D004D3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75EAE-E18C-414D-95BC-BFF421B80034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Add links to robustness and placebo appendix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75EAE-E18C-414D-95BC-BFF421B80034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Add links to robustness and placebo appendix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75EAE-E18C-414D-95BC-BFF421B80034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Add links to robustness and placebo appendix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75EAE-E18C-414D-95BC-BFF421B80034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Add links to robustness and placebo appendix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75EAE-E18C-414D-95BC-BFF421B80034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Add total employment (&amp; non-agricultural workers placebo check)</a:t>
            </a:r>
          </a:p>
          <a:p>
            <a:r>
              <a:rPr lang="en-US" baseline="0" dirty="0" smtClean="0"/>
              <a:t>Greatest employment volatility for landless – exacerbates risk for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75EAE-E18C-414D-95BC-BFF421B80034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Add total employment (&amp; non-agricultural workers placebo check)</a:t>
            </a:r>
          </a:p>
          <a:p>
            <a:r>
              <a:rPr lang="en-US" baseline="0" dirty="0" smtClean="0"/>
              <a:t>Greatest employment volatility for landless – exacerbates risk for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75EAE-E18C-414D-95BC-BFF421B80034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Add total employment (&amp; non-agricultural workers placebo check)</a:t>
            </a:r>
          </a:p>
          <a:p>
            <a:r>
              <a:rPr lang="en-US" baseline="0" dirty="0" smtClean="0"/>
              <a:t>Greatest employment volatility for landless – exacerbates risk for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75EAE-E18C-414D-95BC-BFF421B80034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baseline="0" dirty="0" smtClean="0"/>
              <a:t>Have counterfactual for what employment would have looked like in absence of wage distortion</a:t>
            </a:r>
          </a:p>
          <a:p>
            <a:pPr>
              <a:buFontTx/>
              <a:buNone/>
            </a:pPr>
            <a:r>
              <a:rPr lang="en-US" baseline="0" dirty="0" smtClean="0"/>
              <a:t>Actually have 500 labor markets – little mobility</a:t>
            </a:r>
          </a:p>
          <a:p>
            <a:pPr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75EAE-E18C-414D-95BC-BFF421B8003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Add total employment (&amp; non-agricultural workers placebo check)</a:t>
            </a:r>
          </a:p>
          <a:p>
            <a:r>
              <a:rPr lang="en-US" baseline="0" dirty="0" smtClean="0"/>
              <a:t>Greatest employment volatility for landless – exacerbates risk for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75EAE-E18C-414D-95BC-BFF421B80034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Add total employment (&amp; non-agricultural workers placebo check)</a:t>
            </a:r>
          </a:p>
          <a:p>
            <a:r>
              <a:rPr lang="en-US" baseline="0" dirty="0" smtClean="0"/>
              <a:t>Greatest employment volatility for landless – exacerbates risk for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75EAE-E18C-414D-95BC-BFF421B80034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Add total employment (&amp; non-agricultural workers placebo check)</a:t>
            </a:r>
          </a:p>
          <a:p>
            <a:r>
              <a:rPr lang="en-US" baseline="0" dirty="0" smtClean="0"/>
              <a:t>Greatest employment volatility for landless – exacerbates risk for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75EAE-E18C-414D-95BC-BFF421B80034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07782-6E6E-E342-825B-BA5EE2D004D3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Add employment increase during pos shock and drought: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75EAE-E18C-414D-95BC-BFF421B80034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Add employment increase during pos shock and drought: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75EAE-E18C-414D-95BC-BFF421B80034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Add employment increase during pos shock and drought: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75EAE-E18C-414D-95BC-BFF421B80034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baseline="0" dirty="0" err="1" smtClean="0"/>
              <a:t>Meas</a:t>
            </a:r>
            <a:r>
              <a:rPr lang="en-US" baseline="0" dirty="0" smtClean="0"/>
              <a:t> error: rounding error/recall bias an make wages appear stickier than they are - especially concern with histogram approach.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75EAE-E18C-414D-95BC-BFF421B80034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75EAE-E18C-414D-95BC-BFF421B80034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Reference effects enable </a:t>
            </a:r>
            <a:r>
              <a:rPr lang="en-US" sz="3179" dirty="0" smtClean="0">
                <a:latin typeface="Times New Roman"/>
                <a:cs typeface="Times New Roman"/>
                <a:sym typeface="Wingdings"/>
              </a:rPr>
              <a:t>workers in decentralized setting to resist wage cuts?</a:t>
            </a:r>
          </a:p>
          <a:p>
            <a:pPr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75EAE-E18C-414D-95BC-BFF421B80034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baseline="0" dirty="0" smtClean="0"/>
              <a:t>Compare transitory pos shock last year to counterfactual of no pos shock last year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75EAE-E18C-414D-95BC-BFF421B8003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75EAE-E18C-414D-95BC-BFF421B80034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75EAE-E18C-414D-95BC-BFF421B80034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75EAE-E18C-414D-95BC-BFF421B80034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75EAE-E18C-414D-95BC-BFF421B80034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Volatility in income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/>
              </a:rPr>
              <a:t>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worry about the poor's ability to smooth consumption in the face of income volatility</a:t>
            </a:r>
          </a:p>
          <a:p>
            <a:pPr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rigidity, additional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implicationwe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will often not be at the frontier, because we can't optimize in each period.  </a:t>
            </a:r>
          </a:p>
          <a:p>
            <a:pPr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one way in which volatility is inherently detrimental -- it not only increases variance, it lowers levels as well.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75EAE-E18C-414D-95BC-BFF421B80034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Volatility in income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/>
              </a:rPr>
              <a:t>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worry about the poor's ability to smooth consumption in the face of income volatility</a:t>
            </a:r>
          </a:p>
          <a:p>
            <a:pPr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rigidity, additional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implicationwe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will often not be at the frontier, because we can't optimize in each period.  </a:t>
            </a:r>
          </a:p>
          <a:p>
            <a:pPr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one way in which volatility is inherently detrimental -- it not only increases variance, it lowers levels as well.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75EAE-E18C-414D-95BC-BFF421B80034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75EAE-E18C-414D-95BC-BFF421B80034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sz="3600" dirty="0" smtClean="0"/>
              <a:t>Just below </a:t>
            </a:r>
            <a:r>
              <a:rPr lang="en-US" sz="3200" dirty="0" smtClean="0"/>
              <a:t>θ</a:t>
            </a:r>
            <a:r>
              <a:rPr lang="en-US" sz="3200" baseline="-25000" dirty="0" smtClean="0"/>
              <a:t>R</a:t>
            </a:r>
            <a:r>
              <a:rPr lang="en-US" sz="3600" dirty="0" smtClean="0"/>
              <a:t>, tradeoff: maintain at </a:t>
            </a:r>
            <a:r>
              <a:rPr lang="en-US" sz="3600" dirty="0" err="1" smtClean="0"/>
              <a:t>w</a:t>
            </a:r>
            <a:r>
              <a:rPr lang="en-US" sz="3600" baseline="-25000" dirty="0" err="1" smtClean="0"/>
              <a:t>R</a:t>
            </a:r>
            <a:r>
              <a:rPr lang="en-US" sz="3600" baseline="-25000" dirty="0" smtClean="0"/>
              <a:t> </a:t>
            </a:r>
            <a:r>
              <a:rPr lang="en-US" sz="3600" dirty="0" smtClean="0"/>
              <a:t>vs. cut and bear losses from </a:t>
            </a:r>
            <a:r>
              <a:rPr lang="en-US" sz="3600" dirty="0" err="1" smtClean="0"/>
              <a:t>λ</a:t>
            </a:r>
            <a:endParaRPr lang="en-US" sz="3600" dirty="0" smtClean="0"/>
          </a:p>
          <a:p>
            <a:pPr lvl="0"/>
            <a:r>
              <a:rPr lang="en-US" sz="3600" dirty="0" smtClean="0"/>
              <a:t>For sufficiently small TFP decreases, more profitable to maintain at </a:t>
            </a:r>
            <a:r>
              <a:rPr lang="en-US" sz="3600" dirty="0" err="1" smtClean="0"/>
              <a:t>w</a:t>
            </a:r>
            <a:r>
              <a:rPr lang="en-US" sz="3600" baseline="-25000" dirty="0" err="1" smtClean="0"/>
              <a:t>R</a:t>
            </a:r>
            <a:endParaRPr lang="en-US" sz="3429" baseline="-25000" dirty="0" smtClean="0"/>
          </a:p>
          <a:p>
            <a:pPr lvl="0"/>
            <a:r>
              <a:rPr lang="en-US" sz="3600" dirty="0" smtClean="0"/>
              <a:t>θ</a:t>
            </a:r>
            <a:r>
              <a:rPr lang="en-US" sz="3600" baseline="-25000" dirty="0" smtClean="0"/>
              <a:t>R</a:t>
            </a:r>
            <a:r>
              <a:rPr lang="en-US" sz="3600" baseline="30000" dirty="0" smtClean="0"/>
              <a:t>’</a:t>
            </a:r>
            <a:r>
              <a:rPr lang="en-US" sz="3600" dirty="0" smtClean="0"/>
              <a:t> </a:t>
            </a:r>
            <a:r>
              <a:rPr lang="en-US" sz="3429" dirty="0" smtClean="0"/>
              <a:t>will depend on </a:t>
            </a:r>
            <a:r>
              <a:rPr lang="en-US" sz="3429" dirty="0" err="1" smtClean="0"/>
              <a:t>λ</a:t>
            </a:r>
            <a:endParaRPr lang="en-US" sz="3429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07782-6E6E-E342-825B-BA5EE2D004D3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baseline="0" dirty="0" smtClean="0"/>
              <a:t>Inflation will increase nominal wages</a:t>
            </a:r>
          </a:p>
          <a:p>
            <a:pPr>
              <a:buFontTx/>
              <a:buNone/>
            </a:pPr>
            <a:r>
              <a:rPr lang="en-US" baseline="0" dirty="0" smtClean="0"/>
              <a:t>Rigidities will now bind in lower part of theta distribution</a:t>
            </a:r>
          </a:p>
          <a:p>
            <a:pPr>
              <a:buFontTx/>
              <a:buNone/>
            </a:pPr>
            <a:r>
              <a:rPr lang="en-US" baseline="0" dirty="0" smtClean="0"/>
              <a:t>For any fixed theta: increase in reference wage will not cause wage distortion if inflation sufficiently high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75EAE-E18C-414D-95BC-BFF421B80034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sz="3600" dirty="0" smtClean="0"/>
              <a:t>Just below </a:t>
            </a:r>
            <a:r>
              <a:rPr lang="en-US" sz="3200" dirty="0" smtClean="0"/>
              <a:t>θ</a:t>
            </a:r>
            <a:r>
              <a:rPr lang="en-US" sz="3200" baseline="-25000" dirty="0" smtClean="0"/>
              <a:t>R</a:t>
            </a:r>
            <a:r>
              <a:rPr lang="en-US" sz="3600" dirty="0" smtClean="0"/>
              <a:t>, tradeoff: maintain at </a:t>
            </a:r>
            <a:r>
              <a:rPr lang="en-US" sz="3600" dirty="0" err="1" smtClean="0"/>
              <a:t>w</a:t>
            </a:r>
            <a:r>
              <a:rPr lang="en-US" sz="3600" baseline="-25000" dirty="0" err="1" smtClean="0"/>
              <a:t>R</a:t>
            </a:r>
            <a:r>
              <a:rPr lang="en-US" sz="3600" baseline="-25000" dirty="0" smtClean="0"/>
              <a:t> </a:t>
            </a:r>
            <a:r>
              <a:rPr lang="en-US" sz="3600" dirty="0" smtClean="0"/>
              <a:t>vs. cut and bear losses from </a:t>
            </a:r>
            <a:r>
              <a:rPr lang="en-US" sz="3600" dirty="0" err="1" smtClean="0"/>
              <a:t>λ</a:t>
            </a:r>
            <a:endParaRPr lang="en-US" sz="3600" dirty="0" smtClean="0"/>
          </a:p>
          <a:p>
            <a:pPr lvl="0"/>
            <a:r>
              <a:rPr lang="en-US" sz="3600" dirty="0" smtClean="0"/>
              <a:t>For sufficiently small TFP decreases, more profitable to maintain at </a:t>
            </a:r>
            <a:r>
              <a:rPr lang="en-US" sz="3600" dirty="0" err="1" smtClean="0"/>
              <a:t>w</a:t>
            </a:r>
            <a:r>
              <a:rPr lang="en-US" sz="3600" baseline="-25000" dirty="0" err="1" smtClean="0"/>
              <a:t>R</a:t>
            </a:r>
            <a:endParaRPr lang="en-US" sz="3429" baseline="-25000" dirty="0" smtClean="0"/>
          </a:p>
          <a:p>
            <a:pPr lvl="0"/>
            <a:r>
              <a:rPr lang="en-US" sz="3600" dirty="0" smtClean="0"/>
              <a:t>θ</a:t>
            </a:r>
            <a:r>
              <a:rPr lang="en-US" sz="3600" baseline="-25000" dirty="0" smtClean="0"/>
              <a:t>R</a:t>
            </a:r>
            <a:r>
              <a:rPr lang="en-US" sz="3600" baseline="30000" dirty="0" smtClean="0"/>
              <a:t>’</a:t>
            </a:r>
            <a:r>
              <a:rPr lang="en-US" sz="3600" dirty="0" smtClean="0"/>
              <a:t> </a:t>
            </a:r>
            <a:r>
              <a:rPr lang="en-US" sz="3429" dirty="0" smtClean="0"/>
              <a:t>will depend on </a:t>
            </a:r>
            <a:r>
              <a:rPr lang="en-US" sz="3429" dirty="0" err="1" smtClean="0"/>
              <a:t>λ</a:t>
            </a:r>
            <a:endParaRPr lang="en-US" sz="3429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07782-6E6E-E342-825B-BA5EE2D004D3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75EAE-E18C-414D-95BC-BFF421B8003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Volatility in income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/>
              </a:rPr>
              <a:t>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worry about the poor's ability to smooth consumption in the face of income volatility</a:t>
            </a:r>
          </a:p>
          <a:p>
            <a:pPr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rigidity, additional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implicationwe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will often not be at the frontier, because we can't optimize in each period.  </a:t>
            </a:r>
          </a:p>
          <a:p>
            <a:pPr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one way in which volatility is inherently detrimental -- it not only increases variance, it lowers levels as well.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75EAE-E18C-414D-95BC-BFF421B80034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75EAE-E18C-414D-95BC-BFF421B8003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75EAE-E18C-414D-95BC-BFF421B8003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0065-2409-EA44-B1CB-39248864970C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A6C0-8630-9942-A412-E4C5BFC27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0065-2409-EA44-B1CB-39248864970C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A6C0-8630-9942-A412-E4C5BFC27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0065-2409-EA44-B1CB-39248864970C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A6C0-8630-9942-A412-E4C5BFC27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0065-2409-EA44-B1CB-39248864970C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A6C0-8630-9942-A412-E4C5BFC27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0065-2409-EA44-B1CB-39248864970C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A6C0-8630-9942-A412-E4C5BFC27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0065-2409-EA44-B1CB-39248864970C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A6C0-8630-9942-A412-E4C5BFC27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0065-2409-EA44-B1CB-39248864970C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A6C0-8630-9942-A412-E4C5BFC27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0065-2409-EA44-B1CB-39248864970C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A6C0-8630-9942-A412-E4C5BFC27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0065-2409-EA44-B1CB-39248864970C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A6C0-8630-9942-A412-E4C5BFC27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0065-2409-EA44-B1CB-39248864970C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A6C0-8630-9942-A412-E4C5BFC27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0065-2409-EA44-B1CB-39248864970C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A6C0-8630-9942-A412-E4C5BFC27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10065-2409-EA44-B1CB-39248864970C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BA6C0-8630-9942-A412-E4C5BFC27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4.emf"/><Relationship Id="rId5" Type="http://schemas.openxmlformats.org/officeDocument/2006/relationships/image" Target="../media/image11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slide" Target="slide18.xml"/><Relationship Id="rId5" Type="http://schemas.openxmlformats.org/officeDocument/2006/relationships/image" Target="../media/image15.emf"/><Relationship Id="rId10" Type="http://schemas.openxmlformats.org/officeDocument/2006/relationships/slide" Target="slide67.xml"/><Relationship Id="rId4" Type="http://schemas.openxmlformats.org/officeDocument/2006/relationships/oleObject" Target="../embeddings/oleObject5.bin"/><Relationship Id="rId9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notesSlide" Target="../notesSlides/notesSlide20.xml"/><Relationship Id="rId7" Type="http://schemas.openxmlformats.org/officeDocument/2006/relationships/slide" Target="slide6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slide" Target="slide68.x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8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67.xml"/><Relationship Id="rId3" Type="http://schemas.openxmlformats.org/officeDocument/2006/relationships/notesSlide" Target="../notesSlides/notesSlide21.xml"/><Relationship Id="rId7" Type="http://schemas.openxmlformats.org/officeDocument/2006/relationships/slide" Target="slide6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slide" Target="slide69.x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9.bin"/><Relationship Id="rId9" Type="http://schemas.openxmlformats.org/officeDocument/2006/relationships/slide" Target="slide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70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70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70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70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emf"/><Relationship Id="rId4" Type="http://schemas.openxmlformats.org/officeDocument/2006/relationships/slide" Target="slide3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27.emf"/><Relationship Id="rId3" Type="http://schemas.openxmlformats.org/officeDocument/2006/relationships/notesSlide" Target="../notesSlides/notesSlide67.xml"/><Relationship Id="rId7" Type="http://schemas.openxmlformats.org/officeDocument/2006/relationships/image" Target="../media/image24.emf"/><Relationship Id="rId12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26.emf"/><Relationship Id="rId5" Type="http://schemas.openxmlformats.org/officeDocument/2006/relationships/image" Target="../media/image23.e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25.emf"/><Relationship Id="rId14" Type="http://schemas.openxmlformats.org/officeDocument/2006/relationships/slide" Target="slide20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slide" Target="slide21.xml"/><Relationship Id="rId5" Type="http://schemas.openxmlformats.org/officeDocument/2006/relationships/image" Target="../media/image28.emf"/><Relationship Id="rId4" Type="http://schemas.openxmlformats.org/officeDocument/2006/relationships/oleObject" Target="../embeddings/oleObject15.bin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33.emf"/><Relationship Id="rId3" Type="http://schemas.openxmlformats.org/officeDocument/2006/relationships/notesSlide" Target="../notesSlides/notesSlide69.xml"/><Relationship Id="rId7" Type="http://schemas.openxmlformats.org/officeDocument/2006/relationships/image" Target="../media/image30.emf"/><Relationship Id="rId12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32.emf"/><Relationship Id="rId5" Type="http://schemas.openxmlformats.org/officeDocument/2006/relationships/image" Target="../media/image29.e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31.emf"/><Relationship Id="rId14" Type="http://schemas.openxmlformats.org/officeDocument/2006/relationships/slide" Target="slide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14698"/>
            <a:ext cx="9143999" cy="102349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4F81BD"/>
                </a:solidFill>
                <a:latin typeface="Times New Roman"/>
                <a:cs typeface="Times New Roman"/>
              </a:rPr>
              <a:t>Nominal Wage Rigidity in Village Labor Markets</a:t>
            </a:r>
            <a:endParaRPr lang="en-US" sz="3600" b="1" dirty="0">
              <a:solidFill>
                <a:srgbClr val="4F81BD"/>
              </a:solidFill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3516768"/>
            <a:ext cx="9143999" cy="2561820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latin typeface="Times New Roman"/>
                <a:cs typeface="Times New Roman"/>
              </a:rPr>
              <a:t>Supreet Kaur</a:t>
            </a:r>
          </a:p>
          <a:p>
            <a:r>
              <a:rPr lang="en-US" sz="3000" smtClean="0">
                <a:latin typeface="Times New Roman"/>
                <a:cs typeface="Times New Roman"/>
              </a:rPr>
              <a:t>Columbia University</a:t>
            </a:r>
            <a:endParaRPr lang="en-US" sz="3000" dirty="0" smtClean="0">
              <a:latin typeface="Times New Roman"/>
              <a:cs typeface="Times New Roman"/>
            </a:endParaRPr>
          </a:p>
          <a:p>
            <a:endParaRPr lang="en-US" sz="2500" dirty="0" smtClean="0">
              <a:latin typeface="Times New Roman"/>
              <a:cs typeface="Times New Roman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2948352"/>
            <a:ext cx="8229600" cy="1588"/>
          </a:xfrm>
          <a:prstGeom prst="line">
            <a:avLst/>
          </a:prstGeom>
          <a:ln>
            <a:solidFill>
              <a:srgbClr val="4F81BD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0" y="43279"/>
            <a:ext cx="8229600" cy="453545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rgbClr val="4F81BD"/>
                </a:solidFill>
                <a:latin typeface="Times New Roman"/>
                <a:cs typeface="Times New Roman"/>
              </a:rPr>
              <a:t>Outline</a:t>
            </a:r>
            <a:endParaRPr lang="en-US" sz="4000" b="1" dirty="0">
              <a:solidFill>
                <a:srgbClr val="4F81BD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8143"/>
            <a:ext cx="8229600" cy="5301968"/>
          </a:xfrm>
        </p:spPr>
        <p:txBody>
          <a:bodyPr>
            <a:normAutofit/>
          </a:bodyPr>
          <a:lstStyle/>
          <a:p>
            <a:r>
              <a:rPr lang="en-US" sz="3579" b="1" dirty="0" smtClean="0">
                <a:latin typeface="Times New Roman"/>
                <a:cs typeface="Times New Roman"/>
              </a:rPr>
              <a:t>Model</a:t>
            </a:r>
          </a:p>
          <a:p>
            <a:pPr>
              <a:buNone/>
            </a:pPr>
            <a:endParaRPr lang="en-US" sz="1290" dirty="0" smtClean="0">
              <a:latin typeface="Times New Roman"/>
              <a:cs typeface="Times New Roman"/>
            </a:endParaRPr>
          </a:p>
          <a:p>
            <a:r>
              <a:rPr lang="en-US" sz="3579" dirty="0" smtClean="0">
                <a:latin typeface="Times New Roman"/>
                <a:cs typeface="Times New Roman"/>
              </a:rPr>
              <a:t>Empirical Strategy</a:t>
            </a:r>
          </a:p>
          <a:p>
            <a:endParaRPr lang="en-US" sz="1290" dirty="0" smtClean="0">
              <a:latin typeface="Times New Roman"/>
              <a:cs typeface="Times New Roman"/>
            </a:endParaRPr>
          </a:p>
          <a:p>
            <a:r>
              <a:rPr lang="en-US" sz="3579" dirty="0" smtClean="0">
                <a:latin typeface="Times New Roman"/>
                <a:cs typeface="Times New Roman"/>
                <a:sym typeface="Wingdings"/>
              </a:rPr>
              <a:t>Results</a:t>
            </a:r>
            <a:endParaRPr lang="en-US" sz="1290" dirty="0" smtClean="0">
              <a:latin typeface="Times New Roman"/>
              <a:cs typeface="Times New Roman"/>
            </a:endParaRPr>
          </a:p>
          <a:p>
            <a:pPr>
              <a:buNone/>
            </a:pPr>
            <a:endParaRPr lang="en-US" sz="1290" dirty="0" smtClean="0">
              <a:latin typeface="Times New Roman"/>
              <a:cs typeface="Times New Roman"/>
            </a:endParaRPr>
          </a:p>
          <a:p>
            <a:r>
              <a:rPr lang="en-US" sz="3579" dirty="0" smtClean="0">
                <a:latin typeface="Times New Roman"/>
                <a:cs typeface="Times New Roman"/>
                <a:sym typeface="Wingdings"/>
              </a:rPr>
              <a:t>Mechanisms for Rigidity</a:t>
            </a:r>
          </a:p>
          <a:p>
            <a:pPr>
              <a:buNone/>
            </a:pPr>
            <a:endParaRPr lang="en-US" sz="1290" dirty="0" smtClean="0">
              <a:latin typeface="Times New Roman"/>
              <a:cs typeface="Times New Roman"/>
              <a:sym typeface="Wingdings"/>
            </a:endParaRPr>
          </a:p>
          <a:p>
            <a:endParaRPr lang="en-US" sz="3579" dirty="0" smtClean="0">
              <a:latin typeface="Times New Roman"/>
              <a:cs typeface="Times New Roman"/>
              <a:sym typeface="Wingding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57200" y="601668"/>
            <a:ext cx="8229600" cy="1588"/>
          </a:xfrm>
          <a:prstGeom prst="line">
            <a:avLst/>
          </a:prstGeom>
          <a:ln>
            <a:solidFill>
              <a:srgbClr val="4F81BD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56" y="43279"/>
            <a:ext cx="8229600" cy="453545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chemeClr val="accent1"/>
                </a:solidFill>
                <a:latin typeface="Times New Roman"/>
                <a:cs typeface="Times New Roman"/>
              </a:rPr>
              <a:t>Set-up: Firms</a:t>
            </a:r>
            <a:endParaRPr lang="en-US" sz="4000" b="1" dirty="0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19" y="775425"/>
            <a:ext cx="8358547" cy="74857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i="1" dirty="0" smtClean="0">
                <a:latin typeface="Times New Roman"/>
                <a:cs typeface="Times New Roman"/>
              </a:rPr>
              <a:t>J</a:t>
            </a:r>
            <a:r>
              <a:rPr lang="en-US" sz="2600" dirty="0" smtClean="0">
                <a:latin typeface="Times New Roman"/>
                <a:cs typeface="Times New Roman"/>
              </a:rPr>
              <a:t> firms (</a:t>
            </a:r>
            <a:r>
              <a:rPr lang="en-US" sz="2600" i="1" dirty="0" smtClean="0">
                <a:latin typeface="Times New Roman"/>
                <a:cs typeface="Times New Roman"/>
              </a:rPr>
              <a:t>J</a:t>
            </a:r>
            <a:r>
              <a:rPr lang="en-US" sz="2600" dirty="0" smtClean="0">
                <a:latin typeface="Times New Roman"/>
                <a:cs typeface="Times New Roman"/>
              </a:rPr>
              <a:t> large)</a:t>
            </a:r>
          </a:p>
          <a:p>
            <a:pPr>
              <a:buNone/>
            </a:pPr>
            <a:endParaRPr lang="en-US" sz="1000" dirty="0" smtClean="0">
              <a:latin typeface="Times New Roman"/>
              <a:cs typeface="Times New Roman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601668"/>
            <a:ext cx="8229600" cy="1588"/>
          </a:xfrm>
          <a:prstGeom prst="line">
            <a:avLst/>
          </a:prstGeom>
          <a:ln>
            <a:solidFill>
              <a:srgbClr val="4F81BD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363624" y="1711157"/>
            <a:ext cx="8358547" cy="592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2600" dirty="0" smtClean="0">
                <a:latin typeface="Times New Roman"/>
                <a:cs typeface="Times New Roman"/>
              </a:rPr>
              <a:t>Firm </a:t>
            </a:r>
            <a:r>
              <a:rPr lang="en-US" sz="2600" i="1" dirty="0" err="1" smtClean="0">
                <a:latin typeface="Times New Roman"/>
                <a:cs typeface="Times New Roman"/>
              </a:rPr>
              <a:t>j</a:t>
            </a:r>
            <a:r>
              <a:rPr lang="en-US" sz="2600" dirty="0" err="1" smtClean="0">
                <a:latin typeface="Times New Roman"/>
                <a:cs typeface="Times New Roman"/>
              </a:rPr>
              <a:t>’s</a:t>
            </a:r>
            <a:r>
              <a:rPr lang="en-US" sz="2600" i="1" dirty="0" smtClean="0"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latin typeface="Times New Roman"/>
                <a:cs typeface="Times New Roman"/>
              </a:rPr>
              <a:t>profits from hiring </a:t>
            </a:r>
            <a:r>
              <a:rPr lang="en-US" sz="2600" i="1" dirty="0" err="1" smtClean="0">
                <a:latin typeface="Times New Roman"/>
                <a:cs typeface="Times New Roman"/>
              </a:rPr>
              <a:t>L</a:t>
            </a:r>
            <a:r>
              <a:rPr lang="en-US" sz="2600" i="1" baseline="-25000" dirty="0" err="1" smtClean="0">
                <a:latin typeface="Times New Roman"/>
                <a:cs typeface="Times New Roman"/>
              </a:rPr>
              <a:t>j</a:t>
            </a:r>
            <a:r>
              <a:rPr lang="en-US" sz="2600" dirty="0" smtClean="0">
                <a:latin typeface="Times New Roman"/>
                <a:cs typeface="Times New Roman"/>
              </a:rPr>
              <a:t> workers at wage </a:t>
            </a:r>
            <a:r>
              <a:rPr lang="en-US" sz="2600" i="1" dirty="0" err="1" smtClean="0">
                <a:latin typeface="Times New Roman"/>
                <a:cs typeface="Times New Roman"/>
              </a:rPr>
              <a:t>w</a:t>
            </a:r>
            <a:r>
              <a:rPr lang="en-US" sz="2600" i="1" baseline="-25000" dirty="0" err="1" smtClean="0">
                <a:latin typeface="Times New Roman"/>
                <a:cs typeface="Times New Roman"/>
              </a:rPr>
              <a:t>j</a:t>
            </a:r>
            <a:r>
              <a:rPr lang="en-US" sz="2600" dirty="0" smtClean="0">
                <a:latin typeface="Times New Roman"/>
                <a:cs typeface="Times New Roman"/>
              </a:rPr>
              <a:t>:</a:t>
            </a:r>
            <a:endParaRPr kumimoji="0" lang="en-US" sz="26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268" y="2303173"/>
            <a:ext cx="3933677" cy="644454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28253" y="3128211"/>
            <a:ext cx="8358547" cy="35693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600" noProof="0" dirty="0" smtClean="0">
                <a:latin typeface="Times New Roman"/>
                <a:cs typeface="Times New Roman"/>
              </a:rPr>
              <a:t>Terms: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600" i="1" dirty="0" err="1" smtClean="0">
                <a:latin typeface="Times New Roman"/>
                <a:cs typeface="Times New Roman"/>
              </a:rPr>
              <a:t>p</a:t>
            </a:r>
            <a:r>
              <a:rPr lang="en-US" sz="2600" dirty="0" smtClean="0">
                <a:latin typeface="Times New Roman"/>
                <a:cs typeface="Times New Roman"/>
              </a:rPr>
              <a:t> = price </a:t>
            </a:r>
          </a:p>
          <a:p>
            <a:pPr marL="1200150" lvl="2" indent="-285750">
              <a:spcBef>
                <a:spcPct val="20000"/>
              </a:spcBef>
              <a:buFont typeface="Arial"/>
              <a:buChar char="–"/>
            </a:pPr>
            <a:r>
              <a:rPr lang="en-US" sz="2400" dirty="0" smtClean="0">
                <a:latin typeface="Times New Roman"/>
                <a:cs typeface="Times New Roman"/>
              </a:rPr>
              <a:t>exogenous  (small open economy)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2600" i="1" dirty="0" err="1" smtClean="0">
                <a:latin typeface="Times New Roman"/>
                <a:cs typeface="Times New Roman"/>
              </a:rPr>
              <a:t>θ</a:t>
            </a:r>
            <a:r>
              <a:rPr lang="en-US" sz="2600" dirty="0" smtClean="0">
                <a:latin typeface="Times New Roman"/>
                <a:cs typeface="Times New Roman"/>
              </a:rPr>
              <a:t> = stochastic productivity parameter</a:t>
            </a:r>
          </a:p>
          <a:p>
            <a:pPr marL="1200150" lvl="2" indent="-285750">
              <a:spcBef>
                <a:spcPct val="20000"/>
              </a:spcBef>
              <a:buFont typeface="Arial"/>
              <a:buChar char="–"/>
            </a:pPr>
            <a:r>
              <a:rPr lang="en-US" sz="2400" dirty="0" smtClean="0">
                <a:latin typeface="Times New Roman"/>
                <a:cs typeface="Times New Roman"/>
              </a:rPr>
              <a:t>realization common to all firms in each period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600" i="1" dirty="0" err="1" smtClean="0">
                <a:latin typeface="Times New Roman"/>
                <a:cs typeface="Times New Roman"/>
              </a:rPr>
              <a:t>e</a:t>
            </a:r>
            <a:r>
              <a:rPr lang="en-US" sz="2600" dirty="0" smtClean="0">
                <a:latin typeface="Times New Roman"/>
                <a:cs typeface="Times New Roman"/>
              </a:rPr>
              <a:t> = worker effort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600" i="1" dirty="0" err="1" smtClean="0">
                <a:latin typeface="Times New Roman"/>
                <a:cs typeface="Times New Roman"/>
              </a:rPr>
              <a:t>f(</a:t>
            </a:r>
            <a:r>
              <a:rPr lang="en-US" sz="2600" i="1" dirty="0" err="1" smtClean="0">
                <a:latin typeface="Wingdings"/>
                <a:ea typeface="Wingdings"/>
                <a:cs typeface="Wingdings"/>
              </a:rPr>
              <a:t></a:t>
            </a:r>
            <a:r>
              <a:rPr lang="en-US" sz="2600" i="1" dirty="0" smtClean="0">
                <a:latin typeface="Times New Roman"/>
                <a:cs typeface="Times New Roman"/>
              </a:rPr>
              <a:t>)</a:t>
            </a:r>
            <a:r>
              <a:rPr lang="en-US" sz="2600" dirty="0" smtClean="0">
                <a:latin typeface="Times New Roman"/>
                <a:cs typeface="Times New Roman"/>
              </a:rPr>
              <a:t> concave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600" dirty="0" smtClean="0">
                <a:latin typeface="Times New Roman"/>
                <a:cs typeface="Times New Roman"/>
              </a:rPr>
              <a:t>(Omit time subscripts for current period)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56" y="43279"/>
            <a:ext cx="8229600" cy="453545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chemeClr val="accent1"/>
                </a:solidFill>
                <a:latin typeface="Times New Roman"/>
                <a:cs typeface="Times New Roman"/>
              </a:rPr>
              <a:t>Set-up: Workers</a:t>
            </a:r>
            <a:endParaRPr lang="en-US" sz="4000" b="1" dirty="0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19" y="640552"/>
            <a:ext cx="8358547" cy="1697358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4727" dirty="0" smtClean="0">
                <a:latin typeface="Times New Roman"/>
                <a:cs typeface="Times New Roman"/>
              </a:rPr>
              <a:t>Unit mass of workers</a:t>
            </a:r>
          </a:p>
          <a:p>
            <a:pPr>
              <a:buNone/>
            </a:pPr>
            <a:endParaRPr lang="en-US" sz="1455" dirty="0" smtClean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4727" dirty="0" smtClean="0">
                <a:latin typeface="Times New Roman"/>
                <a:cs typeface="Times New Roman"/>
              </a:rPr>
              <a:t>Indexed by </a:t>
            </a:r>
            <a:r>
              <a:rPr lang="en-US" sz="4800" dirty="0" smtClean="0">
                <a:latin typeface="Times New Roman"/>
                <a:cs typeface="Times New Roman"/>
              </a:rPr>
              <a:t>disutility of 1 unit of effective labor: </a:t>
            </a:r>
          </a:p>
          <a:p>
            <a:pPr>
              <a:buNone/>
            </a:pPr>
            <a:endParaRPr lang="en-US" sz="1818" dirty="0" smtClean="0">
              <a:latin typeface="Times New Roman"/>
              <a:cs typeface="Times New Roman"/>
            </a:endParaRPr>
          </a:p>
          <a:p>
            <a:pPr lvl="0">
              <a:buNone/>
            </a:pPr>
            <a:r>
              <a:rPr lang="en-US" sz="4800" dirty="0" smtClean="0">
                <a:latin typeface="Times New Roman"/>
                <a:cs typeface="Times New Roman"/>
              </a:rPr>
              <a:t>Worker </a:t>
            </a:r>
            <a:r>
              <a:rPr lang="en-US" sz="4800" i="1" dirty="0" err="1" smtClean="0">
                <a:latin typeface="Times New Roman"/>
                <a:cs typeface="Times New Roman"/>
              </a:rPr>
              <a:t>i</a:t>
            </a:r>
            <a:r>
              <a:rPr lang="en-US" sz="4800" dirty="0" err="1" smtClean="0">
                <a:latin typeface="Times New Roman"/>
                <a:cs typeface="Times New Roman"/>
              </a:rPr>
              <a:t>’s</a:t>
            </a:r>
            <a:r>
              <a:rPr lang="en-US" sz="4800" dirty="0" smtClean="0">
                <a:latin typeface="Times New Roman"/>
                <a:cs typeface="Times New Roman"/>
              </a:rPr>
              <a:t> payoff from accepting nominal wage offer </a:t>
            </a:r>
            <a:r>
              <a:rPr lang="en-US" sz="4800" i="1" dirty="0" err="1" smtClean="0">
                <a:latin typeface="Times New Roman"/>
                <a:cs typeface="Times New Roman"/>
              </a:rPr>
              <a:t>w</a:t>
            </a:r>
            <a:r>
              <a:rPr lang="en-US" sz="4800" dirty="0" smtClean="0">
                <a:latin typeface="Times New Roman"/>
                <a:cs typeface="Times New Roman"/>
              </a:rPr>
              <a:t>:</a:t>
            </a:r>
            <a:r>
              <a:rPr lang="en-US" sz="4632" dirty="0" smtClean="0">
                <a:latin typeface="Times New Roman"/>
                <a:cs typeface="Times New Roman"/>
              </a:rPr>
              <a:t> </a:t>
            </a:r>
            <a:endParaRPr lang="en-US" sz="4421" dirty="0" smtClean="0">
              <a:latin typeface="Times New Roman"/>
              <a:cs typeface="Times New Roman"/>
            </a:endParaRPr>
          </a:p>
          <a:p>
            <a:endParaRPr lang="en-US" sz="3579" dirty="0" smtClean="0">
              <a:latin typeface="Times New Roman"/>
              <a:cs typeface="Times New Roman"/>
              <a:sym typeface="Wingding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601668"/>
            <a:ext cx="8229600" cy="1588"/>
          </a:xfrm>
          <a:prstGeom prst="line">
            <a:avLst/>
          </a:prstGeom>
          <a:ln>
            <a:solidFill>
              <a:srgbClr val="4F81BD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466" y="1120344"/>
            <a:ext cx="1973832" cy="517956"/>
          </a:xfrm>
          <a:prstGeom prst="rect">
            <a:avLst/>
          </a:prstGeom>
        </p:spPr>
      </p:pic>
      <p:grpSp>
        <p:nvGrpSpPr>
          <p:cNvPr id="4" name="Group 15"/>
          <p:cNvGrpSpPr/>
          <p:nvPr/>
        </p:nvGrpSpPr>
        <p:grpSpPr>
          <a:xfrm>
            <a:off x="1335504" y="3085435"/>
            <a:ext cx="1604210" cy="1134361"/>
            <a:chOff x="1310104" y="2526635"/>
            <a:chExt cx="1604210" cy="1134361"/>
          </a:xfrm>
        </p:grpSpPr>
        <p:sp>
          <p:nvSpPr>
            <p:cNvPr id="21" name="Left Brace 20"/>
            <p:cNvSpPr/>
            <p:nvPr/>
          </p:nvSpPr>
          <p:spPr>
            <a:xfrm rot="16200000">
              <a:off x="1965967" y="2057924"/>
              <a:ext cx="239010" cy="1176432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10104" y="2645333"/>
              <a:ext cx="160421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7F7F7F"/>
                  </a:solidFill>
                </a:rPr>
                <a:t>Utility from consuming real wage</a:t>
              </a:r>
              <a:endParaRPr lang="en-US" sz="2000" dirty="0">
                <a:solidFill>
                  <a:srgbClr val="7F7F7F"/>
                </a:solidFill>
              </a:endParaRPr>
            </a:p>
          </p:txBody>
        </p:sp>
      </p:grpSp>
      <p:grpSp>
        <p:nvGrpSpPr>
          <p:cNvPr id="6" name="Group 19"/>
          <p:cNvGrpSpPr/>
          <p:nvPr/>
        </p:nvGrpSpPr>
        <p:grpSpPr>
          <a:xfrm>
            <a:off x="2861512" y="3085433"/>
            <a:ext cx="1229887" cy="531508"/>
            <a:chOff x="2861512" y="2526633"/>
            <a:chExt cx="1229887" cy="531508"/>
          </a:xfrm>
        </p:grpSpPr>
        <p:sp>
          <p:nvSpPr>
            <p:cNvPr id="24" name="Left Brace 23"/>
            <p:cNvSpPr/>
            <p:nvPr/>
          </p:nvSpPr>
          <p:spPr>
            <a:xfrm rot="16200000">
              <a:off x="3377675" y="2298558"/>
              <a:ext cx="188208" cy="644357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861512" y="2658031"/>
              <a:ext cx="12298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7F7F7F"/>
                  </a:solidFill>
                </a:rPr>
                <a:t>Disutility</a:t>
              </a:r>
              <a:endParaRPr lang="en-US" sz="2000" i="1" dirty="0">
                <a:solidFill>
                  <a:srgbClr val="7F7F7F"/>
                </a:solidFill>
              </a:endParaRPr>
            </a:p>
          </p:txBody>
        </p:sp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656" y="2275591"/>
            <a:ext cx="5891393" cy="809844"/>
          </a:xfrm>
          <a:prstGeom prst="rect">
            <a:avLst/>
          </a:prstGeom>
        </p:spPr>
      </p:pic>
      <p:grpSp>
        <p:nvGrpSpPr>
          <p:cNvPr id="7" name="Group 39"/>
          <p:cNvGrpSpPr/>
          <p:nvPr/>
        </p:nvGrpSpPr>
        <p:grpSpPr>
          <a:xfrm>
            <a:off x="4000498" y="2921871"/>
            <a:ext cx="3467102" cy="1365134"/>
            <a:chOff x="4000498" y="3556871"/>
            <a:chExt cx="3467102" cy="1365134"/>
          </a:xfrm>
        </p:grpSpPr>
        <p:grpSp>
          <p:nvGrpSpPr>
            <p:cNvPr id="8" name="Group 20"/>
            <p:cNvGrpSpPr/>
            <p:nvPr/>
          </p:nvGrpSpPr>
          <p:grpSpPr>
            <a:xfrm>
              <a:off x="4000498" y="3998794"/>
              <a:ext cx="3413551" cy="923211"/>
              <a:chOff x="4796609" y="2474794"/>
              <a:chExt cx="2517041" cy="923211"/>
            </a:xfrm>
          </p:grpSpPr>
          <p:sp>
            <p:nvSpPr>
              <p:cNvPr id="27" name="Left Brace 26"/>
              <p:cNvSpPr/>
              <p:nvPr/>
            </p:nvSpPr>
            <p:spPr>
              <a:xfrm rot="16200000">
                <a:off x="5897148" y="1374255"/>
                <a:ext cx="315963" cy="2517041"/>
              </a:xfrm>
              <a:prstGeom prst="leftBrac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817979" y="2690119"/>
                <a:ext cx="228064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rgbClr val="7F7F7F"/>
                    </a:solidFill>
                  </a:rPr>
                  <a:t>Increase in disutility when working under wage cut</a:t>
                </a:r>
                <a:endParaRPr lang="en-US" sz="2000" i="1" dirty="0">
                  <a:solidFill>
                    <a:srgbClr val="7F7F7F"/>
                  </a:solidFill>
                </a:endParaRPr>
              </a:p>
            </p:txBody>
          </p:sp>
        </p:grpSp>
        <p:grpSp>
          <p:nvGrpSpPr>
            <p:cNvPr id="9" name="Group 38"/>
            <p:cNvGrpSpPr/>
            <p:nvPr/>
          </p:nvGrpSpPr>
          <p:grpSpPr>
            <a:xfrm>
              <a:off x="5422900" y="3556871"/>
              <a:ext cx="2044700" cy="558059"/>
              <a:chOff x="5422900" y="3556871"/>
              <a:chExt cx="2044700" cy="558059"/>
            </a:xfrm>
          </p:grpSpPr>
          <p:sp>
            <p:nvSpPr>
              <p:cNvPr id="35" name="Left Brace 34"/>
              <p:cNvSpPr/>
              <p:nvPr/>
            </p:nvSpPr>
            <p:spPr>
              <a:xfrm rot="16200000">
                <a:off x="6159137" y="2858734"/>
                <a:ext cx="315964" cy="1712237"/>
              </a:xfrm>
              <a:prstGeom prst="leftBrac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422900" y="3745598"/>
                <a:ext cx="2044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Wage cut indicator</a:t>
                </a:r>
                <a:endParaRPr lang="en-US" i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11" name="Group 40"/>
          <p:cNvGrpSpPr/>
          <p:nvPr/>
        </p:nvGrpSpPr>
        <p:grpSpPr>
          <a:xfrm>
            <a:off x="457200" y="5346700"/>
            <a:ext cx="8358547" cy="482600"/>
            <a:chOff x="457200" y="5740400"/>
            <a:chExt cx="8358547" cy="482600"/>
          </a:xfrm>
        </p:grpSpPr>
        <p:sp>
          <p:nvSpPr>
            <p:cNvPr id="42" name="Content Placeholder 2"/>
            <p:cNvSpPr txBox="1">
              <a:spLocks/>
            </p:cNvSpPr>
            <p:nvPr/>
          </p:nvSpPr>
          <p:spPr>
            <a:xfrm>
              <a:off x="457200" y="5740400"/>
              <a:ext cx="8358547" cy="4826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/>
            <a:p>
              <a:pPr marL="342900" marR="0" lvl="0" indent="-342900" algn="l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lang="en-US" sz="2600" dirty="0" smtClean="0">
                  <a:latin typeface="Times New Roman"/>
                  <a:cs typeface="Times New Roman"/>
                </a:rPr>
                <a:t>When		     , </a:t>
              </a:r>
              <a:r>
                <a:rPr lang="en-US" sz="2600" dirty="0" err="1" smtClean="0">
                  <a:latin typeface="Times New Roman"/>
                  <a:cs typeface="Times New Roman"/>
                  <a:sym typeface="Wingdings"/>
                </a:rPr>
                <a:t>n</a:t>
              </a:r>
              <a:r>
                <a:rPr kumimoji="0" lang="en-US" sz="26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rPr>
                <a:t>o</a:t>
              </a:r>
              <a:r>
                <a:rPr kumimoji="0" lang="en-US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rPr>
                <a:t> differential</a:t>
              </a:r>
              <a:r>
                <a:rPr kumimoji="0" lang="en-US" sz="2600" b="0" i="0" u="none" strike="noStrike" kern="120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rPr>
                <a:t> effect of wage cuts</a:t>
              </a:r>
              <a:endPara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endParaRPr>
            </a:p>
            <a:p>
              <a:pPr marL="342900" marR="0" lvl="0" indent="-342900" algn="l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18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endParaRPr>
            </a:p>
            <a:p>
              <a:pPr marL="342900" marR="0" lvl="0" indent="-342900" algn="l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endParaRPr kumimoji="0" lang="en-US" sz="3579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  <a:sym typeface="Wingdings"/>
              </a:endParaRP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35100" y="5803900"/>
              <a:ext cx="888390" cy="334095"/>
            </a:xfrm>
            <a:prstGeom prst="rect">
              <a:avLst/>
            </a:prstGeom>
          </p:spPr>
        </p:pic>
      </p:grpSp>
      <p:grpSp>
        <p:nvGrpSpPr>
          <p:cNvPr id="12" name="Group 43"/>
          <p:cNvGrpSpPr/>
          <p:nvPr/>
        </p:nvGrpSpPr>
        <p:grpSpPr>
          <a:xfrm>
            <a:off x="482600" y="4833105"/>
            <a:ext cx="8358547" cy="500895"/>
            <a:chOff x="482600" y="5226805"/>
            <a:chExt cx="8358547" cy="500895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3400" y="5226805"/>
              <a:ext cx="1436426" cy="473795"/>
            </a:xfrm>
            <a:prstGeom prst="rect">
              <a:avLst/>
            </a:prstGeom>
          </p:spPr>
        </p:pic>
        <p:sp>
          <p:nvSpPr>
            <p:cNvPr id="46" name="Content Placeholder 2"/>
            <p:cNvSpPr txBox="1">
              <a:spLocks/>
            </p:cNvSpPr>
            <p:nvPr/>
          </p:nvSpPr>
          <p:spPr>
            <a:xfrm>
              <a:off x="482600" y="5245100"/>
              <a:ext cx="8358547" cy="4826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/>
            <a:p>
              <a:pPr marL="342900" marR="0" lvl="0" indent="-342900" algn="l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rPr>
                <a:t>				:  Captures cost of working under wage cut</a:t>
              </a:r>
            </a:p>
            <a:p>
              <a:pPr marL="342900" marR="0" lvl="0" indent="-342900" algn="l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18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endParaRPr>
            </a:p>
            <a:p>
              <a:pPr marL="342900" marR="0" lvl="0" indent="-342900" algn="l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endParaRPr kumimoji="0" lang="en-US" sz="3579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  <a:sym typeface="Wingdings"/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2787988" y="2275591"/>
            <a:ext cx="5225712" cy="20114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36744" y="4518793"/>
            <a:ext cx="7311856" cy="14248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56" y="43279"/>
            <a:ext cx="8229600" cy="453545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chemeClr val="accent1"/>
                </a:solidFill>
                <a:latin typeface="Times New Roman"/>
                <a:cs typeface="Times New Roman"/>
              </a:rPr>
              <a:t>Set-up: Workers</a:t>
            </a:r>
            <a:endParaRPr lang="en-US" sz="4000" b="1" dirty="0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19" y="640552"/>
            <a:ext cx="8358547" cy="1697358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4727" dirty="0" smtClean="0">
                <a:latin typeface="Times New Roman"/>
                <a:cs typeface="Times New Roman"/>
              </a:rPr>
              <a:t>Unit mass of workers</a:t>
            </a:r>
          </a:p>
          <a:p>
            <a:pPr>
              <a:buNone/>
            </a:pPr>
            <a:endParaRPr lang="en-US" sz="1455" dirty="0" smtClean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4727" dirty="0" smtClean="0">
                <a:latin typeface="Times New Roman"/>
                <a:cs typeface="Times New Roman"/>
              </a:rPr>
              <a:t>Indexed by </a:t>
            </a:r>
            <a:r>
              <a:rPr lang="en-US" sz="4800" dirty="0" smtClean="0">
                <a:latin typeface="Times New Roman"/>
                <a:cs typeface="Times New Roman"/>
              </a:rPr>
              <a:t>disutility of 1 unit of effective labor: </a:t>
            </a:r>
          </a:p>
          <a:p>
            <a:pPr>
              <a:buNone/>
            </a:pPr>
            <a:endParaRPr lang="en-US" sz="1818" dirty="0" smtClean="0">
              <a:latin typeface="Times New Roman"/>
              <a:cs typeface="Times New Roman"/>
            </a:endParaRPr>
          </a:p>
          <a:p>
            <a:pPr lvl="0">
              <a:buNone/>
            </a:pPr>
            <a:r>
              <a:rPr lang="en-US" sz="4800" dirty="0" smtClean="0">
                <a:latin typeface="Times New Roman"/>
                <a:cs typeface="Times New Roman"/>
              </a:rPr>
              <a:t>Worker </a:t>
            </a:r>
            <a:r>
              <a:rPr lang="en-US" sz="4800" i="1" dirty="0" err="1" smtClean="0">
                <a:latin typeface="Times New Roman"/>
                <a:cs typeface="Times New Roman"/>
              </a:rPr>
              <a:t>i</a:t>
            </a:r>
            <a:r>
              <a:rPr lang="en-US" sz="4800" dirty="0" err="1" smtClean="0">
                <a:latin typeface="Times New Roman"/>
                <a:cs typeface="Times New Roman"/>
              </a:rPr>
              <a:t>’s</a:t>
            </a:r>
            <a:r>
              <a:rPr lang="en-US" sz="4800" dirty="0" smtClean="0">
                <a:latin typeface="Times New Roman"/>
                <a:cs typeface="Times New Roman"/>
              </a:rPr>
              <a:t> payoff from accepting nominal wage offer </a:t>
            </a:r>
            <a:r>
              <a:rPr lang="en-US" sz="4800" i="1" dirty="0" err="1" smtClean="0">
                <a:latin typeface="Times New Roman"/>
                <a:cs typeface="Times New Roman"/>
              </a:rPr>
              <a:t>w</a:t>
            </a:r>
            <a:r>
              <a:rPr lang="en-US" sz="4800" dirty="0" smtClean="0">
                <a:latin typeface="Times New Roman"/>
                <a:cs typeface="Times New Roman"/>
              </a:rPr>
              <a:t>:</a:t>
            </a:r>
            <a:r>
              <a:rPr lang="en-US" sz="4632" dirty="0" smtClean="0">
                <a:latin typeface="Times New Roman"/>
                <a:cs typeface="Times New Roman"/>
              </a:rPr>
              <a:t> </a:t>
            </a:r>
            <a:endParaRPr lang="en-US" sz="4421" dirty="0" smtClean="0">
              <a:latin typeface="Times New Roman"/>
              <a:cs typeface="Times New Roman"/>
            </a:endParaRPr>
          </a:p>
          <a:p>
            <a:endParaRPr lang="en-US" sz="3579" dirty="0" smtClean="0">
              <a:latin typeface="Times New Roman"/>
              <a:cs typeface="Times New Roman"/>
              <a:sym typeface="Wingding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601668"/>
            <a:ext cx="8229600" cy="1588"/>
          </a:xfrm>
          <a:prstGeom prst="line">
            <a:avLst/>
          </a:prstGeom>
          <a:ln>
            <a:solidFill>
              <a:srgbClr val="4F81BD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466" y="1120344"/>
            <a:ext cx="1973832" cy="517956"/>
          </a:xfrm>
          <a:prstGeom prst="rect">
            <a:avLst/>
          </a:prstGeom>
        </p:spPr>
      </p:pic>
      <p:grpSp>
        <p:nvGrpSpPr>
          <p:cNvPr id="4" name="Group 15"/>
          <p:cNvGrpSpPr/>
          <p:nvPr/>
        </p:nvGrpSpPr>
        <p:grpSpPr>
          <a:xfrm>
            <a:off x="1335504" y="3085435"/>
            <a:ext cx="1604210" cy="1134361"/>
            <a:chOff x="1310104" y="2526635"/>
            <a:chExt cx="1604210" cy="1134361"/>
          </a:xfrm>
        </p:grpSpPr>
        <p:sp>
          <p:nvSpPr>
            <p:cNvPr id="21" name="Left Brace 20"/>
            <p:cNvSpPr/>
            <p:nvPr/>
          </p:nvSpPr>
          <p:spPr>
            <a:xfrm rot="16200000">
              <a:off x="1965967" y="2057924"/>
              <a:ext cx="239010" cy="1176432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10104" y="2645333"/>
              <a:ext cx="160421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7F7F7F"/>
                  </a:solidFill>
                </a:rPr>
                <a:t>Utility from consuming real wage</a:t>
              </a:r>
              <a:endParaRPr lang="en-US" sz="2000" dirty="0">
                <a:solidFill>
                  <a:srgbClr val="7F7F7F"/>
                </a:solidFill>
              </a:endParaRPr>
            </a:p>
          </p:txBody>
        </p:sp>
      </p:grpSp>
      <p:grpSp>
        <p:nvGrpSpPr>
          <p:cNvPr id="6" name="Group 19"/>
          <p:cNvGrpSpPr/>
          <p:nvPr/>
        </p:nvGrpSpPr>
        <p:grpSpPr>
          <a:xfrm>
            <a:off x="2861512" y="3085433"/>
            <a:ext cx="1229887" cy="531508"/>
            <a:chOff x="2861512" y="2526633"/>
            <a:chExt cx="1229887" cy="531508"/>
          </a:xfrm>
        </p:grpSpPr>
        <p:sp>
          <p:nvSpPr>
            <p:cNvPr id="24" name="Left Brace 23"/>
            <p:cNvSpPr/>
            <p:nvPr/>
          </p:nvSpPr>
          <p:spPr>
            <a:xfrm rot="16200000">
              <a:off x="3377675" y="2298558"/>
              <a:ext cx="188208" cy="644357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861512" y="2658031"/>
              <a:ext cx="12298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7F7F7F"/>
                  </a:solidFill>
                </a:rPr>
                <a:t>Disutility</a:t>
              </a:r>
              <a:endParaRPr lang="en-US" sz="2000" i="1" dirty="0">
                <a:solidFill>
                  <a:srgbClr val="7F7F7F"/>
                </a:solidFill>
              </a:endParaRPr>
            </a:p>
          </p:txBody>
        </p:sp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656" y="2275591"/>
            <a:ext cx="5891393" cy="809844"/>
          </a:xfrm>
          <a:prstGeom prst="rect">
            <a:avLst/>
          </a:prstGeom>
        </p:spPr>
      </p:pic>
      <p:grpSp>
        <p:nvGrpSpPr>
          <p:cNvPr id="7" name="Group 39"/>
          <p:cNvGrpSpPr/>
          <p:nvPr/>
        </p:nvGrpSpPr>
        <p:grpSpPr>
          <a:xfrm>
            <a:off x="4000498" y="2921871"/>
            <a:ext cx="3467102" cy="1365134"/>
            <a:chOff x="4000498" y="3556871"/>
            <a:chExt cx="3467102" cy="1365134"/>
          </a:xfrm>
        </p:grpSpPr>
        <p:grpSp>
          <p:nvGrpSpPr>
            <p:cNvPr id="8" name="Group 20"/>
            <p:cNvGrpSpPr/>
            <p:nvPr/>
          </p:nvGrpSpPr>
          <p:grpSpPr>
            <a:xfrm>
              <a:off x="4000498" y="3998794"/>
              <a:ext cx="3413551" cy="923211"/>
              <a:chOff x="4796609" y="2474794"/>
              <a:chExt cx="2517041" cy="923211"/>
            </a:xfrm>
          </p:grpSpPr>
          <p:sp>
            <p:nvSpPr>
              <p:cNvPr id="27" name="Left Brace 26"/>
              <p:cNvSpPr/>
              <p:nvPr/>
            </p:nvSpPr>
            <p:spPr>
              <a:xfrm rot="16200000">
                <a:off x="5897148" y="1374255"/>
                <a:ext cx="315963" cy="2517041"/>
              </a:xfrm>
              <a:prstGeom prst="leftBrac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817979" y="2690119"/>
                <a:ext cx="228064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rgbClr val="7F7F7F"/>
                    </a:solidFill>
                  </a:rPr>
                  <a:t>Increase in disutility when working under wage cut</a:t>
                </a:r>
                <a:endParaRPr lang="en-US" sz="2000" i="1" dirty="0">
                  <a:solidFill>
                    <a:srgbClr val="7F7F7F"/>
                  </a:solidFill>
                </a:endParaRPr>
              </a:p>
            </p:txBody>
          </p:sp>
        </p:grpSp>
        <p:grpSp>
          <p:nvGrpSpPr>
            <p:cNvPr id="9" name="Group 38"/>
            <p:cNvGrpSpPr/>
            <p:nvPr/>
          </p:nvGrpSpPr>
          <p:grpSpPr>
            <a:xfrm>
              <a:off x="5422900" y="3556871"/>
              <a:ext cx="2044700" cy="558059"/>
              <a:chOff x="5422900" y="3556871"/>
              <a:chExt cx="2044700" cy="558059"/>
            </a:xfrm>
          </p:grpSpPr>
          <p:sp>
            <p:nvSpPr>
              <p:cNvPr id="35" name="Left Brace 34"/>
              <p:cNvSpPr/>
              <p:nvPr/>
            </p:nvSpPr>
            <p:spPr>
              <a:xfrm rot="16200000">
                <a:off x="6159137" y="2858734"/>
                <a:ext cx="315964" cy="1712237"/>
              </a:xfrm>
              <a:prstGeom prst="leftBrac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422900" y="3745598"/>
                <a:ext cx="2044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Wage cut indicator</a:t>
                </a:r>
                <a:endParaRPr lang="en-US" i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11" name="Group 40"/>
          <p:cNvGrpSpPr/>
          <p:nvPr/>
        </p:nvGrpSpPr>
        <p:grpSpPr>
          <a:xfrm>
            <a:off x="457200" y="5346700"/>
            <a:ext cx="8358547" cy="482600"/>
            <a:chOff x="457200" y="5740400"/>
            <a:chExt cx="8358547" cy="482600"/>
          </a:xfrm>
        </p:grpSpPr>
        <p:sp>
          <p:nvSpPr>
            <p:cNvPr id="42" name="Content Placeholder 2"/>
            <p:cNvSpPr txBox="1">
              <a:spLocks/>
            </p:cNvSpPr>
            <p:nvPr/>
          </p:nvSpPr>
          <p:spPr>
            <a:xfrm>
              <a:off x="457200" y="5740400"/>
              <a:ext cx="8358547" cy="4826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/>
            <a:p>
              <a:pPr marL="342900" marR="0" lvl="0" indent="-342900" algn="l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lang="en-US" sz="2600" dirty="0" smtClean="0">
                  <a:latin typeface="Times New Roman"/>
                  <a:cs typeface="Times New Roman"/>
                </a:rPr>
                <a:t>When		     , </a:t>
              </a:r>
              <a:r>
                <a:rPr lang="en-US" sz="2600" dirty="0" err="1" smtClean="0">
                  <a:latin typeface="Times New Roman"/>
                  <a:cs typeface="Times New Roman"/>
                  <a:sym typeface="Wingdings"/>
                </a:rPr>
                <a:t>n</a:t>
              </a:r>
              <a:r>
                <a:rPr kumimoji="0" lang="en-US" sz="26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rPr>
                <a:t>o</a:t>
              </a:r>
              <a:r>
                <a:rPr kumimoji="0" lang="en-US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rPr>
                <a:t> differential</a:t>
              </a:r>
              <a:r>
                <a:rPr kumimoji="0" lang="en-US" sz="2600" b="0" i="0" u="none" strike="noStrike" kern="120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rPr>
                <a:t> effect of wage cuts</a:t>
              </a:r>
              <a:endPara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endParaRPr>
            </a:p>
            <a:p>
              <a:pPr marL="342900" marR="0" lvl="0" indent="-342900" algn="l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18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endParaRPr>
            </a:p>
            <a:p>
              <a:pPr marL="342900" marR="0" lvl="0" indent="-342900" algn="l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endParaRPr kumimoji="0" lang="en-US" sz="3579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  <a:sym typeface="Wingdings"/>
              </a:endParaRP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35100" y="5803900"/>
              <a:ext cx="888390" cy="334095"/>
            </a:xfrm>
            <a:prstGeom prst="rect">
              <a:avLst/>
            </a:prstGeom>
          </p:spPr>
        </p:pic>
      </p:grpSp>
      <p:grpSp>
        <p:nvGrpSpPr>
          <p:cNvPr id="12" name="Group 43"/>
          <p:cNvGrpSpPr/>
          <p:nvPr/>
        </p:nvGrpSpPr>
        <p:grpSpPr>
          <a:xfrm>
            <a:off x="482600" y="4833105"/>
            <a:ext cx="8358547" cy="500895"/>
            <a:chOff x="482600" y="5226805"/>
            <a:chExt cx="8358547" cy="500895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3400" y="5226805"/>
              <a:ext cx="1436426" cy="473795"/>
            </a:xfrm>
            <a:prstGeom prst="rect">
              <a:avLst/>
            </a:prstGeom>
          </p:spPr>
        </p:pic>
        <p:sp>
          <p:nvSpPr>
            <p:cNvPr id="46" name="Content Placeholder 2"/>
            <p:cNvSpPr txBox="1">
              <a:spLocks/>
            </p:cNvSpPr>
            <p:nvPr/>
          </p:nvSpPr>
          <p:spPr>
            <a:xfrm>
              <a:off x="482600" y="5245100"/>
              <a:ext cx="8358547" cy="4826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/>
            <a:p>
              <a:pPr marL="342900" marR="0" lvl="0" indent="-342900" algn="l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rPr>
                <a:t>				:  Captures cost of working under wage cut</a:t>
              </a:r>
            </a:p>
            <a:p>
              <a:pPr marL="342900" marR="0" lvl="0" indent="-342900" algn="l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18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endParaRPr>
            </a:p>
            <a:p>
              <a:pPr marL="342900" marR="0" lvl="0" indent="-342900" algn="l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endParaRPr kumimoji="0" lang="en-US" sz="3579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  <a:sym typeface="Wingdings"/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3975098" y="2921871"/>
            <a:ext cx="4013201" cy="13651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857458" y="2337910"/>
            <a:ext cx="4013201" cy="6229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36744" y="4518793"/>
            <a:ext cx="7311856" cy="14248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56" y="43279"/>
            <a:ext cx="8229600" cy="453545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chemeClr val="accent1"/>
                </a:solidFill>
                <a:latin typeface="Times New Roman"/>
                <a:cs typeface="Times New Roman"/>
              </a:rPr>
              <a:t>Set-up: Workers</a:t>
            </a:r>
            <a:endParaRPr lang="en-US" sz="4000" b="1" dirty="0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19" y="640552"/>
            <a:ext cx="8358547" cy="1697358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4727" dirty="0" smtClean="0">
                <a:latin typeface="Times New Roman"/>
                <a:cs typeface="Times New Roman"/>
              </a:rPr>
              <a:t>Unit mass of workers</a:t>
            </a:r>
          </a:p>
          <a:p>
            <a:pPr>
              <a:buNone/>
            </a:pPr>
            <a:endParaRPr lang="en-US" sz="1455" dirty="0" smtClean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4727" dirty="0" smtClean="0">
                <a:latin typeface="Times New Roman"/>
                <a:cs typeface="Times New Roman"/>
              </a:rPr>
              <a:t>Indexed by </a:t>
            </a:r>
            <a:r>
              <a:rPr lang="en-US" sz="4800" dirty="0" smtClean="0">
                <a:latin typeface="Times New Roman"/>
                <a:cs typeface="Times New Roman"/>
              </a:rPr>
              <a:t>disutility of 1 unit of effective labor: </a:t>
            </a:r>
          </a:p>
          <a:p>
            <a:pPr>
              <a:buNone/>
            </a:pPr>
            <a:endParaRPr lang="en-US" sz="1818" dirty="0" smtClean="0">
              <a:latin typeface="Times New Roman"/>
              <a:cs typeface="Times New Roman"/>
            </a:endParaRPr>
          </a:p>
          <a:p>
            <a:pPr lvl="0">
              <a:buNone/>
            </a:pPr>
            <a:r>
              <a:rPr lang="en-US" sz="4800" dirty="0" smtClean="0">
                <a:latin typeface="Times New Roman"/>
                <a:cs typeface="Times New Roman"/>
              </a:rPr>
              <a:t>Worker </a:t>
            </a:r>
            <a:r>
              <a:rPr lang="en-US" sz="4800" i="1" dirty="0" err="1" smtClean="0">
                <a:latin typeface="Times New Roman"/>
                <a:cs typeface="Times New Roman"/>
              </a:rPr>
              <a:t>i</a:t>
            </a:r>
            <a:r>
              <a:rPr lang="en-US" sz="4800" dirty="0" err="1" smtClean="0">
                <a:latin typeface="Times New Roman"/>
                <a:cs typeface="Times New Roman"/>
              </a:rPr>
              <a:t>’s</a:t>
            </a:r>
            <a:r>
              <a:rPr lang="en-US" sz="4800" dirty="0" smtClean="0">
                <a:latin typeface="Times New Roman"/>
                <a:cs typeface="Times New Roman"/>
              </a:rPr>
              <a:t> payoff from accepting nominal wage offer </a:t>
            </a:r>
            <a:r>
              <a:rPr lang="en-US" sz="4800" i="1" dirty="0" err="1" smtClean="0">
                <a:latin typeface="Times New Roman"/>
                <a:cs typeface="Times New Roman"/>
              </a:rPr>
              <a:t>w</a:t>
            </a:r>
            <a:r>
              <a:rPr lang="en-US" sz="4800" dirty="0" smtClean="0">
                <a:latin typeface="Times New Roman"/>
                <a:cs typeface="Times New Roman"/>
              </a:rPr>
              <a:t>:</a:t>
            </a:r>
            <a:r>
              <a:rPr lang="en-US" sz="4632" dirty="0" smtClean="0">
                <a:latin typeface="Times New Roman"/>
                <a:cs typeface="Times New Roman"/>
              </a:rPr>
              <a:t> </a:t>
            </a:r>
            <a:endParaRPr lang="en-US" sz="4421" dirty="0" smtClean="0">
              <a:latin typeface="Times New Roman"/>
              <a:cs typeface="Times New Roman"/>
            </a:endParaRPr>
          </a:p>
          <a:p>
            <a:endParaRPr lang="en-US" sz="3579" dirty="0" smtClean="0">
              <a:latin typeface="Times New Roman"/>
              <a:cs typeface="Times New Roman"/>
              <a:sym typeface="Wingding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601668"/>
            <a:ext cx="8229600" cy="1588"/>
          </a:xfrm>
          <a:prstGeom prst="line">
            <a:avLst/>
          </a:prstGeom>
          <a:ln>
            <a:solidFill>
              <a:srgbClr val="4F81BD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466" y="1120344"/>
            <a:ext cx="1973832" cy="517956"/>
          </a:xfrm>
          <a:prstGeom prst="rect">
            <a:avLst/>
          </a:prstGeom>
        </p:spPr>
      </p:pic>
      <p:grpSp>
        <p:nvGrpSpPr>
          <p:cNvPr id="4" name="Group 15"/>
          <p:cNvGrpSpPr/>
          <p:nvPr/>
        </p:nvGrpSpPr>
        <p:grpSpPr>
          <a:xfrm>
            <a:off x="1335504" y="3085435"/>
            <a:ext cx="1604210" cy="1134361"/>
            <a:chOff x="1310104" y="2526635"/>
            <a:chExt cx="1604210" cy="1134361"/>
          </a:xfrm>
        </p:grpSpPr>
        <p:sp>
          <p:nvSpPr>
            <p:cNvPr id="21" name="Left Brace 20"/>
            <p:cNvSpPr/>
            <p:nvPr/>
          </p:nvSpPr>
          <p:spPr>
            <a:xfrm rot="16200000">
              <a:off x="1965967" y="2057924"/>
              <a:ext cx="239010" cy="1176432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10104" y="2645333"/>
              <a:ext cx="160421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7F7F7F"/>
                  </a:solidFill>
                </a:rPr>
                <a:t>Utility from consuming real wage</a:t>
              </a:r>
              <a:endParaRPr lang="en-US" sz="2000" dirty="0">
                <a:solidFill>
                  <a:srgbClr val="7F7F7F"/>
                </a:solidFill>
              </a:endParaRPr>
            </a:p>
          </p:txBody>
        </p:sp>
      </p:grpSp>
      <p:grpSp>
        <p:nvGrpSpPr>
          <p:cNvPr id="6" name="Group 19"/>
          <p:cNvGrpSpPr/>
          <p:nvPr/>
        </p:nvGrpSpPr>
        <p:grpSpPr>
          <a:xfrm>
            <a:off x="2861512" y="3085433"/>
            <a:ext cx="1229887" cy="531508"/>
            <a:chOff x="2861512" y="2526633"/>
            <a:chExt cx="1229887" cy="531508"/>
          </a:xfrm>
        </p:grpSpPr>
        <p:sp>
          <p:nvSpPr>
            <p:cNvPr id="24" name="Left Brace 23"/>
            <p:cNvSpPr/>
            <p:nvPr/>
          </p:nvSpPr>
          <p:spPr>
            <a:xfrm rot="16200000">
              <a:off x="3377675" y="2298558"/>
              <a:ext cx="188208" cy="644357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861512" y="2658031"/>
              <a:ext cx="12298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7F7F7F"/>
                  </a:solidFill>
                </a:rPr>
                <a:t>Disutility</a:t>
              </a:r>
              <a:endParaRPr lang="en-US" sz="2000" i="1" dirty="0">
                <a:solidFill>
                  <a:srgbClr val="7F7F7F"/>
                </a:solidFill>
              </a:endParaRPr>
            </a:p>
          </p:txBody>
        </p:sp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656" y="2275591"/>
            <a:ext cx="5891393" cy="809844"/>
          </a:xfrm>
          <a:prstGeom prst="rect">
            <a:avLst/>
          </a:prstGeom>
        </p:spPr>
      </p:pic>
      <p:grpSp>
        <p:nvGrpSpPr>
          <p:cNvPr id="8" name="Group 20"/>
          <p:cNvGrpSpPr/>
          <p:nvPr/>
        </p:nvGrpSpPr>
        <p:grpSpPr>
          <a:xfrm>
            <a:off x="4000498" y="3363794"/>
            <a:ext cx="3413551" cy="923211"/>
            <a:chOff x="4796609" y="2474794"/>
            <a:chExt cx="2517041" cy="923211"/>
          </a:xfrm>
        </p:grpSpPr>
        <p:sp>
          <p:nvSpPr>
            <p:cNvPr id="27" name="Left Brace 26"/>
            <p:cNvSpPr/>
            <p:nvPr/>
          </p:nvSpPr>
          <p:spPr>
            <a:xfrm rot="16200000">
              <a:off x="5897148" y="1374255"/>
              <a:ext cx="315963" cy="2517041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817979" y="2690119"/>
              <a:ext cx="22806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7F7F7F"/>
                  </a:solidFill>
                </a:rPr>
                <a:t>Increase in disutility when working under wage cut</a:t>
              </a:r>
              <a:endParaRPr lang="en-US" sz="2000" i="1" dirty="0">
                <a:solidFill>
                  <a:srgbClr val="7F7F7F"/>
                </a:solidFill>
              </a:endParaRPr>
            </a:p>
          </p:txBody>
        </p:sp>
      </p:grpSp>
      <p:grpSp>
        <p:nvGrpSpPr>
          <p:cNvPr id="9" name="Group 38"/>
          <p:cNvGrpSpPr/>
          <p:nvPr/>
        </p:nvGrpSpPr>
        <p:grpSpPr>
          <a:xfrm>
            <a:off x="5422900" y="2921871"/>
            <a:ext cx="2044700" cy="558059"/>
            <a:chOff x="5422900" y="3556871"/>
            <a:chExt cx="2044700" cy="558059"/>
          </a:xfrm>
        </p:grpSpPr>
        <p:sp>
          <p:nvSpPr>
            <p:cNvPr id="35" name="Left Brace 34"/>
            <p:cNvSpPr/>
            <p:nvPr/>
          </p:nvSpPr>
          <p:spPr>
            <a:xfrm rot="16200000">
              <a:off x="6159137" y="2858734"/>
              <a:ext cx="315964" cy="1712237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422900" y="3745598"/>
              <a:ext cx="2044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Wage cut indicator</a:t>
              </a:r>
              <a:endParaRPr lang="en-US" i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" name="Group 40"/>
          <p:cNvGrpSpPr/>
          <p:nvPr/>
        </p:nvGrpSpPr>
        <p:grpSpPr>
          <a:xfrm>
            <a:off x="457200" y="5346700"/>
            <a:ext cx="8358547" cy="482600"/>
            <a:chOff x="457200" y="5740400"/>
            <a:chExt cx="8358547" cy="482600"/>
          </a:xfrm>
        </p:grpSpPr>
        <p:sp>
          <p:nvSpPr>
            <p:cNvPr id="42" name="Content Placeholder 2"/>
            <p:cNvSpPr txBox="1">
              <a:spLocks/>
            </p:cNvSpPr>
            <p:nvPr/>
          </p:nvSpPr>
          <p:spPr>
            <a:xfrm>
              <a:off x="457200" y="5740400"/>
              <a:ext cx="8358547" cy="4826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/>
            <a:p>
              <a:pPr marL="342900" marR="0" lvl="0" indent="-342900" algn="l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lang="en-US" sz="2600" dirty="0" smtClean="0">
                  <a:latin typeface="Times New Roman"/>
                  <a:cs typeface="Times New Roman"/>
                </a:rPr>
                <a:t>When		     , </a:t>
              </a:r>
              <a:r>
                <a:rPr lang="en-US" sz="2600" dirty="0" err="1" smtClean="0">
                  <a:latin typeface="Times New Roman"/>
                  <a:cs typeface="Times New Roman"/>
                  <a:sym typeface="Wingdings"/>
                </a:rPr>
                <a:t>n</a:t>
              </a:r>
              <a:r>
                <a:rPr kumimoji="0" lang="en-US" sz="26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rPr>
                <a:t>o</a:t>
              </a:r>
              <a:r>
                <a:rPr kumimoji="0" lang="en-US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rPr>
                <a:t> differential</a:t>
              </a:r>
              <a:r>
                <a:rPr kumimoji="0" lang="en-US" sz="2600" b="0" i="0" u="none" strike="noStrike" kern="120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rPr>
                <a:t> effect of wage cuts</a:t>
              </a:r>
              <a:endPara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endParaRPr>
            </a:p>
            <a:p>
              <a:pPr marL="342900" marR="0" lvl="0" indent="-342900" algn="l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18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endParaRPr>
            </a:p>
            <a:p>
              <a:pPr marL="342900" marR="0" lvl="0" indent="-342900" algn="l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endParaRPr kumimoji="0" lang="en-US" sz="3579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  <a:sym typeface="Wingdings"/>
              </a:endParaRP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35100" y="5803900"/>
              <a:ext cx="888390" cy="334095"/>
            </a:xfrm>
            <a:prstGeom prst="rect">
              <a:avLst/>
            </a:prstGeom>
          </p:spPr>
        </p:pic>
      </p:grpSp>
      <p:grpSp>
        <p:nvGrpSpPr>
          <p:cNvPr id="12" name="Group 43"/>
          <p:cNvGrpSpPr/>
          <p:nvPr/>
        </p:nvGrpSpPr>
        <p:grpSpPr>
          <a:xfrm>
            <a:off x="482600" y="4833105"/>
            <a:ext cx="8358547" cy="500895"/>
            <a:chOff x="482600" y="5226805"/>
            <a:chExt cx="8358547" cy="500895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3400" y="5226805"/>
              <a:ext cx="1436426" cy="473795"/>
            </a:xfrm>
            <a:prstGeom prst="rect">
              <a:avLst/>
            </a:prstGeom>
          </p:spPr>
        </p:pic>
        <p:sp>
          <p:nvSpPr>
            <p:cNvPr id="46" name="Content Placeholder 2"/>
            <p:cNvSpPr txBox="1">
              <a:spLocks/>
            </p:cNvSpPr>
            <p:nvPr/>
          </p:nvSpPr>
          <p:spPr>
            <a:xfrm>
              <a:off x="482600" y="5245100"/>
              <a:ext cx="8358547" cy="4826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/>
            <a:p>
              <a:pPr marL="342900" marR="0" lvl="0" indent="-342900" algn="l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rPr>
                <a:t>				:  Captures cost of working under wage cut</a:t>
              </a:r>
            </a:p>
            <a:p>
              <a:pPr marL="342900" marR="0" lvl="0" indent="-342900" algn="l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18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endParaRPr>
            </a:p>
            <a:p>
              <a:pPr marL="342900" marR="0" lvl="0" indent="-342900" algn="l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endParaRPr kumimoji="0" lang="en-US" sz="3579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  <a:sym typeface="Wingding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56" y="43279"/>
            <a:ext cx="8229600" cy="453545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chemeClr val="accent1"/>
                </a:solidFill>
                <a:latin typeface="Times New Roman"/>
                <a:cs typeface="Times New Roman"/>
              </a:rPr>
              <a:t>Set-up: Workers</a:t>
            </a:r>
            <a:endParaRPr lang="en-US" sz="4000" b="1" dirty="0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19" y="640552"/>
            <a:ext cx="8358547" cy="1697358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4727" dirty="0" smtClean="0">
                <a:latin typeface="Times New Roman"/>
                <a:cs typeface="Times New Roman"/>
              </a:rPr>
              <a:t>Unit mass of workers</a:t>
            </a:r>
          </a:p>
          <a:p>
            <a:pPr>
              <a:buNone/>
            </a:pPr>
            <a:endParaRPr lang="en-US" sz="1455" dirty="0" smtClean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4727" dirty="0" smtClean="0">
                <a:latin typeface="Times New Roman"/>
                <a:cs typeface="Times New Roman"/>
              </a:rPr>
              <a:t>Indexed by </a:t>
            </a:r>
            <a:r>
              <a:rPr lang="en-US" sz="4800" dirty="0" smtClean="0">
                <a:latin typeface="Times New Roman"/>
                <a:cs typeface="Times New Roman"/>
              </a:rPr>
              <a:t>disutility of 1 unit of effective labor: </a:t>
            </a:r>
          </a:p>
          <a:p>
            <a:pPr>
              <a:buNone/>
            </a:pPr>
            <a:endParaRPr lang="en-US" sz="1818" dirty="0" smtClean="0">
              <a:latin typeface="Times New Roman"/>
              <a:cs typeface="Times New Roman"/>
            </a:endParaRPr>
          </a:p>
          <a:p>
            <a:pPr lvl="0">
              <a:buNone/>
            </a:pPr>
            <a:r>
              <a:rPr lang="en-US" sz="4800" dirty="0" smtClean="0">
                <a:latin typeface="Times New Roman"/>
                <a:cs typeface="Times New Roman"/>
              </a:rPr>
              <a:t>Worker </a:t>
            </a:r>
            <a:r>
              <a:rPr lang="en-US" sz="4800" i="1" dirty="0" err="1" smtClean="0">
                <a:latin typeface="Times New Roman"/>
                <a:cs typeface="Times New Roman"/>
              </a:rPr>
              <a:t>i</a:t>
            </a:r>
            <a:r>
              <a:rPr lang="en-US" sz="4800" dirty="0" err="1" smtClean="0">
                <a:latin typeface="Times New Roman"/>
                <a:cs typeface="Times New Roman"/>
              </a:rPr>
              <a:t>’s</a:t>
            </a:r>
            <a:r>
              <a:rPr lang="en-US" sz="4800" dirty="0" smtClean="0">
                <a:latin typeface="Times New Roman"/>
                <a:cs typeface="Times New Roman"/>
              </a:rPr>
              <a:t> payoff from accepting nominal wage offer </a:t>
            </a:r>
            <a:r>
              <a:rPr lang="en-US" sz="4800" i="1" dirty="0" err="1" smtClean="0">
                <a:latin typeface="Times New Roman"/>
                <a:cs typeface="Times New Roman"/>
              </a:rPr>
              <a:t>w</a:t>
            </a:r>
            <a:r>
              <a:rPr lang="en-US" sz="4800" dirty="0" smtClean="0">
                <a:latin typeface="Times New Roman"/>
                <a:cs typeface="Times New Roman"/>
              </a:rPr>
              <a:t>:</a:t>
            </a:r>
            <a:r>
              <a:rPr lang="en-US" sz="4632" dirty="0" smtClean="0">
                <a:latin typeface="Times New Roman"/>
                <a:cs typeface="Times New Roman"/>
              </a:rPr>
              <a:t> </a:t>
            </a:r>
            <a:endParaRPr lang="en-US" sz="4421" dirty="0" smtClean="0">
              <a:latin typeface="Times New Roman"/>
              <a:cs typeface="Times New Roman"/>
            </a:endParaRPr>
          </a:p>
          <a:p>
            <a:endParaRPr lang="en-US" sz="3579" dirty="0" smtClean="0">
              <a:latin typeface="Times New Roman"/>
              <a:cs typeface="Times New Roman"/>
              <a:sym typeface="Wingding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601668"/>
            <a:ext cx="8229600" cy="1588"/>
          </a:xfrm>
          <a:prstGeom prst="line">
            <a:avLst/>
          </a:prstGeom>
          <a:ln>
            <a:solidFill>
              <a:srgbClr val="4F81BD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466" y="1120344"/>
            <a:ext cx="1973832" cy="51795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656" y="2275591"/>
            <a:ext cx="5891393" cy="809844"/>
          </a:xfrm>
          <a:prstGeom prst="rect">
            <a:avLst/>
          </a:prstGeom>
        </p:spPr>
      </p:pic>
      <p:sp>
        <p:nvSpPr>
          <p:cNvPr id="30" name="Content Placeholder 2"/>
          <p:cNvSpPr txBox="1">
            <a:spLocks/>
          </p:cNvSpPr>
          <p:nvPr/>
        </p:nvSpPr>
        <p:spPr>
          <a:xfrm>
            <a:off x="471743" y="3368835"/>
            <a:ext cx="8672257" cy="815481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5474" i="1" dirty="0" smtClean="0">
                <a:latin typeface="Times New Roman"/>
                <a:cs typeface="Times New Roman"/>
              </a:rPr>
              <a:t>M</a:t>
            </a:r>
            <a:r>
              <a:rPr kumimoji="0" lang="en-US" sz="5474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arket</a:t>
            </a:r>
            <a:r>
              <a:rPr kumimoji="0" lang="en-US" sz="5474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-wide fairness norm: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5053" dirty="0" smtClean="0">
                <a:latin typeface="Times New Roman"/>
                <a:cs typeface="Times New Roman"/>
              </a:rPr>
              <a:t>Under wage cut, </a:t>
            </a:r>
            <a:r>
              <a:rPr lang="en-US" sz="5053" dirty="0" err="1" smtClean="0">
                <a:latin typeface="Times New Roman"/>
                <a:cs typeface="Times New Roman"/>
              </a:rPr>
              <a:t>w</a:t>
            </a:r>
            <a:r>
              <a:rPr kumimoji="0" lang="en-US" sz="5053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orker</a:t>
            </a:r>
            <a:r>
              <a:rPr kumimoji="0" lang="en-US" sz="5053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decreases effort to offset fairness violation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579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+mn-ea"/>
              <a:cs typeface="Times New Roman"/>
              <a:sym typeface="Wingdings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0204" y="4157580"/>
            <a:ext cx="3034631" cy="1066807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477095" y="5534524"/>
            <a:ext cx="8358547" cy="1259976"/>
            <a:chOff x="477095" y="5534524"/>
            <a:chExt cx="8358547" cy="1259976"/>
          </a:xfrm>
        </p:grpSpPr>
        <p:grpSp>
          <p:nvGrpSpPr>
            <p:cNvPr id="32" name="Group 31"/>
            <p:cNvGrpSpPr/>
            <p:nvPr/>
          </p:nvGrpSpPr>
          <p:grpSpPr>
            <a:xfrm>
              <a:off x="477095" y="5534524"/>
              <a:ext cx="8358547" cy="1173080"/>
              <a:chOff x="477095" y="5534524"/>
              <a:chExt cx="8358547" cy="1173080"/>
            </a:xfrm>
          </p:grpSpPr>
          <p:sp>
            <p:nvSpPr>
              <p:cNvPr id="33" name="Content Placeholder 2"/>
              <p:cNvSpPr txBox="1">
                <a:spLocks/>
              </p:cNvSpPr>
              <p:nvPr/>
            </p:nvSpPr>
            <p:spPr>
              <a:xfrm>
                <a:off x="477095" y="5613399"/>
                <a:ext cx="8358547" cy="10942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/>
              <a:p>
                <a:pPr marL="342900" marR="0" lvl="0" indent="-3429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811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Utility reduces</a:t>
                </a:r>
                <a:r>
                  <a:rPr kumimoji="0" lang="en-US" sz="2811" b="0" i="0" u="none" strike="noStrike" kern="1200" cap="none" spc="0" normalizeH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to</a:t>
                </a:r>
                <a:r>
                  <a:rPr kumimoji="0" lang="en-US" sz="2811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:</a:t>
                </a:r>
              </a:p>
              <a:p>
                <a:pPr marL="342900" marR="0" lvl="0" indent="-3429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pPr marL="342900" marR="0" lvl="0" indent="-3429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811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Aggregate labor</a:t>
                </a:r>
                <a:r>
                  <a:rPr kumimoji="0" lang="en-US" sz="2811" b="0" i="0" u="none" strike="noStrike" kern="1200" cap="none" spc="0" normalizeH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supply:</a:t>
                </a:r>
                <a:endParaRPr kumimoji="0" lang="en-US" sz="2811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pPr marL="342900" marR="0" lvl="0" indent="-3429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endParaRPr kumimoji="0" lang="en-US" sz="3579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  <a:sym typeface="Wingdings"/>
                </a:endParaRPr>
              </a:p>
            </p:txBody>
          </p:sp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55329" y="5534524"/>
                <a:ext cx="1605572" cy="632704"/>
              </a:xfrm>
              <a:prstGeom prst="rect">
                <a:avLst/>
              </a:prstGeom>
            </p:spPr>
          </p:pic>
        </p:grp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72482" y="6204987"/>
              <a:ext cx="2579118" cy="58951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56" y="43279"/>
            <a:ext cx="8229600" cy="453545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chemeClr val="accent1"/>
                </a:solidFill>
                <a:latin typeface="Times New Roman"/>
                <a:cs typeface="Times New Roman"/>
              </a:rPr>
              <a:t>Set-up</a:t>
            </a:r>
            <a:endParaRPr lang="en-US" sz="4000" b="1" dirty="0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601668"/>
            <a:ext cx="8229600" cy="1588"/>
          </a:xfrm>
          <a:prstGeom prst="line">
            <a:avLst/>
          </a:prstGeom>
          <a:ln>
            <a:solidFill>
              <a:srgbClr val="4F81BD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819568"/>
            <a:ext cx="8358547" cy="592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2800" dirty="0" smtClean="0">
                <a:latin typeface="Times New Roman"/>
                <a:cs typeface="Times New Roman"/>
              </a:rPr>
              <a:t>Focus on symmetric pure strategy Nash equilibrium:</a:t>
            </a:r>
            <a:endParaRPr kumimoji="0" lang="en-US" sz="28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2330689"/>
            <a:ext cx="8686800" cy="3088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2800" dirty="0" smtClean="0">
                <a:latin typeface="Times New Roman"/>
                <a:cs typeface="Times New Roman"/>
              </a:rPr>
              <a:t>Static model: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</a:pPr>
            <a:r>
              <a:rPr kumimoji="0" lang="en-US" sz="26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Dynamic incentives of firms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/>
              <a:buChar char="–"/>
            </a:pPr>
            <a:r>
              <a:rPr lang="en-US" sz="2500" i="1" dirty="0" smtClean="0">
                <a:latin typeface="Times New Roman"/>
                <a:cs typeface="Times New Roman"/>
              </a:rPr>
              <a:t>J</a:t>
            </a:r>
            <a:r>
              <a:rPr lang="en-US" sz="2500" dirty="0" smtClean="0">
                <a:latin typeface="Times New Roman"/>
                <a:cs typeface="Times New Roman"/>
              </a:rPr>
              <a:t> arbitrarily large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/>
              <a:buChar char="–"/>
            </a:pPr>
            <a:r>
              <a:rPr lang="en-US" sz="2500" dirty="0" smtClean="0">
                <a:latin typeface="Times New Roman"/>
                <a:cs typeface="Times New Roman"/>
                <a:sym typeface="Wingdings"/>
              </a:rPr>
              <a:t>Each firm contributes negligibly to future “reference” wage</a:t>
            </a:r>
            <a:endParaRPr kumimoji="0" lang="en-US" sz="2500" b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</a:pPr>
            <a:r>
              <a:rPr lang="en-US" sz="2600" dirty="0" smtClean="0">
                <a:latin typeface="Times New Roman"/>
                <a:cs typeface="Times New Roman"/>
              </a:rPr>
              <a:t>Inter-temporal substitution by workers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/>
              <a:buChar char="–"/>
            </a:pPr>
            <a:r>
              <a:rPr lang="en-US" sz="2500" dirty="0" smtClean="0">
                <a:latin typeface="Times New Roman"/>
                <a:cs typeface="Times New Roman"/>
              </a:rPr>
              <a:t>Static budget constraint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/>
              <a:buChar char="–"/>
            </a:pPr>
            <a:r>
              <a:rPr lang="en-US" sz="2500" dirty="0" smtClean="0">
                <a:latin typeface="Times New Roman"/>
                <a:cs typeface="Times New Roman"/>
              </a:rPr>
              <a:t>Will discuss potential role in results</a:t>
            </a:r>
            <a:endParaRPr kumimoji="0" lang="en-US" sz="2500" b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</a:pPr>
            <a:endParaRPr kumimoji="0" lang="en-US" sz="26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250" y="1386653"/>
            <a:ext cx="3943691" cy="5980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56" y="43279"/>
            <a:ext cx="8229600" cy="453545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chemeClr val="accent1"/>
                </a:solidFill>
                <a:latin typeface="Times New Roman"/>
                <a:cs typeface="Times New Roman"/>
              </a:rPr>
              <a:t>Benchmark: No Rigidity (</a:t>
            </a:r>
            <a:r>
              <a:rPr lang="en-US" sz="4000" b="1" dirty="0" err="1" smtClean="0">
                <a:solidFill>
                  <a:schemeClr val="accent1"/>
                </a:solidFill>
                <a:latin typeface="Times New Roman"/>
                <a:cs typeface="Times New Roman"/>
              </a:rPr>
              <a:t>λ</a:t>
            </a:r>
            <a:r>
              <a:rPr lang="en-US" sz="4000" b="1" dirty="0" smtClean="0">
                <a:solidFill>
                  <a:schemeClr val="accent1"/>
                </a:solidFill>
                <a:latin typeface="Times New Roman"/>
                <a:cs typeface="Times New Roman"/>
              </a:rPr>
              <a:t>=1)</a:t>
            </a:r>
            <a:endParaRPr lang="en-US" sz="4000" b="1" dirty="0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19" y="691353"/>
            <a:ext cx="8358547" cy="616747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Unique equilibrium</a:t>
            </a:r>
            <a:r>
              <a:rPr lang="en-US" sz="2800" i="1" dirty="0" smtClean="0"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latin typeface="Times New Roman"/>
                <a:cs typeface="Times New Roman"/>
              </a:rPr>
              <a:t>corresponds to competitive </a:t>
            </a:r>
            <a:r>
              <a:rPr lang="en-US" sz="2800" dirty="0" err="1" smtClean="0">
                <a:latin typeface="Times New Roman"/>
                <a:cs typeface="Times New Roman"/>
              </a:rPr>
              <a:t>eqm</a:t>
            </a:r>
            <a:endParaRPr lang="en-US" sz="2800" dirty="0" smtClean="0">
              <a:latin typeface="Times New Roman"/>
              <a:cs typeface="Times New Roman"/>
            </a:endParaRPr>
          </a:p>
          <a:p>
            <a:endParaRPr lang="en-US" sz="2800" dirty="0" smtClean="0">
              <a:latin typeface="Times New Roman"/>
              <a:cs typeface="Times New Roman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601668"/>
            <a:ext cx="8229600" cy="1588"/>
          </a:xfrm>
          <a:prstGeom prst="line">
            <a:avLst/>
          </a:prstGeom>
          <a:ln>
            <a:solidFill>
              <a:srgbClr val="4F81BD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430417" y="2507454"/>
            <a:ext cx="6644109" cy="3155187"/>
            <a:chOff x="1657679" y="1623675"/>
            <a:chExt cx="6644109" cy="3155187"/>
          </a:xfrm>
        </p:grpSpPr>
        <p:grpSp>
          <p:nvGrpSpPr>
            <p:cNvPr id="10" name="Group 15"/>
            <p:cNvGrpSpPr/>
            <p:nvPr/>
          </p:nvGrpSpPr>
          <p:grpSpPr>
            <a:xfrm>
              <a:off x="2045369" y="1623675"/>
              <a:ext cx="6256419" cy="3155187"/>
              <a:chOff x="1235731" y="1027562"/>
              <a:chExt cx="8969919" cy="4853802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235731" y="1027562"/>
                <a:ext cx="8969919" cy="4853802"/>
                <a:chOff x="1702867" y="939968"/>
                <a:chExt cx="8969919" cy="4853802"/>
              </a:xfrm>
            </p:grpSpPr>
            <p:sp>
              <p:nvSpPr>
                <p:cNvPr id="20" name="TextBox 19"/>
                <p:cNvSpPr txBox="1"/>
                <p:nvPr/>
              </p:nvSpPr>
              <p:spPr>
                <a:xfrm>
                  <a:off x="1702867" y="939968"/>
                  <a:ext cx="1092489" cy="7338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500" dirty="0" smtClean="0">
                      <a:latin typeface="Times New Roman"/>
                      <a:cs typeface="Times New Roman"/>
                    </a:rPr>
                    <a:t>w</a:t>
                  </a:r>
                  <a:r>
                    <a:rPr lang="en-US" sz="2500" baseline="-25000" dirty="0" smtClean="0">
                      <a:latin typeface="Times New Roman"/>
                      <a:cs typeface="Times New Roman"/>
                    </a:rPr>
                    <a:t>t</a:t>
                  </a:r>
                  <a:r>
                    <a:rPr lang="en-US" sz="2500" baseline="30000" dirty="0" smtClean="0">
                      <a:latin typeface="Times New Roman"/>
                      <a:cs typeface="Times New Roman"/>
                    </a:rPr>
                    <a:t>*</a:t>
                  </a:r>
                  <a:endParaRPr lang="en-US" sz="2500" baseline="-25000" dirty="0"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21" name="Group 66"/>
                <p:cNvGrpSpPr/>
                <p:nvPr/>
              </p:nvGrpSpPr>
              <p:grpSpPr>
                <a:xfrm>
                  <a:off x="2045572" y="1576795"/>
                  <a:ext cx="8627214" cy="4216975"/>
                  <a:chOff x="4405990" y="657760"/>
                  <a:chExt cx="3574856" cy="2247892"/>
                </a:xfrm>
              </p:grpSpPr>
              <p:cxnSp>
                <p:nvCxnSpPr>
                  <p:cNvPr id="22" name="Straight Connector 4"/>
                  <p:cNvCxnSpPr/>
                  <p:nvPr/>
                </p:nvCxnSpPr>
                <p:spPr>
                  <a:xfrm rot="5400000">
                    <a:off x="3502297" y="1593341"/>
                    <a:ext cx="1882512" cy="1135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/>
                  <p:cNvCxnSpPr/>
                  <p:nvPr/>
                </p:nvCxnSpPr>
                <p:spPr>
                  <a:xfrm flipV="1">
                    <a:off x="4430185" y="2548806"/>
                    <a:ext cx="2576188" cy="7028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7012423" y="2329369"/>
                    <a:ext cx="968423" cy="5762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300" dirty="0" err="1" smtClean="0">
                        <a:latin typeface="Times New Roman"/>
                        <a:cs typeface="Times New Roman"/>
                      </a:rPr>
                      <a:t>θ</a:t>
                    </a:r>
                    <a:r>
                      <a:rPr lang="en-US" sz="2300" baseline="-25000" dirty="0" err="1" smtClean="0">
                        <a:latin typeface="Times New Roman"/>
                        <a:cs typeface="Times New Roman"/>
                      </a:rPr>
                      <a:t>t</a:t>
                    </a:r>
                    <a:r>
                      <a:rPr lang="en-US" sz="2300" dirty="0" smtClean="0">
                        <a:latin typeface="Times New Roman"/>
                        <a:cs typeface="Times New Roman"/>
                      </a:rPr>
                      <a:t> (TFP)</a:t>
                    </a:r>
                  </a:p>
                  <a:p>
                    <a:endParaRPr lang="en-US" sz="2500" baseline="-25000" dirty="0">
                      <a:latin typeface="Times New Roman"/>
                      <a:cs typeface="Times New Roman"/>
                    </a:endParaRPr>
                  </a:p>
                </p:txBody>
              </p:sp>
              <p:cxnSp>
                <p:nvCxnSpPr>
                  <p:cNvPr id="26" name="Straight Connector 25"/>
                  <p:cNvCxnSpPr/>
                  <p:nvPr/>
                </p:nvCxnSpPr>
                <p:spPr>
                  <a:xfrm rot="10800000">
                    <a:off x="4405990" y="1439599"/>
                    <a:ext cx="90442" cy="1"/>
                  </a:xfrm>
                  <a:prstGeom prst="line">
                    <a:avLst/>
                  </a:prstGeom>
                  <a:ln w="12700" cmpd="sng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6" name="Freeform 15"/>
              <p:cNvSpPr/>
              <p:nvPr/>
            </p:nvSpPr>
            <p:spPr>
              <a:xfrm>
                <a:off x="1649606" y="2394278"/>
                <a:ext cx="5693331" cy="2846854"/>
              </a:xfrm>
              <a:custGeom>
                <a:avLst/>
                <a:gdLst>
                  <a:gd name="connsiteX0" fmla="*/ 0 w 5693331"/>
                  <a:gd name="connsiteY0" fmla="*/ 2846854 h 2846854"/>
                  <a:gd name="connsiteX1" fmla="*/ 335761 w 5693331"/>
                  <a:gd name="connsiteY1" fmla="*/ 2277483 h 2846854"/>
                  <a:gd name="connsiteX2" fmla="*/ 1518222 w 5693331"/>
                  <a:gd name="connsiteY2" fmla="*/ 1313932 h 2846854"/>
                  <a:gd name="connsiteX3" fmla="*/ 3780956 w 5693331"/>
                  <a:gd name="connsiteY3" fmla="*/ 350382 h 2846854"/>
                  <a:gd name="connsiteX4" fmla="*/ 5693331 w 5693331"/>
                  <a:gd name="connsiteY4" fmla="*/ 0 h 2846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93331" h="2846854">
                    <a:moveTo>
                      <a:pt x="0" y="2846854"/>
                    </a:moveTo>
                    <a:cubicBezTo>
                      <a:pt x="41362" y="2689912"/>
                      <a:pt x="82724" y="2532970"/>
                      <a:pt x="335761" y="2277483"/>
                    </a:cubicBezTo>
                    <a:cubicBezTo>
                      <a:pt x="588798" y="2021996"/>
                      <a:pt x="944023" y="1635116"/>
                      <a:pt x="1518222" y="1313932"/>
                    </a:cubicBezTo>
                    <a:cubicBezTo>
                      <a:pt x="2092421" y="992748"/>
                      <a:pt x="3085105" y="569371"/>
                      <a:pt x="3780956" y="350382"/>
                    </a:cubicBezTo>
                    <a:cubicBezTo>
                      <a:pt x="4476807" y="131393"/>
                      <a:pt x="5693331" y="0"/>
                      <a:pt x="5693331" y="0"/>
                    </a:cubicBezTo>
                  </a:path>
                </a:pathLst>
              </a:cu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1657679" y="2658965"/>
              <a:ext cx="75397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 smtClean="0">
                  <a:latin typeface="Times New Roman"/>
                  <a:cs typeface="Times New Roman"/>
                </a:rPr>
                <a:t>w</a:t>
              </a:r>
              <a:r>
                <a:rPr lang="en-US" sz="2500" baseline="-25000" dirty="0" smtClean="0">
                  <a:latin typeface="Times New Roman"/>
                  <a:cs typeface="Times New Roman"/>
                </a:rPr>
                <a:t>t-1</a:t>
              </a:r>
              <a:endParaRPr lang="en-US" sz="2500" baseline="-25000" dirty="0">
                <a:latin typeface="Times New Roman"/>
                <a:cs typeface="Times New Roman"/>
              </a:endParaRPr>
            </a:p>
          </p:txBody>
        </p:sp>
      </p:grpSp>
      <p:sp>
        <p:nvSpPr>
          <p:cNvPr id="28" name="Content Placeholder 2"/>
          <p:cNvSpPr txBox="1">
            <a:spLocks/>
          </p:cNvSpPr>
          <p:nvPr/>
        </p:nvSpPr>
        <p:spPr>
          <a:xfrm>
            <a:off x="403565" y="5740400"/>
            <a:ext cx="8599625" cy="111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Wage depends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onl</a:t>
            </a:r>
            <a:r>
              <a:rPr lang="en-US" sz="2800" dirty="0" err="1" smtClean="0">
                <a:latin typeface="Times New Roman"/>
                <a:cs typeface="Times New Roman"/>
              </a:rPr>
              <a:t>y</a:t>
            </a:r>
            <a:r>
              <a:rPr lang="en-US" sz="2800" dirty="0" smtClean="0">
                <a:latin typeface="Times New Roman"/>
                <a:cs typeface="Times New Roman"/>
              </a:rPr>
              <a:t> on </a:t>
            </a:r>
            <a:r>
              <a:rPr lang="en-US" sz="2800" dirty="0" err="1" smtClean="0">
                <a:latin typeface="Times New Roman"/>
                <a:cs typeface="Times New Roman"/>
              </a:rPr>
              <a:t>θ</a:t>
            </a:r>
            <a:r>
              <a:rPr lang="en-US" sz="2800" baseline="-25000" dirty="0" err="1" smtClean="0"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latin typeface="Times New Roman"/>
                <a:cs typeface="Times New Roman"/>
              </a:rPr>
              <a:t> (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does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not depend </a:t>
            </a:r>
            <a:r>
              <a:rPr lang="en-US" sz="2800" dirty="0" smtClean="0">
                <a:latin typeface="Times New Roman"/>
                <a:cs typeface="Times New Roman"/>
              </a:rPr>
              <a:t>on w</a:t>
            </a:r>
            <a:r>
              <a:rPr lang="en-US" sz="2800" baseline="-25000" dirty="0" smtClean="0">
                <a:latin typeface="Times New Roman"/>
                <a:cs typeface="Times New Roman"/>
              </a:rPr>
              <a:t>t-1</a:t>
            </a:r>
            <a:r>
              <a:rPr lang="en-US" sz="2800" dirty="0" smtClean="0">
                <a:latin typeface="Times New Roman"/>
                <a:cs typeface="Times New Roman"/>
              </a:rPr>
              <a:t>)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Wage adjusts fully to any change in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θ</a:t>
            </a:r>
            <a:r>
              <a:rPr lang="en-US" sz="2800" baseline="-25000" dirty="0" err="1" smtClean="0">
                <a:latin typeface="Times New Roman"/>
                <a:cs typeface="Times New Roman"/>
              </a:rPr>
              <a:t>t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350256" y="573263"/>
            <a:ext cx="8599625" cy="2160193"/>
          </a:xfrm>
        </p:spPr>
        <p:txBody>
          <a:bodyPr>
            <a:normAutofit/>
          </a:bodyPr>
          <a:lstStyle/>
          <a:p>
            <a:r>
              <a:rPr lang="en-US" sz="2941" i="1" dirty="0" err="1" smtClean="0">
                <a:latin typeface="Times New Roman"/>
                <a:cs typeface="Times New Roman"/>
              </a:rPr>
              <a:t>θ</a:t>
            </a:r>
            <a:r>
              <a:rPr lang="en-US" sz="2941" i="1" baseline="-25000" dirty="0" err="1" smtClean="0">
                <a:latin typeface="Times New Roman"/>
                <a:cs typeface="Times New Roman"/>
              </a:rPr>
              <a:t>t</a:t>
            </a:r>
            <a:r>
              <a:rPr lang="en-US" sz="2941" i="1" baseline="30000" dirty="0" err="1" smtClean="0">
                <a:latin typeface="Times New Roman"/>
                <a:cs typeface="Times New Roman"/>
              </a:rPr>
              <a:t>R</a:t>
            </a:r>
            <a:r>
              <a:rPr lang="en-US" sz="2941" dirty="0" smtClean="0">
                <a:latin typeface="Times New Roman"/>
                <a:cs typeface="Times New Roman"/>
              </a:rPr>
              <a:t> = unique </a:t>
            </a:r>
            <a:r>
              <a:rPr lang="en-US" sz="2941" i="1" dirty="0" err="1" smtClean="0">
                <a:latin typeface="Times New Roman"/>
                <a:cs typeface="Times New Roman"/>
              </a:rPr>
              <a:t>θ</a:t>
            </a:r>
            <a:r>
              <a:rPr lang="en-US" sz="2941" i="1" baseline="-25000" dirty="0" err="1" smtClean="0">
                <a:latin typeface="Times New Roman"/>
                <a:cs typeface="Times New Roman"/>
              </a:rPr>
              <a:t>t</a:t>
            </a:r>
            <a:r>
              <a:rPr lang="en-US" sz="2941" dirty="0" smtClean="0">
                <a:latin typeface="Times New Roman"/>
                <a:cs typeface="Times New Roman"/>
              </a:rPr>
              <a:t> at which	       is market clearing wage</a:t>
            </a:r>
            <a:endParaRPr lang="en-US" sz="1500" baseline="-25000" dirty="0" smtClean="0">
              <a:latin typeface="Times New Roman"/>
              <a:cs typeface="Times New Roman"/>
            </a:endParaRPr>
          </a:p>
          <a:p>
            <a:r>
              <a:rPr lang="en-US" sz="2941" dirty="0" smtClean="0">
                <a:latin typeface="Times New Roman"/>
                <a:cs typeface="Times New Roman"/>
              </a:rPr>
              <a:t> Unique symmetric NE:</a:t>
            </a:r>
          </a:p>
          <a:p>
            <a:pPr lvl="1"/>
            <a:r>
              <a:rPr lang="en-US" sz="2400" dirty="0" smtClean="0">
                <a:latin typeface="Times New Roman"/>
                <a:cs typeface="Times New Roman"/>
              </a:rPr>
              <a:t>   </a:t>
            </a:r>
            <a:r>
              <a:rPr lang="en-US" sz="2541" dirty="0" smtClean="0">
                <a:latin typeface="Times New Roman"/>
                <a:cs typeface="Times New Roman"/>
              </a:rPr>
              <a:t> </a:t>
            </a:r>
          </a:p>
          <a:p>
            <a:pPr lvl="1">
              <a:buNone/>
            </a:pPr>
            <a:endParaRPr lang="en-US" sz="2968" dirty="0" smtClean="0">
              <a:latin typeface="Times New Roman"/>
              <a:cs typeface="Times New Roman"/>
            </a:endParaRPr>
          </a:p>
          <a:p>
            <a:pPr lvl="1">
              <a:buNone/>
            </a:pPr>
            <a:endParaRPr lang="en-US" sz="1286" dirty="0" smtClean="0">
              <a:latin typeface="Times New Roman"/>
              <a:cs typeface="Times New Roman"/>
            </a:endParaRPr>
          </a:p>
        </p:txBody>
      </p:sp>
      <p:graphicFrame>
        <p:nvGraphicFramePr>
          <p:cNvPr id="818178" name="Object 2"/>
          <p:cNvGraphicFramePr>
            <a:graphicFrameLocks noChangeAspect="1"/>
          </p:cNvGraphicFramePr>
          <p:nvPr/>
        </p:nvGraphicFramePr>
        <p:xfrm>
          <a:off x="4425257" y="685470"/>
          <a:ext cx="627991" cy="400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374" name="Equation" r:id="rId4" imgW="279400" imgH="177800" progId="Equation.3">
                  <p:embed/>
                </p:oleObj>
              </mc:Choice>
              <mc:Fallback>
                <p:oleObj name="Equation" r:id="rId4" imgW="279400" imgH="177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257" y="685470"/>
                        <a:ext cx="627991" cy="4002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Title 1"/>
          <p:cNvSpPr>
            <a:spLocks noGrp="1"/>
          </p:cNvSpPr>
          <p:nvPr>
            <p:ph type="title"/>
          </p:nvPr>
        </p:nvSpPr>
        <p:spPr>
          <a:xfrm>
            <a:off x="350256" y="43279"/>
            <a:ext cx="8545990" cy="453545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chemeClr val="accent1"/>
                </a:solidFill>
                <a:latin typeface="Times New Roman"/>
                <a:cs typeface="Times New Roman"/>
              </a:rPr>
              <a:t>Rigidity (</a:t>
            </a:r>
            <a:r>
              <a:rPr lang="en-US" sz="4000" b="1" dirty="0" err="1" smtClean="0">
                <a:solidFill>
                  <a:schemeClr val="accent1"/>
                </a:solidFill>
                <a:latin typeface="Times New Roman"/>
                <a:cs typeface="Times New Roman"/>
              </a:rPr>
              <a:t>λ</a:t>
            </a:r>
            <a:r>
              <a:rPr lang="en-US" sz="4000" b="1" dirty="0" smtClean="0">
                <a:solidFill>
                  <a:schemeClr val="accent1"/>
                </a:solidFill>
                <a:latin typeface="Times New Roman"/>
                <a:cs typeface="Times New Roman"/>
              </a:rPr>
              <a:t>&lt;1)</a:t>
            </a:r>
            <a:endParaRPr lang="en-US" sz="4000" b="1" dirty="0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4133669" y="5399736"/>
            <a:ext cx="957" cy="11330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042694" y="5404920"/>
            <a:ext cx="957" cy="11330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2462617" y="2601105"/>
            <a:ext cx="6050744" cy="3044971"/>
            <a:chOff x="2272117" y="2760193"/>
            <a:chExt cx="6050744" cy="3044971"/>
          </a:xfrm>
        </p:grpSpPr>
        <p:cxnSp>
          <p:nvCxnSpPr>
            <p:cNvPr id="38" name="Straight Connector 37"/>
            <p:cNvCxnSpPr/>
            <p:nvPr/>
          </p:nvCxnSpPr>
          <p:spPr>
            <a:xfrm rot="5400000">
              <a:off x="863284" y="4180218"/>
              <a:ext cx="2856564" cy="16513"/>
            </a:xfrm>
            <a:prstGeom prst="line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6"/>
            <p:cNvCxnSpPr/>
            <p:nvPr/>
          </p:nvCxnSpPr>
          <p:spPr>
            <a:xfrm flipV="1">
              <a:off x="2272117" y="5587548"/>
              <a:ext cx="3748071" cy="10664"/>
            </a:xfrm>
            <a:prstGeom prst="line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971985" y="5328110"/>
              <a:ext cx="235087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err="1" smtClean="0">
                  <a:latin typeface="Times New Roman"/>
                  <a:cs typeface="Times New Roman"/>
                </a:rPr>
                <a:t>θ</a:t>
              </a:r>
              <a:r>
                <a:rPr lang="en-US" sz="2500" baseline="-25000" dirty="0" err="1" smtClean="0">
                  <a:latin typeface="Times New Roman"/>
                  <a:cs typeface="Times New Roman"/>
                </a:rPr>
                <a:t>t</a:t>
              </a:r>
              <a:r>
                <a:rPr lang="en-US" sz="2500" dirty="0" smtClean="0">
                  <a:latin typeface="Times New Roman"/>
                  <a:cs typeface="Times New Roman"/>
                </a:rPr>
                <a:t> (TFP)</a:t>
              </a:r>
              <a:endParaRPr lang="en-US" sz="2500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42" name="Straight Connector 41"/>
          <p:cNvCxnSpPr/>
          <p:nvPr/>
        </p:nvCxnSpPr>
        <p:spPr>
          <a:xfrm rot="10800000">
            <a:off x="2427416" y="3787484"/>
            <a:ext cx="131583" cy="2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4133669" y="3191491"/>
            <a:ext cx="1672144" cy="602256"/>
          </a:xfrm>
          <a:custGeom>
            <a:avLst/>
            <a:gdLst>
              <a:gd name="connsiteX0" fmla="*/ 0 w 2773674"/>
              <a:gd name="connsiteY0" fmla="*/ 744562 h 744562"/>
              <a:gd name="connsiteX1" fmla="*/ 437948 w 2773674"/>
              <a:gd name="connsiteY1" fmla="*/ 554772 h 744562"/>
              <a:gd name="connsiteX2" fmla="*/ 1021880 w 2773674"/>
              <a:gd name="connsiteY2" fmla="*/ 350382 h 744562"/>
              <a:gd name="connsiteX3" fmla="*/ 2043760 w 2773674"/>
              <a:gd name="connsiteY3" fmla="*/ 87596 h 744562"/>
              <a:gd name="connsiteX4" fmla="*/ 2773674 w 2773674"/>
              <a:gd name="connsiteY4" fmla="*/ 0 h 744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3674" h="744562">
                <a:moveTo>
                  <a:pt x="0" y="744562"/>
                </a:moveTo>
                <a:cubicBezTo>
                  <a:pt x="133817" y="682515"/>
                  <a:pt x="267635" y="620469"/>
                  <a:pt x="437948" y="554772"/>
                </a:cubicBezTo>
                <a:cubicBezTo>
                  <a:pt x="608261" y="489075"/>
                  <a:pt x="754245" y="428245"/>
                  <a:pt x="1021880" y="350382"/>
                </a:cubicBezTo>
                <a:cubicBezTo>
                  <a:pt x="1289515" y="272519"/>
                  <a:pt x="1751794" y="145993"/>
                  <a:pt x="2043760" y="87596"/>
                </a:cubicBezTo>
                <a:cubicBezTo>
                  <a:pt x="2335726" y="29199"/>
                  <a:pt x="2773674" y="0"/>
                  <a:pt x="2773674" y="0"/>
                </a:cubicBezTo>
              </a:path>
            </a:pathLst>
          </a:custGeom>
          <a:ln w="31750" cap="flat" cmpd="sng" algn="ctr">
            <a:solidFill>
              <a:srgbClr val="558ED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/>
              <a:cs typeface="Times New Roman"/>
            </a:endParaRPr>
          </a:p>
        </p:txBody>
      </p:sp>
      <p:cxnSp>
        <p:nvCxnSpPr>
          <p:cNvPr id="37" name="Straight Connector 36"/>
          <p:cNvCxnSpPr>
            <a:stCxn id="35" idx="0"/>
          </p:cNvCxnSpPr>
          <p:nvPr/>
        </p:nvCxnSpPr>
        <p:spPr>
          <a:xfrm flipH="1">
            <a:off x="3029376" y="3793748"/>
            <a:ext cx="1104293" cy="1408"/>
          </a:xfrm>
          <a:prstGeom prst="line">
            <a:avLst/>
          </a:prstGeom>
          <a:ln w="31750" cap="flat" cmpd="sng" algn="ctr">
            <a:solidFill>
              <a:srgbClr val="558ED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43370" y="5406887"/>
            <a:ext cx="7574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err="1" smtClean="0">
                <a:latin typeface="Times New Roman"/>
                <a:cs typeface="Times New Roman"/>
              </a:rPr>
              <a:t>θ</a:t>
            </a:r>
            <a:r>
              <a:rPr lang="en-US" sz="2500" baseline="-25000" dirty="0" err="1" smtClean="0">
                <a:latin typeface="Times New Roman"/>
                <a:cs typeface="Times New Roman"/>
              </a:rPr>
              <a:t>t</a:t>
            </a:r>
            <a:r>
              <a:rPr lang="en-US" sz="2500" baseline="30000" dirty="0" err="1" smtClean="0">
                <a:latin typeface="Times New Roman"/>
                <a:cs typeface="Times New Roman"/>
              </a:rPr>
              <a:t>R</a:t>
            </a:r>
            <a:endParaRPr lang="en-US" sz="2500" baseline="-25000" dirty="0">
              <a:latin typeface="Times New Roman"/>
              <a:cs typeface="Times New Roman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77829" y="5412002"/>
            <a:ext cx="7708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err="1" smtClean="0">
                <a:latin typeface="Times New Roman"/>
                <a:cs typeface="Times New Roman"/>
              </a:rPr>
              <a:t>θ</a:t>
            </a:r>
            <a:r>
              <a:rPr lang="en-US" sz="2500" baseline="-25000" dirty="0" err="1" smtClean="0">
                <a:latin typeface="Times New Roman"/>
                <a:cs typeface="Times New Roman"/>
              </a:rPr>
              <a:t>t</a:t>
            </a:r>
            <a:r>
              <a:rPr lang="en-US" sz="2500" dirty="0" smtClean="0">
                <a:latin typeface="Times New Roman"/>
                <a:cs typeface="Times New Roman"/>
              </a:rPr>
              <a:t>'</a:t>
            </a:r>
            <a:endParaRPr lang="en-US" sz="2500" dirty="0">
              <a:latin typeface="Times New Roman"/>
              <a:cs typeface="Times New Roman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8028974" y="4238233"/>
            <a:ext cx="293888" cy="5970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79"/>
          <p:cNvSpPr/>
          <p:nvPr/>
        </p:nvSpPr>
        <p:spPr>
          <a:xfrm>
            <a:off x="2481292" y="4430712"/>
            <a:ext cx="563329" cy="1001280"/>
          </a:xfrm>
          <a:custGeom>
            <a:avLst/>
            <a:gdLst>
              <a:gd name="connsiteX0" fmla="*/ 0 w 493889"/>
              <a:gd name="connsiteY0" fmla="*/ 762000 h 762000"/>
              <a:gd name="connsiteX1" fmla="*/ 42333 w 493889"/>
              <a:gd name="connsiteY1" fmla="*/ 564445 h 762000"/>
              <a:gd name="connsiteX2" fmla="*/ 254000 w 493889"/>
              <a:gd name="connsiteY2" fmla="*/ 239889 h 762000"/>
              <a:gd name="connsiteX3" fmla="*/ 493889 w 493889"/>
              <a:gd name="connsiteY3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889" h="762000">
                <a:moveTo>
                  <a:pt x="0" y="762000"/>
                </a:moveTo>
                <a:cubicBezTo>
                  <a:pt x="0" y="706731"/>
                  <a:pt x="0" y="651463"/>
                  <a:pt x="42333" y="564445"/>
                </a:cubicBezTo>
                <a:cubicBezTo>
                  <a:pt x="84666" y="477427"/>
                  <a:pt x="178741" y="333963"/>
                  <a:pt x="254000" y="239889"/>
                </a:cubicBezTo>
                <a:cubicBezTo>
                  <a:pt x="329259" y="145815"/>
                  <a:pt x="411574" y="72907"/>
                  <a:pt x="493889" y="0"/>
                </a:cubicBezTo>
              </a:path>
            </a:pathLst>
          </a:custGeom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4150" name="Object 6"/>
          <p:cNvGraphicFramePr>
            <a:graphicFrameLocks noChangeAspect="1"/>
          </p:cNvGraphicFramePr>
          <p:nvPr/>
        </p:nvGraphicFramePr>
        <p:xfrm>
          <a:off x="2375888" y="2321122"/>
          <a:ext cx="344488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375" name="Equation" r:id="rId6" imgW="177800" imgH="177800" progId="Equation.3">
                  <p:embed/>
                </p:oleObj>
              </mc:Choice>
              <mc:Fallback>
                <p:oleObj name="Equation" r:id="rId6" imgW="177800" imgH="1778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5888" y="2321122"/>
                        <a:ext cx="344488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1" name="Object 7"/>
          <p:cNvGraphicFramePr>
            <a:graphicFrameLocks noChangeAspect="1"/>
          </p:cNvGraphicFramePr>
          <p:nvPr/>
        </p:nvGraphicFramePr>
        <p:xfrm>
          <a:off x="1948985" y="3608750"/>
          <a:ext cx="541338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376" name="Equation" r:id="rId8" imgW="279400" imgH="177800" progId="Equation.3">
                  <p:embed/>
                </p:oleObj>
              </mc:Choice>
              <mc:Fallback>
                <p:oleObj name="Equation" r:id="rId8" imgW="279400" imgH="1778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8985" y="3608750"/>
                        <a:ext cx="541338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5" name="Straight Connector 44"/>
          <p:cNvCxnSpPr/>
          <p:nvPr/>
        </p:nvCxnSpPr>
        <p:spPr>
          <a:xfrm>
            <a:off x="457200" y="601668"/>
            <a:ext cx="8229600" cy="1588"/>
          </a:xfrm>
          <a:prstGeom prst="line">
            <a:avLst/>
          </a:prstGeom>
          <a:ln>
            <a:solidFill>
              <a:srgbClr val="4F81BD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4169550" y="5897311"/>
            <a:ext cx="2107980" cy="663454"/>
            <a:chOff x="3979050" y="6056399"/>
            <a:chExt cx="2107980" cy="663454"/>
          </a:xfrm>
        </p:grpSpPr>
        <p:sp>
          <p:nvSpPr>
            <p:cNvPr id="44" name="Right Brace 43"/>
            <p:cNvSpPr/>
            <p:nvPr/>
          </p:nvSpPr>
          <p:spPr>
            <a:xfrm rot="5400000" flipV="1">
              <a:off x="4819139" y="5216310"/>
              <a:ext cx="360962" cy="2041140"/>
            </a:xfrm>
            <a:prstGeom prst="rightBrace">
              <a:avLst/>
            </a:prstGeom>
            <a:ln w="222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045890" y="6350521"/>
              <a:ext cx="2041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Same as benchmark</a:t>
              </a:r>
              <a:endParaRPr lang="en-US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029376" y="5897311"/>
            <a:ext cx="1105250" cy="667921"/>
            <a:chOff x="2838876" y="6056399"/>
            <a:chExt cx="1105250" cy="667921"/>
          </a:xfrm>
        </p:grpSpPr>
        <p:sp>
          <p:nvSpPr>
            <p:cNvPr id="47" name="Right Brace 46"/>
            <p:cNvSpPr/>
            <p:nvPr/>
          </p:nvSpPr>
          <p:spPr>
            <a:xfrm rot="5400000" flipV="1">
              <a:off x="3217679" y="5690914"/>
              <a:ext cx="360962" cy="1091932"/>
            </a:xfrm>
            <a:prstGeom prst="rightBrace">
              <a:avLst/>
            </a:prstGeom>
            <a:ln w="222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838876" y="6354988"/>
              <a:ext cx="1104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Rigid</a:t>
              </a:r>
              <a:endParaRPr lang="en-US" dirty="0"/>
            </a:p>
          </p:txBody>
        </p:sp>
      </p:grpSp>
      <p:graphicFrame>
        <p:nvGraphicFramePr>
          <p:cNvPr id="265226" name="Object 10"/>
          <p:cNvGraphicFramePr>
            <a:graphicFrameLocks noChangeAspect="1"/>
          </p:cNvGraphicFramePr>
          <p:nvPr/>
        </p:nvGraphicFramePr>
        <p:xfrm>
          <a:off x="1185933" y="1783006"/>
          <a:ext cx="1362200" cy="51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377" name="Equation" r:id="rId10" imgW="635000" imgH="241300" progId="Equation.3">
                  <p:embed/>
                </p:oleObj>
              </mc:Choice>
              <mc:Fallback>
                <p:oleObj name="Equation" r:id="rId10" imgW="635000" imgH="2413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933" y="1783006"/>
                        <a:ext cx="1362200" cy="515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  <p:bldP spid="18" grpId="1" uiExpand="1" build="p"/>
      <p:bldP spid="18" grpId="3" uiExpand="1" build="p"/>
      <p:bldP spid="35" grpId="0" animBg="1"/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1"/>
          <p:cNvSpPr>
            <a:spLocks noGrp="1"/>
          </p:cNvSpPr>
          <p:nvPr>
            <p:ph type="title"/>
          </p:nvPr>
        </p:nvSpPr>
        <p:spPr>
          <a:xfrm>
            <a:off x="350256" y="43279"/>
            <a:ext cx="8545990" cy="453545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chemeClr val="accent1"/>
                </a:solidFill>
                <a:latin typeface="Times New Roman"/>
                <a:cs typeface="Times New Roman"/>
              </a:rPr>
              <a:t>4 Predictions</a:t>
            </a:r>
            <a:endParaRPr lang="en-US" sz="4000" b="1" dirty="0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8028974" y="4238233"/>
            <a:ext cx="293888" cy="5970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457200" y="601668"/>
            <a:ext cx="8229600" cy="1588"/>
          </a:xfrm>
          <a:prstGeom prst="line">
            <a:avLst/>
          </a:prstGeom>
          <a:ln>
            <a:solidFill>
              <a:srgbClr val="4F81BD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ontent Placeholder 2"/>
          <p:cNvSpPr txBox="1">
            <a:spLocks/>
          </p:cNvSpPr>
          <p:nvPr/>
        </p:nvSpPr>
        <p:spPr>
          <a:xfrm>
            <a:off x="350256" y="609600"/>
            <a:ext cx="8793744" cy="619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lvl="0" indent="-514350">
              <a:spcBef>
                <a:spcPct val="20000"/>
              </a:spcBef>
              <a:buFont typeface="+mj-lt"/>
              <a:buAutoNum type="arabicPeriod"/>
            </a:pPr>
            <a:r>
              <a:rPr kumimoji="0" lang="en-US" sz="28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Asymmetric adjustment around  </a:t>
            </a:r>
          </a:p>
          <a:p>
            <a:pPr marL="514350" lvl="0" indent="-514350">
              <a:spcBef>
                <a:spcPct val="20000"/>
              </a:spcBef>
              <a:buFont typeface="+mj-lt"/>
              <a:buAutoNum type="arabicPeriod"/>
            </a:pPr>
            <a:endParaRPr lang="en-US" sz="2000" dirty="0" smtClean="0">
              <a:latin typeface="Times New Roman"/>
              <a:cs typeface="Times New Roman"/>
            </a:endParaRPr>
          </a:p>
          <a:p>
            <a:pPr marL="514350" lvl="0" indent="-514350">
              <a:spcBef>
                <a:spcPct val="20000"/>
              </a:spcBef>
              <a:buFont typeface="+mj-lt"/>
              <a:buAutoNum type="arabicPeriod"/>
            </a:pPr>
            <a:r>
              <a:rPr lang="en-US" sz="2800" dirty="0" smtClean="0">
                <a:latin typeface="Times New Roman"/>
                <a:cs typeface="Times New Roman"/>
              </a:rPr>
              <a:t>Ratcheting (persistent effects of lagged positive shocks)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/>
              <a:buChar char="–"/>
            </a:pPr>
            <a:r>
              <a:rPr lang="en-US" sz="2400" dirty="0" smtClean="0">
                <a:latin typeface="Times New Roman"/>
                <a:cs typeface="Times New Roman"/>
              </a:rPr>
              <a:t>Higher TFP realization last period (higher </a:t>
            </a:r>
            <a:r>
              <a:rPr lang="en-US" sz="2400" i="1" dirty="0" smtClean="0">
                <a:latin typeface="Times New Roman"/>
                <a:cs typeface="Times New Roman"/>
              </a:rPr>
              <a:t>θ</a:t>
            </a:r>
            <a:r>
              <a:rPr lang="en-US" sz="2400" i="1" baseline="-25000" dirty="0" smtClean="0">
                <a:latin typeface="Times New Roman"/>
                <a:cs typeface="Times New Roman"/>
              </a:rPr>
              <a:t>t-1</a:t>
            </a:r>
            <a:r>
              <a:rPr lang="en-US" sz="2400" dirty="0" smtClean="0">
                <a:latin typeface="Times New Roman"/>
                <a:cs typeface="Times New Roman"/>
              </a:rPr>
              <a:t>) </a:t>
            </a:r>
            <a:endParaRPr lang="en-US" sz="2400" i="1" dirty="0" smtClean="0">
              <a:latin typeface="Times New Roman"/>
              <a:cs typeface="Times New Roman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sz="2400" dirty="0" err="1" smtClean="0">
                <a:latin typeface="Times New Roman"/>
                <a:cs typeface="Times New Roman"/>
                <a:sym typeface="Wingdings"/>
              </a:rPr>
              <a:t></a:t>
            </a:r>
            <a:r>
              <a:rPr lang="en-US" sz="2400" dirty="0" err="1" smtClean="0">
                <a:latin typeface="Times New Roman"/>
                <a:cs typeface="Times New Roman"/>
              </a:rPr>
              <a:t>Weak</a:t>
            </a:r>
            <a:r>
              <a:rPr lang="en-US" sz="2400" dirty="0" smtClean="0">
                <a:latin typeface="Times New Roman"/>
                <a:cs typeface="Times New Roman"/>
              </a:rPr>
              <a:t> increase in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sz="2400" dirty="0" err="1" smtClean="0">
                <a:latin typeface="Times New Roman"/>
                <a:cs typeface="Times New Roman"/>
                <a:sym typeface="Wingdings"/>
              </a:rPr>
              <a:t></a:t>
            </a:r>
            <a:r>
              <a:rPr lang="en-US" sz="2400" dirty="0" err="1" smtClean="0">
                <a:latin typeface="Times New Roman"/>
                <a:cs typeface="Times New Roman"/>
              </a:rPr>
              <a:t>Weak</a:t>
            </a:r>
            <a:r>
              <a:rPr lang="en-US" sz="2400" dirty="0" smtClean="0">
                <a:latin typeface="Times New Roman"/>
                <a:cs typeface="Times New Roman"/>
              </a:rPr>
              <a:t> increase in	  (</a:t>
            </a:r>
            <a:r>
              <a:rPr lang="en-US" sz="2400" i="1" dirty="0" err="1" smtClean="0">
                <a:latin typeface="Times New Roman"/>
                <a:cs typeface="Times New Roman"/>
              </a:rPr>
              <a:t>λ</a:t>
            </a:r>
            <a:r>
              <a:rPr lang="en-US" sz="2400" dirty="0" smtClean="0">
                <a:latin typeface="Times New Roman"/>
                <a:cs typeface="Times New Roman"/>
              </a:rPr>
              <a:t> sufficiently small)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/>
              <a:buChar char="–"/>
            </a:pPr>
            <a:endParaRPr lang="en-US" sz="2000" dirty="0" smtClean="0">
              <a:latin typeface="Times New Roman"/>
              <a:cs typeface="Times New Roman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endParaRPr lang="en-US" sz="2300" dirty="0" smtClean="0">
              <a:latin typeface="Times New Roman"/>
              <a:cs typeface="Times New Roman"/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</a:pPr>
            <a:endParaRPr kumimoji="0" lang="en-US" sz="26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graphicFrame>
        <p:nvGraphicFramePr>
          <p:cNvPr id="390151" name="Object 7"/>
          <p:cNvGraphicFramePr>
            <a:graphicFrameLocks noChangeAspect="1"/>
          </p:cNvGraphicFramePr>
          <p:nvPr/>
        </p:nvGraphicFramePr>
        <p:xfrm>
          <a:off x="5513388" y="711200"/>
          <a:ext cx="636599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66" name="Equation" r:id="rId4" imgW="279400" imgH="177800" progId="Equation.3">
                  <p:embed/>
                </p:oleObj>
              </mc:Choice>
              <mc:Fallback>
                <p:oleObj name="Equation" r:id="rId4" imgW="279400" imgH="1778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3388" y="711200"/>
                        <a:ext cx="636599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152" name="Object 8"/>
          <p:cNvGraphicFramePr>
            <a:graphicFrameLocks noChangeAspect="1"/>
          </p:cNvGraphicFramePr>
          <p:nvPr/>
        </p:nvGraphicFramePr>
        <p:xfrm>
          <a:off x="3338502" y="2349500"/>
          <a:ext cx="560398" cy="357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67" name="Equation" r:id="rId6" imgW="279400" imgH="177800" progId="Equation.3">
                  <p:embed/>
                </p:oleObj>
              </mc:Choice>
              <mc:Fallback>
                <p:oleObj name="Equation" r:id="rId6" imgW="279400" imgH="1778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8502" y="2349500"/>
                        <a:ext cx="560398" cy="3577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154" name="Object 10"/>
          <p:cNvGraphicFramePr>
            <a:graphicFrameLocks noChangeAspect="1"/>
          </p:cNvGraphicFramePr>
          <p:nvPr/>
        </p:nvGraphicFramePr>
        <p:xfrm>
          <a:off x="3338502" y="2732660"/>
          <a:ext cx="3556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68" name="Equation" r:id="rId8" imgW="177800" imgH="177800" progId="Equation.3">
                  <p:embed/>
                </p:oleObj>
              </mc:Choice>
              <mc:Fallback>
                <p:oleObj name="Equation" r:id="rId8" imgW="177800" imgH="1778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8502" y="2732660"/>
                        <a:ext cx="355600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7480300" y="5794969"/>
            <a:ext cx="1598168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10" action="ppaction://hlinksldjump"/>
              </a:rPr>
              <a:t>Prediction 2 graph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7485678" y="5436392"/>
            <a:ext cx="1598168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11" action="ppaction://hlinksldjump"/>
              </a:rPr>
              <a:t>Prediction 1 graph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1" build="allAtOnce"/>
      <p:bldP spid="5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0" y="-15117"/>
            <a:ext cx="8627696" cy="675181"/>
          </a:xfrm>
        </p:spPr>
        <p:txBody>
          <a:bodyPr>
            <a:noAutofit/>
          </a:bodyPr>
          <a:lstStyle/>
          <a:p>
            <a:pPr algn="l"/>
            <a:r>
              <a:rPr lang="en-US" sz="4300" b="1" dirty="0" smtClean="0">
                <a:solidFill>
                  <a:srgbClr val="4F81BD"/>
                </a:solidFill>
                <a:latin typeface="Times New Roman"/>
                <a:cs typeface="Times New Roman"/>
              </a:rPr>
              <a:t>Wage Rigidity</a:t>
            </a:r>
            <a:endParaRPr lang="en-US" sz="4300" b="1" dirty="0">
              <a:solidFill>
                <a:srgbClr val="4F81BD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0" y="1612900"/>
            <a:ext cx="8718880" cy="3251200"/>
          </a:xfrm>
        </p:spPr>
        <p:txBody>
          <a:bodyPr>
            <a:normAutofit fontScale="62500" lnSpcReduction="20000"/>
          </a:bodyPr>
          <a:lstStyle/>
          <a:p>
            <a:r>
              <a:rPr lang="en-US" sz="4100" dirty="0" smtClean="0">
                <a:latin typeface="Times New Roman"/>
                <a:cs typeface="Times New Roman"/>
              </a:rPr>
              <a:t>“Failure” in price allocation mechanism (wages)</a:t>
            </a:r>
            <a:endParaRPr lang="en-US" sz="4000" dirty="0" smtClean="0">
              <a:latin typeface="Times New Roman"/>
              <a:cs typeface="Times New Roman"/>
            </a:endParaRPr>
          </a:p>
          <a:p>
            <a:endParaRPr lang="en-US" sz="4000" dirty="0" smtClean="0">
              <a:latin typeface="Times New Roman"/>
              <a:cs typeface="Times New Roman"/>
            </a:endParaRPr>
          </a:p>
          <a:p>
            <a:r>
              <a:rPr lang="en-US" sz="4100" dirty="0" smtClean="0">
                <a:latin typeface="Times New Roman"/>
                <a:cs typeface="Times New Roman"/>
              </a:rPr>
              <a:t>Employment distortions</a:t>
            </a:r>
          </a:p>
          <a:p>
            <a:pPr lvl="1"/>
            <a:r>
              <a:rPr lang="en-US" sz="3600" dirty="0">
                <a:latin typeface="Times New Roman"/>
                <a:cs typeface="Times New Roman"/>
              </a:rPr>
              <a:t>L</a:t>
            </a:r>
            <a:r>
              <a:rPr lang="en-US" sz="3600" dirty="0" smtClean="0">
                <a:latin typeface="Times New Roman"/>
                <a:cs typeface="Times New Roman"/>
              </a:rPr>
              <a:t>ower levels, higher variance</a:t>
            </a:r>
          </a:p>
          <a:p>
            <a:pPr lvl="1"/>
            <a:r>
              <a:rPr lang="en-US" sz="3600" dirty="0" smtClean="0">
                <a:latin typeface="Times New Roman"/>
                <a:cs typeface="Times New Roman"/>
              </a:rPr>
              <a:t>Large implications, but limited direct evidence</a:t>
            </a:r>
          </a:p>
          <a:p>
            <a:endParaRPr lang="en-US" sz="4000" dirty="0">
              <a:latin typeface="Times New Roman"/>
              <a:cs typeface="Times New Roman"/>
            </a:endParaRPr>
          </a:p>
          <a:p>
            <a:r>
              <a:rPr lang="en-US" sz="4000" dirty="0" smtClean="0">
                <a:latin typeface="Times New Roman"/>
                <a:cs typeface="Times New Roman"/>
              </a:rPr>
              <a:t>Widely discussed in development labor literature</a:t>
            </a:r>
          </a:p>
          <a:p>
            <a:pPr lvl="1"/>
            <a:r>
              <a:rPr lang="en-US" sz="3600" dirty="0" smtClean="0">
                <a:latin typeface="Times New Roman"/>
                <a:cs typeface="Times New Roman"/>
              </a:rPr>
              <a:t>Documentation has been elusive</a:t>
            </a:r>
          </a:p>
          <a:p>
            <a:pPr lvl="1">
              <a:buNone/>
            </a:pPr>
            <a:endParaRPr lang="en-US" sz="2400" dirty="0" smtClean="0">
              <a:latin typeface="Times New Roman"/>
              <a:cs typeface="Times New Roman"/>
            </a:endParaRPr>
          </a:p>
          <a:p>
            <a:pPr>
              <a:buNone/>
            </a:pPr>
            <a:endParaRPr lang="en-US" sz="5700" b="1" dirty="0" smtClean="0">
              <a:latin typeface="Times New Roman"/>
              <a:cs typeface="Times New Roman"/>
            </a:endParaRPr>
          </a:p>
          <a:p>
            <a:endParaRPr lang="en-US" sz="3236" dirty="0" smtClean="0">
              <a:latin typeface="Times New Roman"/>
              <a:cs typeface="Times New Roma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57200" y="753640"/>
            <a:ext cx="8229600" cy="1588"/>
          </a:xfrm>
          <a:prstGeom prst="line">
            <a:avLst/>
          </a:prstGeom>
          <a:ln>
            <a:solidFill>
              <a:srgbClr val="4F81BD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64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1"/>
          <p:cNvSpPr>
            <a:spLocks noGrp="1"/>
          </p:cNvSpPr>
          <p:nvPr>
            <p:ph type="title"/>
          </p:nvPr>
        </p:nvSpPr>
        <p:spPr>
          <a:xfrm>
            <a:off x="350256" y="43279"/>
            <a:ext cx="8545990" cy="453545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chemeClr val="accent1"/>
                </a:solidFill>
                <a:latin typeface="Times New Roman"/>
                <a:cs typeface="Times New Roman"/>
              </a:rPr>
              <a:t>4 Predictions</a:t>
            </a:r>
            <a:endParaRPr lang="en-US" sz="4000" b="1" dirty="0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8028974" y="4238233"/>
            <a:ext cx="293888" cy="5970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457200" y="601668"/>
            <a:ext cx="8229600" cy="1588"/>
          </a:xfrm>
          <a:prstGeom prst="line">
            <a:avLst/>
          </a:prstGeom>
          <a:ln>
            <a:solidFill>
              <a:srgbClr val="4F81BD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ontent Placeholder 2"/>
          <p:cNvSpPr txBox="1">
            <a:spLocks/>
          </p:cNvSpPr>
          <p:nvPr/>
        </p:nvSpPr>
        <p:spPr>
          <a:xfrm>
            <a:off x="350256" y="609600"/>
            <a:ext cx="8793744" cy="619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lvl="0" indent="-514350">
              <a:spcBef>
                <a:spcPct val="20000"/>
              </a:spcBef>
              <a:buFont typeface="+mj-lt"/>
              <a:buAutoNum type="arabicPeriod"/>
            </a:pPr>
            <a:r>
              <a:rPr kumimoji="0" lang="en-US" sz="28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Asymmetric adjustment around  </a:t>
            </a:r>
          </a:p>
          <a:p>
            <a:pPr marL="514350" lvl="0" indent="-514350">
              <a:spcBef>
                <a:spcPct val="20000"/>
              </a:spcBef>
              <a:buFont typeface="+mj-lt"/>
              <a:buAutoNum type="arabicPeriod"/>
            </a:pPr>
            <a:endParaRPr lang="en-US" sz="2000" dirty="0" smtClean="0">
              <a:latin typeface="Times New Roman"/>
              <a:cs typeface="Times New Roman"/>
            </a:endParaRPr>
          </a:p>
          <a:p>
            <a:pPr marL="514350" lvl="0" indent="-514350">
              <a:spcBef>
                <a:spcPct val="20000"/>
              </a:spcBef>
              <a:buFont typeface="+mj-lt"/>
              <a:buAutoNum type="arabicPeriod"/>
            </a:pPr>
            <a:r>
              <a:rPr lang="en-US" sz="2800" dirty="0" smtClean="0">
                <a:latin typeface="Times New Roman"/>
                <a:cs typeface="Times New Roman"/>
              </a:rPr>
              <a:t>Ratcheting (persistent effects of lagged positive shocks)</a:t>
            </a:r>
          </a:p>
          <a:p>
            <a:pPr marL="514350" lvl="0" indent="-514350">
              <a:spcBef>
                <a:spcPct val="20000"/>
              </a:spcBef>
              <a:buFont typeface="+mj-lt"/>
              <a:buAutoNum type="arabicPeriod"/>
            </a:pPr>
            <a:endParaRPr lang="en-US" sz="2000" dirty="0" smtClean="0">
              <a:latin typeface="Times New Roman"/>
              <a:cs typeface="Times New Roman"/>
            </a:endParaRPr>
          </a:p>
          <a:p>
            <a:pPr marL="514350" indent="-514350">
              <a:spcBef>
                <a:spcPct val="20000"/>
              </a:spcBef>
              <a:buFont typeface="+mj-lt"/>
              <a:buAutoNum type="arabicPeriod"/>
            </a:pPr>
            <a:r>
              <a:rPr lang="en-US" sz="2800" dirty="0" smtClean="0">
                <a:latin typeface="Times New Roman"/>
                <a:cs typeface="Times New Roman"/>
              </a:rPr>
              <a:t>Inflation will mitigate wage distortions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/>
              <a:buChar char="–"/>
            </a:pPr>
            <a:r>
              <a:rPr lang="en-US" sz="2400" dirty="0" smtClean="0">
                <a:latin typeface="Times New Roman"/>
                <a:cs typeface="Times New Roman"/>
              </a:rPr>
              <a:t>Benchmark: inflation is neutral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/>
              <a:buChar char="–"/>
            </a:pPr>
            <a:r>
              <a:rPr lang="en-US" sz="2400" dirty="0" smtClean="0">
                <a:latin typeface="Times New Roman"/>
                <a:cs typeface="Times New Roman"/>
              </a:rPr>
              <a:t>Rigidity: For any </a:t>
            </a:r>
            <a:r>
              <a:rPr lang="en-US" sz="2400" i="1" dirty="0" err="1" smtClean="0">
                <a:latin typeface="Times New Roman"/>
                <a:cs typeface="Times New Roman"/>
              </a:rPr>
              <a:t>θ</a:t>
            </a:r>
            <a:r>
              <a:rPr lang="en-US" sz="2400" i="1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at which rigidity binds:</a:t>
            </a:r>
          </a:p>
          <a:p>
            <a:pPr marL="1200150" lvl="2" indent="-285750">
              <a:lnSpc>
                <a:spcPct val="80000"/>
              </a:lnSpc>
              <a:spcBef>
                <a:spcPct val="20000"/>
              </a:spcBef>
              <a:buFont typeface="Arial"/>
              <a:buChar char="–"/>
            </a:pPr>
            <a:r>
              <a:rPr lang="en-US" sz="2300" dirty="0" smtClean="0">
                <a:latin typeface="Times New Roman"/>
                <a:cs typeface="Times New Roman"/>
              </a:rPr>
              <a:t>Sufficient increase in </a:t>
            </a:r>
            <a:r>
              <a:rPr lang="en-US" sz="2300" i="1" dirty="0" err="1" smtClean="0">
                <a:latin typeface="Times New Roman"/>
                <a:cs typeface="Times New Roman"/>
              </a:rPr>
              <a:t>p</a:t>
            </a:r>
            <a:r>
              <a:rPr lang="en-US" sz="2300" dirty="0" smtClean="0">
                <a:latin typeface="Times New Roman"/>
                <a:cs typeface="Times New Roman"/>
              </a:rPr>
              <a:t> causes real wage reduction</a:t>
            </a:r>
          </a:p>
          <a:p>
            <a:pPr marL="1200150" lvl="2" indent="-285750">
              <a:lnSpc>
                <a:spcPct val="80000"/>
              </a:lnSpc>
              <a:spcBef>
                <a:spcPct val="20000"/>
              </a:spcBef>
            </a:pPr>
            <a:r>
              <a:rPr lang="en-US" sz="2300" dirty="0" err="1" smtClean="0">
                <a:latin typeface="Times New Roman"/>
                <a:cs typeface="Times New Roman"/>
                <a:sym typeface="Wingdings"/>
              </a:rPr>
              <a:t></a:t>
            </a:r>
            <a:r>
              <a:rPr lang="en-US" sz="2300" dirty="0" err="1" smtClean="0">
                <a:latin typeface="Times New Roman"/>
                <a:cs typeface="Times New Roman"/>
              </a:rPr>
              <a:t>Equilibrium</a:t>
            </a:r>
            <a:r>
              <a:rPr lang="en-US" sz="2300" dirty="0" smtClean="0">
                <a:latin typeface="Times New Roman"/>
                <a:cs typeface="Times New Roman"/>
              </a:rPr>
              <a:t> wage corresponds to benchmark</a:t>
            </a:r>
          </a:p>
          <a:p>
            <a:pPr marL="514350" indent="-514350">
              <a:spcBef>
                <a:spcPct val="20000"/>
              </a:spcBef>
              <a:buFont typeface="+mj-lt"/>
              <a:buAutoNum type="arabicPeriod"/>
            </a:pPr>
            <a:endParaRPr lang="en-US" sz="2800" dirty="0" smtClean="0">
              <a:latin typeface="Times New Roman"/>
              <a:cs typeface="Times New Roman"/>
            </a:endParaRPr>
          </a:p>
          <a:p>
            <a:pPr marL="514350" lvl="0" indent="-514350">
              <a:spcBef>
                <a:spcPct val="20000"/>
              </a:spcBef>
              <a:buFont typeface="+mj-lt"/>
              <a:buAutoNum type="arabicPeriod"/>
            </a:pPr>
            <a:endParaRPr lang="en-US" sz="2800" dirty="0" smtClean="0">
              <a:latin typeface="Times New Roman"/>
              <a:cs typeface="Times New Roman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/>
              <a:buChar char="–"/>
            </a:pPr>
            <a:endParaRPr lang="en-US" sz="2000" dirty="0" smtClean="0">
              <a:latin typeface="Times New Roman"/>
              <a:cs typeface="Times New Roman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endParaRPr lang="en-US" sz="2300" dirty="0" smtClean="0">
              <a:latin typeface="Times New Roman"/>
              <a:cs typeface="Times New Roman"/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</a:pPr>
            <a:endParaRPr kumimoji="0" lang="en-US" sz="26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graphicFrame>
        <p:nvGraphicFramePr>
          <p:cNvPr id="390151" name="Object 7"/>
          <p:cNvGraphicFramePr>
            <a:graphicFrameLocks noChangeAspect="1"/>
          </p:cNvGraphicFramePr>
          <p:nvPr/>
        </p:nvGraphicFramePr>
        <p:xfrm>
          <a:off x="5513388" y="711200"/>
          <a:ext cx="636599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26" name="Equation" r:id="rId4" imgW="279400" imgH="177800" progId="Equation.3">
                  <p:embed/>
                </p:oleObj>
              </mc:Choice>
              <mc:Fallback>
                <p:oleObj name="Equation" r:id="rId4" imgW="279400" imgH="177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3388" y="711200"/>
                        <a:ext cx="636599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480300" y="6153546"/>
            <a:ext cx="1598168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6" action="ppaction://hlinksldjump"/>
              </a:rPr>
              <a:t>Prediction 3 graph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7480300" y="5794969"/>
            <a:ext cx="1598168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7" action="ppaction://hlinksldjump"/>
              </a:rPr>
              <a:t>Prediction 2 graph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7485678" y="5436392"/>
            <a:ext cx="1598168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8" action="ppaction://hlinksldjump"/>
              </a:rPr>
              <a:t>Prediction 1 graph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1"/>
          <p:cNvSpPr>
            <a:spLocks noGrp="1"/>
          </p:cNvSpPr>
          <p:nvPr>
            <p:ph type="title"/>
          </p:nvPr>
        </p:nvSpPr>
        <p:spPr>
          <a:xfrm>
            <a:off x="350256" y="43279"/>
            <a:ext cx="8545990" cy="453545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chemeClr val="accent1"/>
                </a:solidFill>
                <a:latin typeface="Times New Roman"/>
                <a:cs typeface="Times New Roman"/>
              </a:rPr>
              <a:t>4 Predictions</a:t>
            </a:r>
            <a:endParaRPr lang="en-US" sz="4000" b="1" dirty="0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8028974" y="4238233"/>
            <a:ext cx="293888" cy="5970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457200" y="601668"/>
            <a:ext cx="8229600" cy="1588"/>
          </a:xfrm>
          <a:prstGeom prst="line">
            <a:avLst/>
          </a:prstGeom>
          <a:ln>
            <a:solidFill>
              <a:srgbClr val="4F81BD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ontent Placeholder 2"/>
          <p:cNvSpPr txBox="1">
            <a:spLocks/>
          </p:cNvSpPr>
          <p:nvPr/>
        </p:nvSpPr>
        <p:spPr>
          <a:xfrm>
            <a:off x="350256" y="609600"/>
            <a:ext cx="8793744" cy="619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lvl="0" indent="-514350">
              <a:spcBef>
                <a:spcPct val="20000"/>
              </a:spcBef>
              <a:buFont typeface="+mj-lt"/>
              <a:buAutoNum type="arabicPeriod"/>
            </a:pPr>
            <a:r>
              <a:rPr kumimoji="0" lang="en-US" sz="28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Asymmetric adjustment around  </a:t>
            </a:r>
          </a:p>
          <a:p>
            <a:pPr marL="514350" lvl="0" indent="-514350">
              <a:spcBef>
                <a:spcPct val="20000"/>
              </a:spcBef>
              <a:buFont typeface="+mj-lt"/>
              <a:buAutoNum type="arabicPeriod"/>
            </a:pPr>
            <a:endParaRPr lang="en-US" sz="2000" dirty="0" smtClean="0">
              <a:latin typeface="Times New Roman"/>
              <a:cs typeface="Times New Roman"/>
            </a:endParaRPr>
          </a:p>
          <a:p>
            <a:pPr marL="514350" lvl="0" indent="-514350">
              <a:spcBef>
                <a:spcPct val="20000"/>
              </a:spcBef>
              <a:buFont typeface="+mj-lt"/>
              <a:buAutoNum type="arabicPeriod"/>
            </a:pPr>
            <a:r>
              <a:rPr lang="en-US" sz="2800" dirty="0" smtClean="0">
                <a:latin typeface="Times New Roman"/>
                <a:cs typeface="Times New Roman"/>
              </a:rPr>
              <a:t>Ratcheting (persistent effects of lagged positive shocks)</a:t>
            </a:r>
          </a:p>
          <a:p>
            <a:pPr marL="514350" lvl="0" indent="-514350">
              <a:spcBef>
                <a:spcPct val="20000"/>
              </a:spcBef>
              <a:buFont typeface="+mj-lt"/>
              <a:buAutoNum type="arabicPeriod"/>
            </a:pPr>
            <a:endParaRPr lang="en-US" sz="2000" dirty="0" smtClean="0">
              <a:latin typeface="Times New Roman"/>
              <a:cs typeface="Times New Roman"/>
            </a:endParaRPr>
          </a:p>
          <a:p>
            <a:pPr marL="514350" indent="-514350">
              <a:spcBef>
                <a:spcPct val="20000"/>
              </a:spcBef>
              <a:buFont typeface="+mj-lt"/>
              <a:buAutoNum type="arabicPeriod"/>
            </a:pPr>
            <a:r>
              <a:rPr lang="en-US" sz="2800" dirty="0" smtClean="0">
                <a:latin typeface="Times New Roman"/>
                <a:cs typeface="Times New Roman"/>
              </a:rPr>
              <a:t>Inflation will mitigate wage distortions</a:t>
            </a:r>
          </a:p>
          <a:p>
            <a:pPr marL="514350" indent="-514350">
              <a:spcBef>
                <a:spcPct val="20000"/>
              </a:spcBef>
              <a:buFont typeface="+mj-lt"/>
              <a:buAutoNum type="arabicPeriod"/>
            </a:pPr>
            <a:endParaRPr lang="en-US" sz="2000" dirty="0" smtClean="0">
              <a:latin typeface="Times New Roman"/>
              <a:cs typeface="Times New Roman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sz="2800" dirty="0" smtClean="0">
                <a:latin typeface="Times New Roman"/>
                <a:cs typeface="Times New Roman"/>
              </a:rPr>
              <a:t>Employment Rationing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/>
              <a:buChar char="–"/>
            </a:pPr>
            <a:r>
              <a:rPr lang="en-US"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Higher TFP realization last period (higher </a:t>
            </a:r>
            <a:r>
              <a:rPr lang="en-US" sz="24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θ</a:t>
            </a:r>
            <a:r>
              <a:rPr lang="en-US" sz="2400" i="1" baseline="-25000" dirty="0" smtClean="0">
                <a:solidFill>
                  <a:prstClr val="black"/>
                </a:solidFill>
                <a:latin typeface="Times New Roman"/>
                <a:cs typeface="Times New Roman"/>
              </a:rPr>
              <a:t>t-1</a:t>
            </a:r>
            <a:r>
              <a:rPr lang="en-US"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) 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Wingdings" pitchFamily="1" charset="2"/>
              <a:buChar char="à"/>
            </a:pPr>
            <a:r>
              <a:rPr lang="en-US" sz="2400" dirty="0" smtClean="0">
                <a:solidFill>
                  <a:prstClr val="black"/>
                </a:solidFill>
                <a:latin typeface="Times New Roman"/>
                <a:cs typeface="Times New Roman"/>
                <a:sym typeface="Wingdings"/>
              </a:rPr>
              <a:t>Weak increase in wages from ratcheting in current period</a:t>
            </a:r>
            <a:endParaRPr lang="en-US" sz="2400" dirty="0" smtClean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Wingdings" pitchFamily="1" charset="2"/>
              <a:buChar char="à"/>
            </a:pPr>
            <a:r>
              <a:rPr lang="en-US" sz="2400" dirty="0" smtClean="0">
                <a:solidFill>
                  <a:prstClr val="black"/>
                </a:solidFill>
                <a:latin typeface="Times New Roman"/>
                <a:cs typeface="Times New Roman"/>
                <a:sym typeface="Wingdings"/>
              </a:rPr>
              <a:t>Decline in employment in current period</a:t>
            </a:r>
            <a:endParaRPr lang="en-US" sz="2400" dirty="0" smtClean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514350" indent="-514350">
              <a:spcBef>
                <a:spcPct val="20000"/>
              </a:spcBef>
              <a:buFont typeface="+mj-lt"/>
              <a:buAutoNum type="arabicPeriod"/>
            </a:pPr>
            <a:endParaRPr lang="en-US" sz="2800" dirty="0" smtClean="0">
              <a:latin typeface="Times New Roman"/>
              <a:cs typeface="Times New Roman"/>
            </a:endParaRPr>
          </a:p>
          <a:p>
            <a:pPr marL="514350" lvl="0" indent="-514350">
              <a:spcBef>
                <a:spcPct val="20000"/>
              </a:spcBef>
              <a:buFont typeface="+mj-lt"/>
              <a:buAutoNum type="arabicPeriod"/>
            </a:pPr>
            <a:endParaRPr lang="en-US" sz="2800" dirty="0" smtClean="0">
              <a:latin typeface="Times New Roman"/>
              <a:cs typeface="Times New Roman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/>
              <a:buChar char="–"/>
            </a:pPr>
            <a:endParaRPr lang="en-US" sz="2000" dirty="0" smtClean="0">
              <a:latin typeface="Times New Roman"/>
              <a:cs typeface="Times New Roman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endParaRPr lang="en-US" sz="2300" dirty="0" smtClean="0">
              <a:latin typeface="Times New Roman"/>
              <a:cs typeface="Times New Roman"/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</a:pPr>
            <a:endParaRPr kumimoji="0" lang="en-US" sz="26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graphicFrame>
        <p:nvGraphicFramePr>
          <p:cNvPr id="390151" name="Object 7"/>
          <p:cNvGraphicFramePr>
            <a:graphicFrameLocks noChangeAspect="1"/>
          </p:cNvGraphicFramePr>
          <p:nvPr/>
        </p:nvGraphicFramePr>
        <p:xfrm>
          <a:off x="5513388" y="711200"/>
          <a:ext cx="636599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74" name="Equation" r:id="rId4" imgW="279400" imgH="177800" progId="Equation.3">
                  <p:embed/>
                </p:oleObj>
              </mc:Choice>
              <mc:Fallback>
                <p:oleObj name="Equation" r:id="rId4" imgW="279400" imgH="177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3388" y="711200"/>
                        <a:ext cx="636599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480300" y="6512123"/>
            <a:ext cx="1598168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6" action="ppaction://hlinksldjump"/>
              </a:rPr>
              <a:t>Prediction 4 graph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7480300" y="6153546"/>
            <a:ext cx="1598168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7" action="ppaction://hlinksldjump"/>
              </a:rPr>
              <a:t>Prediction 3 graph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7480300" y="5794969"/>
            <a:ext cx="1598168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8" action="ppaction://hlinksldjump"/>
              </a:rPr>
              <a:t>Prediction 2 graph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485678" y="5436392"/>
            <a:ext cx="1598168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9" action="ppaction://hlinksldjump"/>
              </a:rPr>
              <a:t>Prediction 1 graph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0" y="43279"/>
            <a:ext cx="8229600" cy="453545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rgbClr val="4F81BD"/>
                </a:solidFill>
                <a:latin typeface="Times New Roman"/>
                <a:cs typeface="Times New Roman"/>
              </a:rPr>
              <a:t>Outline</a:t>
            </a:r>
            <a:endParaRPr lang="en-US" sz="4000" b="1" dirty="0">
              <a:solidFill>
                <a:srgbClr val="4F81BD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8143"/>
            <a:ext cx="8229600" cy="5301968"/>
          </a:xfrm>
        </p:spPr>
        <p:txBody>
          <a:bodyPr>
            <a:normAutofit/>
          </a:bodyPr>
          <a:lstStyle/>
          <a:p>
            <a:r>
              <a:rPr lang="en-US" sz="3579" dirty="0" smtClean="0">
                <a:latin typeface="Times New Roman"/>
                <a:cs typeface="Times New Roman"/>
              </a:rPr>
              <a:t>Model</a:t>
            </a:r>
          </a:p>
          <a:p>
            <a:pPr>
              <a:buNone/>
            </a:pPr>
            <a:endParaRPr lang="en-US" sz="1290" dirty="0" smtClean="0">
              <a:latin typeface="Times New Roman"/>
              <a:cs typeface="Times New Roman"/>
            </a:endParaRPr>
          </a:p>
          <a:p>
            <a:r>
              <a:rPr lang="en-US" sz="3579" b="1" dirty="0" smtClean="0">
                <a:latin typeface="Times New Roman"/>
                <a:cs typeface="Times New Roman"/>
              </a:rPr>
              <a:t>Empirical Strategy</a:t>
            </a:r>
          </a:p>
          <a:p>
            <a:pPr lvl="1"/>
            <a:r>
              <a:rPr lang="en-US" sz="3179" dirty="0" smtClean="0">
                <a:latin typeface="Times New Roman"/>
                <a:cs typeface="Times New Roman"/>
              </a:rPr>
              <a:t>Data</a:t>
            </a:r>
          </a:p>
          <a:p>
            <a:pPr lvl="1"/>
            <a:r>
              <a:rPr lang="en-US" sz="3179" dirty="0" smtClean="0">
                <a:latin typeface="Times New Roman"/>
                <a:cs typeface="Times New Roman"/>
              </a:rPr>
              <a:t>Definition of Shocks</a:t>
            </a:r>
          </a:p>
          <a:p>
            <a:endParaRPr lang="en-US" sz="1290" dirty="0" smtClean="0">
              <a:latin typeface="Times New Roman"/>
              <a:cs typeface="Times New Roman"/>
            </a:endParaRPr>
          </a:p>
          <a:p>
            <a:r>
              <a:rPr lang="en-US" sz="3579" dirty="0" smtClean="0">
                <a:latin typeface="Times New Roman"/>
                <a:cs typeface="Times New Roman"/>
                <a:sym typeface="Wingdings"/>
              </a:rPr>
              <a:t>Results: 5 Tests</a:t>
            </a:r>
            <a:endParaRPr lang="en-US" sz="1290" dirty="0" smtClean="0">
              <a:latin typeface="Times New Roman"/>
              <a:cs typeface="Times New Roman"/>
            </a:endParaRPr>
          </a:p>
          <a:p>
            <a:pPr>
              <a:buNone/>
            </a:pPr>
            <a:endParaRPr lang="en-US" sz="1290" dirty="0" smtClean="0">
              <a:latin typeface="Times New Roman"/>
              <a:cs typeface="Times New Roman"/>
            </a:endParaRPr>
          </a:p>
          <a:p>
            <a:r>
              <a:rPr lang="en-US" sz="3579" dirty="0" smtClean="0">
                <a:latin typeface="Times New Roman"/>
                <a:cs typeface="Times New Roman"/>
                <a:sym typeface="Wingdings"/>
              </a:rPr>
              <a:t>Mechanisms for Rigidity</a:t>
            </a:r>
          </a:p>
          <a:p>
            <a:pPr>
              <a:buNone/>
            </a:pPr>
            <a:endParaRPr lang="en-US" sz="1290" dirty="0" smtClean="0">
              <a:latin typeface="Times New Roman"/>
              <a:cs typeface="Times New Roman"/>
              <a:sym typeface="Wingdings"/>
            </a:endParaRPr>
          </a:p>
          <a:p>
            <a:endParaRPr lang="en-US" sz="3579" dirty="0" smtClean="0">
              <a:latin typeface="Times New Roman"/>
              <a:cs typeface="Times New Roman"/>
              <a:sym typeface="Wingding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57200" y="601668"/>
            <a:ext cx="8229600" cy="1588"/>
          </a:xfrm>
          <a:prstGeom prst="line">
            <a:avLst/>
          </a:prstGeom>
          <a:ln>
            <a:solidFill>
              <a:srgbClr val="4F81BD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56" y="-145529"/>
            <a:ext cx="8229600" cy="68089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rgbClr val="4F81BD"/>
                </a:solidFill>
                <a:latin typeface="Times New Roman"/>
                <a:cs typeface="Times New Roman"/>
              </a:rPr>
              <a:t>Data</a:t>
            </a:r>
            <a:endParaRPr lang="en-US" sz="3600" b="1" dirty="0">
              <a:solidFill>
                <a:srgbClr val="4F81BD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884" y="574160"/>
            <a:ext cx="8438629" cy="572504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>
                <a:latin typeface="Times New Roman"/>
                <a:cs typeface="Times New Roman"/>
              </a:rPr>
              <a:t>Wage and employment data</a:t>
            </a:r>
            <a:endParaRPr lang="en-US" i="1" dirty="0" smtClean="0">
              <a:latin typeface="Times New Roman"/>
              <a:cs typeface="Times New Roman"/>
            </a:endParaRPr>
          </a:p>
          <a:p>
            <a:r>
              <a:rPr lang="en-US" i="1" dirty="0" smtClean="0">
                <a:latin typeface="Times New Roman"/>
                <a:cs typeface="Times New Roman"/>
              </a:rPr>
              <a:t>World Bank India Climate &amp; Agriculture Dataset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District-level panel data: 271 districts, 1956-1987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Outcomes: wages, crop yields</a:t>
            </a:r>
          </a:p>
          <a:p>
            <a:pPr lvl="1">
              <a:buNone/>
            </a:pPr>
            <a:endParaRPr lang="en-US" sz="2400" dirty="0" smtClean="0">
              <a:latin typeface="Times New Roman"/>
              <a:cs typeface="Times New Roman"/>
            </a:endParaRPr>
          </a:p>
          <a:p>
            <a:r>
              <a:rPr lang="en-US" i="1" dirty="0" smtClean="0">
                <a:latin typeface="Times New Roman"/>
                <a:cs typeface="Times New Roman"/>
              </a:rPr>
              <a:t>National Sample Survey – Rural Sample (NSS)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National cross-sections (500 districts);  9 rounds (1982-2009)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Survey reference period: past 7 days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Outcomes: wages, employment</a:t>
            </a:r>
          </a:p>
          <a:p>
            <a:pPr>
              <a:buNone/>
            </a:pPr>
            <a:endParaRPr lang="en-US" sz="3500" dirty="0" smtClean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b="1" dirty="0" smtClean="0">
                <a:latin typeface="Times New Roman"/>
                <a:cs typeface="Times New Roman"/>
              </a:rPr>
              <a:t>Rainfall data </a:t>
            </a:r>
            <a:endParaRPr lang="en-US" sz="1620" dirty="0" smtClean="0">
              <a:latin typeface="Times New Roman"/>
              <a:cs typeface="Times New Roman"/>
            </a:endParaRPr>
          </a:p>
          <a:p>
            <a:r>
              <a:rPr lang="en-US" i="1" dirty="0" smtClean="0">
                <a:latin typeface="Times New Roman"/>
                <a:cs typeface="Times New Roman"/>
              </a:rPr>
              <a:t>University of Delaware climate data archives</a:t>
            </a:r>
            <a:endParaRPr lang="en-US" sz="1622" i="1" dirty="0" smtClean="0">
              <a:latin typeface="Times New Roman"/>
              <a:cs typeface="Times New Roman"/>
            </a:endParaRP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Gridded precipitation data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Monthly rainfall time series from 1955-2009</a:t>
            </a:r>
            <a:endParaRPr lang="en-US" sz="1222" dirty="0" smtClean="0">
              <a:latin typeface="Times New Roman"/>
              <a:cs typeface="Times New Roman"/>
            </a:endParaRPr>
          </a:p>
          <a:p>
            <a:pPr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endParaRPr lang="en-US" sz="3639" dirty="0" smtClean="0">
              <a:latin typeface="Times New Roman"/>
              <a:cs typeface="Times New Roman"/>
            </a:endParaRPr>
          </a:p>
          <a:p>
            <a:pPr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pPr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pPr lvl="1"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57200" y="482441"/>
            <a:ext cx="8229600" cy="1588"/>
          </a:xfrm>
          <a:prstGeom prst="line">
            <a:avLst/>
          </a:prstGeom>
          <a:ln>
            <a:solidFill>
              <a:srgbClr val="4F81BD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888" y="-72534"/>
            <a:ext cx="8229600" cy="68089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rgbClr val="4F81BD"/>
                </a:solidFill>
                <a:latin typeface="Times New Roman"/>
                <a:cs typeface="Times New Roman"/>
              </a:rPr>
              <a:t>Shocks: Monsoon Rain</a:t>
            </a:r>
            <a:endParaRPr lang="en-US" sz="3600" b="1" dirty="0">
              <a:solidFill>
                <a:srgbClr val="4F81BD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884" y="3131917"/>
            <a:ext cx="8438629" cy="3452035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>
                <a:latin typeface="Times New Roman"/>
                <a:cs typeface="Times New Roman"/>
              </a:rPr>
              <a:t>Labor demand shock: monsoon rain</a:t>
            </a:r>
          </a:p>
          <a:p>
            <a:pPr>
              <a:buNone/>
            </a:pPr>
            <a:endParaRPr lang="en-US" sz="714" dirty="0" smtClean="0">
              <a:latin typeface="Times New Roman"/>
              <a:cs typeface="Times New Roman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Rain in month of expected monsoon arrival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Local shocks: relative to district’s own rain distribution</a:t>
            </a:r>
          </a:p>
          <a:p>
            <a:pPr lvl="1"/>
            <a:endParaRPr lang="en-US" sz="1765" dirty="0" smtClean="0">
              <a:latin typeface="Times New Roman"/>
              <a:cs typeface="Times New Roman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Affects activity over entire crop cycle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Verified in data</a:t>
            </a:r>
          </a:p>
          <a:p>
            <a:pPr lvl="1"/>
            <a:endParaRPr lang="en-US" sz="2000" dirty="0" smtClean="0">
              <a:latin typeface="Times New Roman"/>
              <a:cs typeface="Times New Roman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Examine impact over crop cycle (July-December)</a:t>
            </a:r>
          </a:p>
          <a:p>
            <a:pPr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  <a:p>
            <a:endParaRPr lang="en-US" sz="2353" dirty="0" smtClean="0">
              <a:latin typeface="Times New Roman"/>
              <a:cs typeface="Times New Roman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  <a:p>
            <a:pPr lvl="1"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57200" y="599233"/>
            <a:ext cx="8229600" cy="1588"/>
          </a:xfrm>
          <a:prstGeom prst="line">
            <a:avLst/>
          </a:prstGeom>
          <a:ln>
            <a:solidFill>
              <a:srgbClr val="4F81BD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19"/>
          <p:cNvGrpSpPr/>
          <p:nvPr/>
        </p:nvGrpSpPr>
        <p:grpSpPr>
          <a:xfrm>
            <a:off x="456406" y="1262093"/>
            <a:ext cx="8420229" cy="1485676"/>
            <a:chOff x="456406" y="463946"/>
            <a:chExt cx="8420229" cy="1485676"/>
          </a:xfrm>
        </p:grpSpPr>
        <p:cxnSp>
          <p:nvCxnSpPr>
            <p:cNvPr id="6" name="Straight Connector 5"/>
            <p:cNvCxnSpPr/>
            <p:nvPr/>
          </p:nvCxnSpPr>
          <p:spPr>
            <a:xfrm rot="5400000">
              <a:off x="106818" y="1211738"/>
              <a:ext cx="700764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56406" y="1167940"/>
              <a:ext cx="8230394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8337212" y="1211738"/>
              <a:ext cx="700764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4861" y="463946"/>
              <a:ext cx="27851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Times New Roman"/>
                  <a:cs typeface="Times New Roman"/>
                </a:rPr>
                <a:t>May-July</a:t>
              </a:r>
            </a:p>
            <a:p>
              <a:pPr algn="ctr"/>
              <a:r>
                <a:rPr lang="en-US" sz="2000" dirty="0" smtClean="0">
                  <a:latin typeface="Times New Roman"/>
                  <a:cs typeface="Times New Roman"/>
                </a:rPr>
                <a:t>Monsoon arrival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2085" y="1227137"/>
              <a:ext cx="26911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Times New Roman"/>
                  <a:cs typeface="Times New Roman"/>
                </a:rPr>
                <a:t>Field prep, </a:t>
              </a:r>
            </a:p>
            <a:p>
              <a:pPr algn="ctr"/>
              <a:r>
                <a:rPr lang="en-US" sz="2000" dirty="0" smtClean="0">
                  <a:latin typeface="Times New Roman"/>
                  <a:cs typeface="Times New Roman"/>
                </a:rPr>
                <a:t>activity begins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rot="5400000">
              <a:off x="2831250" y="1211738"/>
              <a:ext cx="700764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197025" y="1227137"/>
              <a:ext cx="30948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Times New Roman"/>
                  <a:cs typeface="Times New Roman"/>
                </a:rPr>
                <a:t>Sow, transplant, </a:t>
              </a:r>
            </a:p>
            <a:p>
              <a:pPr algn="ctr"/>
              <a:r>
                <a:rPr lang="en-US" sz="2000" dirty="0" smtClean="0">
                  <a:latin typeface="Times New Roman"/>
                  <a:cs typeface="Times New Roman"/>
                </a:rPr>
                <a:t>weed, harvest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5400000">
              <a:off x="5840087" y="1259892"/>
              <a:ext cx="700764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334826" y="463946"/>
              <a:ext cx="27851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Times New Roman"/>
                  <a:cs typeface="Times New Roman"/>
                </a:rPr>
                <a:t>July – January</a:t>
              </a:r>
            </a:p>
            <a:p>
              <a:pPr algn="ctr"/>
              <a:r>
                <a:rPr lang="en-US" sz="2000" dirty="0" smtClean="0">
                  <a:latin typeface="Times New Roman"/>
                  <a:cs typeface="Times New Roman"/>
                </a:rPr>
                <a:t>Main activity period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013035" y="477314"/>
              <a:ext cx="2863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Times New Roman"/>
                  <a:cs typeface="Times New Roman"/>
                </a:rPr>
                <a:t>January - May</a:t>
              </a:r>
            </a:p>
            <a:p>
              <a:pPr algn="ctr"/>
              <a:r>
                <a:rPr lang="en-US" sz="1950" dirty="0" smtClean="0">
                  <a:latin typeface="Times New Roman"/>
                  <a:cs typeface="Times New Roman"/>
                </a:rPr>
                <a:t>Post-harvest, lean season</a:t>
              </a:r>
              <a:endParaRPr lang="en-US" sz="1950" dirty="0">
                <a:latin typeface="Times New Roman"/>
                <a:cs typeface="Times New Roman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04273" y="1241736"/>
              <a:ext cx="24825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Times New Roman"/>
                  <a:cs typeface="Times New Roman"/>
                </a:rPr>
                <a:t>Threshing, </a:t>
              </a:r>
            </a:p>
            <a:p>
              <a:pPr algn="ctr"/>
              <a:r>
                <a:rPr lang="en-US" sz="2000" dirty="0" smtClean="0">
                  <a:latin typeface="Times New Roman"/>
                  <a:cs typeface="Times New Roman"/>
                </a:rPr>
                <a:t>Other crops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38879" y="657556"/>
            <a:ext cx="4945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Times New Roman"/>
                <a:cs typeface="Times New Roman"/>
              </a:rPr>
              <a:t>Typical production cycle (rice):</a:t>
            </a:r>
            <a:endParaRPr lang="en-US" sz="2500" b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624" y="-145529"/>
            <a:ext cx="8229600" cy="68089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rgbClr val="4F81BD"/>
                </a:solidFill>
                <a:latin typeface="Times New Roman"/>
                <a:cs typeface="Times New Roman"/>
              </a:rPr>
              <a:t>Shocks: Impact of Rainfall Deciles</a:t>
            </a:r>
            <a:endParaRPr lang="en-US" sz="3600" b="1" dirty="0">
              <a:solidFill>
                <a:srgbClr val="4F81BD"/>
              </a:solidFill>
              <a:latin typeface="Times New Roman"/>
              <a:cs typeface="Times New Roma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57200" y="482441"/>
            <a:ext cx="8229600" cy="1588"/>
          </a:xfrm>
          <a:prstGeom prst="line">
            <a:avLst/>
          </a:prstGeom>
          <a:ln>
            <a:solidFill>
              <a:srgbClr val="4F81BD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671418" y="2365434"/>
            <a:ext cx="214594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Times New Roman"/>
                <a:cs typeface="Times New Roman"/>
              </a:rPr>
              <a:t>Rainfall </a:t>
            </a:r>
            <a:r>
              <a:rPr lang="en-US" sz="1500" dirty="0" err="1" smtClean="0">
                <a:latin typeface="Times New Roman"/>
                <a:cs typeface="Times New Roman"/>
              </a:rPr>
              <a:t>decile</a:t>
            </a:r>
            <a:endParaRPr lang="en-US" sz="1500" dirty="0">
              <a:latin typeface="Times New Roman"/>
              <a:cs typeface="Times New Roma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63241" y="4945708"/>
            <a:ext cx="19497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Times New Roman"/>
                <a:cs typeface="Times New Roman"/>
              </a:rPr>
              <a:t>Rainfall </a:t>
            </a:r>
            <a:r>
              <a:rPr lang="en-US" sz="1500" dirty="0" err="1" smtClean="0">
                <a:latin typeface="Times New Roman"/>
                <a:cs typeface="Times New Roman"/>
              </a:rPr>
              <a:t>decile</a:t>
            </a:r>
            <a:endParaRPr lang="en-US" sz="1500" dirty="0">
              <a:latin typeface="Times New Roman"/>
              <a:cs typeface="Times New Roman"/>
            </a:endParaRPr>
          </a:p>
        </p:txBody>
      </p:sp>
      <p:graphicFrame>
        <p:nvGraphicFramePr>
          <p:cNvPr id="23" name="Chart 22"/>
          <p:cNvGraphicFramePr/>
          <p:nvPr/>
        </p:nvGraphicFramePr>
        <p:xfrm>
          <a:off x="2057468" y="1330440"/>
          <a:ext cx="4737100" cy="198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/>
          <p:cNvGraphicFramePr/>
          <p:nvPr/>
        </p:nvGraphicFramePr>
        <p:xfrm>
          <a:off x="2051117" y="3944410"/>
          <a:ext cx="4749800" cy="198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624" y="-145529"/>
            <a:ext cx="8229600" cy="68089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rgbClr val="4F81BD"/>
                </a:solidFill>
                <a:latin typeface="Times New Roman"/>
                <a:cs typeface="Times New Roman"/>
              </a:rPr>
              <a:t>Shocks: Definition</a:t>
            </a:r>
            <a:endParaRPr lang="en-US" sz="3600" b="1" dirty="0">
              <a:solidFill>
                <a:srgbClr val="4F81BD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884" y="659216"/>
            <a:ext cx="8617958" cy="5998257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>
                <a:latin typeface="Times New Roman"/>
                <a:cs typeface="Times New Roman"/>
              </a:rPr>
              <a:t>Use discrete cut-offs for shocks</a:t>
            </a:r>
          </a:p>
          <a:p>
            <a:r>
              <a:rPr lang="en-US" sz="2995" dirty="0" smtClean="0">
                <a:latin typeface="Times New Roman"/>
                <a:cs typeface="Times New Roman"/>
              </a:rPr>
              <a:t>Non-linear impacts of rainfall on productivity</a:t>
            </a:r>
          </a:p>
          <a:p>
            <a:r>
              <a:rPr lang="en-US" sz="2995" dirty="0" smtClean="0">
                <a:latin typeface="Times New Roman"/>
                <a:cs typeface="Times New Roman"/>
              </a:rPr>
              <a:t>Increases power in analysis</a:t>
            </a:r>
          </a:p>
          <a:p>
            <a:r>
              <a:rPr lang="en-US" sz="2995" dirty="0" smtClean="0">
                <a:latin typeface="Times New Roman"/>
                <a:cs typeface="Times New Roman"/>
              </a:rPr>
              <a:t>Follow previous work (</a:t>
            </a:r>
            <a:r>
              <a:rPr lang="en-US" sz="2995" dirty="0" err="1" smtClean="0">
                <a:latin typeface="Times New Roman"/>
                <a:cs typeface="Times New Roman"/>
              </a:rPr>
              <a:t>Jayachandran</a:t>
            </a:r>
            <a:r>
              <a:rPr lang="en-US" sz="2995" dirty="0" smtClean="0">
                <a:latin typeface="Times New Roman"/>
                <a:cs typeface="Times New Roman"/>
              </a:rPr>
              <a:t> </a:t>
            </a:r>
            <a:r>
              <a:rPr lang="en-US" sz="2995" i="1" dirty="0" smtClean="0">
                <a:latin typeface="Times New Roman"/>
                <a:cs typeface="Times New Roman"/>
              </a:rPr>
              <a:t>JPE </a:t>
            </a:r>
            <a:r>
              <a:rPr lang="en-US" sz="2995" dirty="0" smtClean="0">
                <a:latin typeface="Times New Roman"/>
                <a:cs typeface="Times New Roman"/>
              </a:rPr>
              <a:t>2006)</a:t>
            </a:r>
          </a:p>
          <a:p>
            <a:pPr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b="1" dirty="0" smtClean="0">
                <a:latin typeface="Times New Roman"/>
                <a:cs typeface="Times New Roman"/>
              </a:rPr>
              <a:t>Definition of shocks</a:t>
            </a:r>
          </a:p>
          <a:p>
            <a:r>
              <a:rPr lang="en-US" sz="2995" dirty="0" smtClean="0">
                <a:latin typeface="Times New Roman"/>
                <a:cs typeface="Times New Roman"/>
              </a:rPr>
              <a:t>Positive shock: 1{rain &gt; 80</a:t>
            </a:r>
            <a:r>
              <a:rPr lang="en-US" sz="2995" baseline="30000" dirty="0" smtClean="0">
                <a:latin typeface="Times New Roman"/>
                <a:cs typeface="Times New Roman"/>
              </a:rPr>
              <a:t>th</a:t>
            </a:r>
            <a:r>
              <a:rPr lang="en-US" sz="2995" dirty="0" smtClean="0">
                <a:latin typeface="Times New Roman"/>
                <a:cs typeface="Times New Roman"/>
              </a:rPr>
              <a:t> </a:t>
            </a:r>
            <a:r>
              <a:rPr lang="en-US" sz="2995" dirty="0" err="1" smtClean="0">
                <a:latin typeface="Times New Roman"/>
                <a:cs typeface="Times New Roman"/>
              </a:rPr>
              <a:t>pctile</a:t>
            </a:r>
            <a:r>
              <a:rPr lang="en-US" sz="2995" dirty="0" smtClean="0">
                <a:latin typeface="Times New Roman"/>
                <a:cs typeface="Times New Roman"/>
              </a:rPr>
              <a:t>)</a:t>
            </a:r>
          </a:p>
          <a:p>
            <a:r>
              <a:rPr lang="en-US" sz="2995" dirty="0" smtClean="0">
                <a:latin typeface="Times New Roman"/>
                <a:cs typeface="Times New Roman"/>
              </a:rPr>
              <a:t>Drought: 1{rain &lt; 20</a:t>
            </a:r>
            <a:r>
              <a:rPr lang="en-US" sz="2995" baseline="30000" dirty="0" smtClean="0">
                <a:latin typeface="Times New Roman"/>
                <a:cs typeface="Times New Roman"/>
              </a:rPr>
              <a:t>th</a:t>
            </a:r>
            <a:r>
              <a:rPr lang="en-US" sz="2995" dirty="0" smtClean="0">
                <a:latin typeface="Times New Roman"/>
                <a:cs typeface="Times New Roman"/>
              </a:rPr>
              <a:t> </a:t>
            </a:r>
            <a:r>
              <a:rPr lang="en-US" sz="2995" dirty="0" err="1" smtClean="0">
                <a:latin typeface="Times New Roman"/>
                <a:cs typeface="Times New Roman"/>
              </a:rPr>
              <a:t>pctile</a:t>
            </a:r>
            <a:r>
              <a:rPr lang="en-US" sz="2995" dirty="0" smtClean="0">
                <a:latin typeface="Times New Roman"/>
                <a:cs typeface="Times New Roman"/>
              </a:rPr>
              <a:t>)</a:t>
            </a:r>
          </a:p>
          <a:p>
            <a:r>
              <a:rPr lang="en-US" sz="2995" dirty="0" smtClean="0">
                <a:latin typeface="Times New Roman"/>
                <a:cs typeface="Times New Roman"/>
              </a:rPr>
              <a:t>No shock: between 20</a:t>
            </a:r>
            <a:r>
              <a:rPr lang="en-US" sz="2995" baseline="30000" dirty="0" smtClean="0">
                <a:latin typeface="Times New Roman"/>
                <a:cs typeface="Times New Roman"/>
              </a:rPr>
              <a:t>th</a:t>
            </a:r>
            <a:r>
              <a:rPr lang="en-US" sz="2995" dirty="0" smtClean="0">
                <a:latin typeface="Times New Roman"/>
                <a:cs typeface="Times New Roman"/>
              </a:rPr>
              <a:t>-80</a:t>
            </a:r>
            <a:r>
              <a:rPr lang="en-US" sz="2995" baseline="30000" dirty="0" smtClean="0">
                <a:latin typeface="Times New Roman"/>
                <a:cs typeface="Times New Roman"/>
              </a:rPr>
              <a:t>th</a:t>
            </a:r>
            <a:r>
              <a:rPr lang="en-US" sz="2995" dirty="0" smtClean="0">
                <a:latin typeface="Times New Roman"/>
                <a:cs typeface="Times New Roman"/>
              </a:rPr>
              <a:t> percentiles</a:t>
            </a:r>
          </a:p>
          <a:p>
            <a:endParaRPr lang="en-US" dirty="0" smtClean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b="1" dirty="0" smtClean="0">
                <a:latin typeface="Times New Roman"/>
                <a:cs typeface="Times New Roman"/>
              </a:rPr>
              <a:t>Properties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Transitory productivity impact (last 1 year)</a:t>
            </a:r>
          </a:p>
          <a:p>
            <a:pPr lvl="1"/>
            <a:r>
              <a:rPr lang="en-US" sz="2595" dirty="0" err="1" smtClean="0">
                <a:latin typeface="Times New Roman"/>
                <a:cs typeface="Times New Roman"/>
              </a:rPr>
              <a:t>Paxson</a:t>
            </a:r>
            <a:r>
              <a:rPr lang="en-US" sz="2595" dirty="0" smtClean="0">
                <a:latin typeface="Times New Roman"/>
                <a:cs typeface="Times New Roman"/>
              </a:rPr>
              <a:t> </a:t>
            </a:r>
            <a:r>
              <a:rPr lang="en-US" sz="2595" i="1" dirty="0" smtClean="0">
                <a:latin typeface="Times New Roman"/>
                <a:cs typeface="Times New Roman"/>
              </a:rPr>
              <a:t>AER (</a:t>
            </a:r>
            <a:r>
              <a:rPr lang="en-US" sz="2595" dirty="0" smtClean="0">
                <a:latin typeface="Times New Roman"/>
                <a:cs typeface="Times New Roman"/>
              </a:rPr>
              <a:t>1992); Townsend </a:t>
            </a:r>
            <a:r>
              <a:rPr lang="en-US" sz="2595" i="1" dirty="0" smtClean="0">
                <a:latin typeface="Times New Roman"/>
                <a:cs typeface="Times New Roman"/>
              </a:rPr>
              <a:t>EMA </a:t>
            </a:r>
            <a:r>
              <a:rPr lang="en-US" sz="2595" dirty="0" smtClean="0">
                <a:latin typeface="Times New Roman"/>
                <a:cs typeface="Times New Roman"/>
              </a:rPr>
              <a:t>(1994); </a:t>
            </a:r>
            <a:r>
              <a:rPr lang="en-US" sz="2595" dirty="0" err="1" smtClean="0">
                <a:latin typeface="Times New Roman"/>
                <a:cs typeface="Times New Roman"/>
              </a:rPr>
              <a:t>Jayachandran</a:t>
            </a:r>
            <a:r>
              <a:rPr lang="en-US" sz="2595" dirty="0" smtClean="0">
                <a:latin typeface="Times New Roman"/>
                <a:cs typeface="Times New Roman"/>
              </a:rPr>
              <a:t> </a:t>
            </a:r>
            <a:r>
              <a:rPr lang="en-US" sz="2595" i="1" dirty="0" smtClean="0">
                <a:latin typeface="Times New Roman"/>
                <a:cs typeface="Times New Roman"/>
              </a:rPr>
              <a:t>JPE </a:t>
            </a:r>
            <a:r>
              <a:rPr lang="en-US" sz="2595" dirty="0" smtClean="0">
                <a:latin typeface="Times New Roman"/>
                <a:cs typeface="Times New Roman"/>
              </a:rPr>
              <a:t>(2006); Burgess et al. (2011)</a:t>
            </a:r>
          </a:p>
          <a:p>
            <a:pPr lvl="1"/>
            <a:r>
              <a:rPr lang="en-US" sz="2595" dirty="0" smtClean="0">
                <a:latin typeface="Times New Roman"/>
                <a:cs typeface="Times New Roman"/>
              </a:rPr>
              <a:t>Rule out persistence with results</a:t>
            </a:r>
          </a:p>
          <a:p>
            <a:r>
              <a:rPr lang="en-US" sz="2995" dirty="0" smtClean="0">
                <a:latin typeface="Times New Roman"/>
                <a:cs typeface="Times New Roman"/>
              </a:rPr>
              <a:t>Serially uncorrelated: </a:t>
            </a:r>
            <a:r>
              <a:rPr lang="en-US" sz="2995" dirty="0" err="1" smtClean="0">
                <a:latin typeface="Times New Roman"/>
                <a:cs typeface="Times New Roman"/>
              </a:rPr>
              <a:t>iid</a:t>
            </a:r>
            <a:r>
              <a:rPr lang="en-US" sz="2995" dirty="0" smtClean="0">
                <a:latin typeface="Times New Roman"/>
                <a:cs typeface="Times New Roman"/>
              </a:rPr>
              <a:t> draw each year</a:t>
            </a:r>
          </a:p>
          <a:p>
            <a:endParaRPr lang="en-US" dirty="0" smtClean="0">
              <a:latin typeface="Times New Roman"/>
              <a:cs typeface="Times New Roman"/>
            </a:endParaRPr>
          </a:p>
          <a:p>
            <a:pPr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57200" y="482441"/>
            <a:ext cx="8229600" cy="1588"/>
          </a:xfrm>
          <a:prstGeom prst="line">
            <a:avLst/>
          </a:prstGeom>
          <a:ln>
            <a:solidFill>
              <a:srgbClr val="4F81BD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8700"/>
            <a:ext cx="8229600" cy="1330795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3680" dirty="0" smtClean="0">
                <a:latin typeface="Times New Roman"/>
                <a:cs typeface="Times New Roman"/>
                <a:sym typeface="Wingdings"/>
              </a:rPr>
              <a:t>Exploit sequences of lag and current shocks</a:t>
            </a:r>
          </a:p>
          <a:p>
            <a:r>
              <a:rPr lang="en-US" sz="3680" dirty="0" smtClean="0">
                <a:latin typeface="Times New Roman"/>
                <a:cs typeface="Times New Roman"/>
                <a:sym typeface="Wingdings"/>
              </a:rPr>
              <a:t>9 cells: {drought, none, positive} </a:t>
            </a:r>
            <a:r>
              <a:rPr lang="en-US" sz="3680" dirty="0" err="1" smtClean="0">
                <a:latin typeface="Times New Roman"/>
                <a:cs typeface="Times New Roman"/>
                <a:sym typeface="Wingdings"/>
              </a:rPr>
              <a:t>x</a:t>
            </a:r>
            <a:r>
              <a:rPr lang="en-US" sz="3680" dirty="0" smtClean="0">
                <a:latin typeface="Times New Roman"/>
                <a:cs typeface="Times New Roman"/>
                <a:sym typeface="Wingdings"/>
              </a:rPr>
              <a:t> {drought, none, positive} </a:t>
            </a:r>
          </a:p>
          <a:p>
            <a:r>
              <a:rPr lang="en-US" sz="3680" dirty="0" smtClean="0">
                <a:latin typeface="Times New Roman"/>
                <a:cs typeface="Times New Roman"/>
                <a:sym typeface="Wingdings"/>
              </a:rPr>
              <a:t>Test impact of each cell relative to {none, none}</a:t>
            </a:r>
          </a:p>
          <a:p>
            <a:pPr lvl="1"/>
            <a:endParaRPr lang="en-US" sz="3179" dirty="0" smtClean="0">
              <a:latin typeface="Times New Roman"/>
              <a:cs typeface="Times New Roman"/>
              <a:sym typeface="Wingdings"/>
            </a:endParaRPr>
          </a:p>
          <a:p>
            <a:pPr>
              <a:buNone/>
            </a:pPr>
            <a:endParaRPr lang="en-US" sz="357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sz="357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543" dirty="0" smtClean="0">
              <a:latin typeface="Times New Roman"/>
              <a:cs typeface="Times New Roman"/>
              <a:sym typeface="Wingdings"/>
            </a:endParaRPr>
          </a:p>
          <a:p>
            <a:pPr>
              <a:buNone/>
            </a:pPr>
            <a:endParaRPr lang="en-US" sz="2143" dirty="0" smtClean="0">
              <a:latin typeface="Times New Roman"/>
              <a:cs typeface="Times New Roman"/>
              <a:sym typeface="Wingding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57200" y="601668"/>
            <a:ext cx="8229600" cy="1588"/>
          </a:xfrm>
          <a:prstGeom prst="line">
            <a:avLst/>
          </a:prstGeom>
          <a:ln>
            <a:solidFill>
              <a:srgbClr val="4F81BD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36888" y="43279"/>
            <a:ext cx="8807112" cy="453545"/>
          </a:xfrm>
        </p:spPr>
        <p:txBody>
          <a:bodyPr>
            <a:noAutofit/>
          </a:bodyPr>
          <a:lstStyle/>
          <a:p>
            <a:pPr algn="l"/>
            <a:r>
              <a:rPr lang="en-US" sz="3800" b="1" dirty="0" smtClean="0">
                <a:solidFill>
                  <a:srgbClr val="4F81BD"/>
                </a:solidFill>
                <a:latin typeface="Times New Roman"/>
                <a:cs typeface="Times New Roman"/>
              </a:rPr>
              <a:t>Empirical Tests</a:t>
            </a:r>
            <a:endParaRPr lang="en-US" sz="3800" dirty="0">
              <a:solidFill>
                <a:srgbClr val="4F81BD"/>
              </a:solidFill>
              <a:latin typeface="Times New Roman"/>
              <a:cs typeface="Times New Roman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64" y="2430351"/>
            <a:ext cx="8983579" cy="106479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956842" y="4572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0" y="43279"/>
            <a:ext cx="8229600" cy="453545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rgbClr val="4F81BD"/>
                </a:solidFill>
                <a:latin typeface="Times New Roman"/>
                <a:cs typeface="Times New Roman"/>
              </a:rPr>
              <a:t>Outline</a:t>
            </a:r>
            <a:endParaRPr lang="en-US" sz="4000" b="1" dirty="0">
              <a:solidFill>
                <a:srgbClr val="4F81BD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7830"/>
            <a:ext cx="8229600" cy="6049857"/>
          </a:xfrm>
        </p:spPr>
        <p:txBody>
          <a:bodyPr>
            <a:normAutofit lnSpcReduction="10000"/>
          </a:bodyPr>
          <a:lstStyle/>
          <a:p>
            <a:r>
              <a:rPr lang="en-US" sz="3579" dirty="0" smtClean="0">
                <a:latin typeface="Times New Roman"/>
                <a:cs typeface="Times New Roman"/>
              </a:rPr>
              <a:t>Model</a:t>
            </a:r>
          </a:p>
          <a:p>
            <a:pPr>
              <a:buNone/>
            </a:pPr>
            <a:endParaRPr lang="en-US" sz="1290" dirty="0" smtClean="0">
              <a:latin typeface="Times New Roman"/>
              <a:cs typeface="Times New Roman"/>
            </a:endParaRPr>
          </a:p>
          <a:p>
            <a:r>
              <a:rPr lang="en-US" sz="3579" dirty="0" smtClean="0">
                <a:latin typeface="Times New Roman"/>
                <a:cs typeface="Times New Roman"/>
              </a:rPr>
              <a:t>Empirical Strategy</a:t>
            </a:r>
          </a:p>
          <a:p>
            <a:endParaRPr lang="en-US" sz="1290" dirty="0" smtClean="0">
              <a:latin typeface="Times New Roman"/>
              <a:cs typeface="Times New Roman"/>
            </a:endParaRPr>
          </a:p>
          <a:p>
            <a:r>
              <a:rPr lang="en-US" sz="3579" b="1" dirty="0" smtClean="0">
                <a:latin typeface="Times New Roman"/>
                <a:cs typeface="Times New Roman"/>
                <a:sym typeface="Wingdings"/>
              </a:rPr>
              <a:t>Results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sz="2703" dirty="0" smtClean="0">
                <a:latin typeface="Times New Roman"/>
                <a:cs typeface="Times New Roman"/>
                <a:sym typeface="Wingdings"/>
              </a:rPr>
              <a:t>Asymmetric adjustment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sz="2703" dirty="0" smtClean="0">
                <a:latin typeface="Times New Roman"/>
                <a:cs typeface="Times New Roman"/>
                <a:sym typeface="Wingdings"/>
              </a:rPr>
              <a:t>Ratcheting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sz="2703" dirty="0" smtClean="0">
                <a:latin typeface="Times New Roman"/>
                <a:cs typeface="Times New Roman"/>
                <a:sym typeface="Wingdings"/>
              </a:rPr>
              <a:t>Inflation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sz="2703" dirty="0" smtClean="0">
                <a:latin typeface="Times New Roman"/>
                <a:cs typeface="Times New Roman"/>
              </a:rPr>
              <a:t>Rationing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sz="2703" dirty="0" smtClean="0">
                <a:latin typeface="Times New Roman"/>
                <a:cs typeface="Times New Roman"/>
              </a:rPr>
              <a:t>Implications: Separation</a:t>
            </a:r>
          </a:p>
          <a:p>
            <a:pPr marL="914400" lvl="1" indent="-457200"/>
            <a:r>
              <a:rPr lang="en-US" sz="2703" dirty="0" smtClean="0">
                <a:latin typeface="Times New Roman"/>
                <a:cs typeface="Times New Roman"/>
              </a:rPr>
              <a:t>Alternate explanations?</a:t>
            </a:r>
          </a:p>
          <a:p>
            <a:pPr>
              <a:buNone/>
            </a:pPr>
            <a:endParaRPr lang="en-US" sz="1290" dirty="0" smtClean="0">
              <a:latin typeface="Times New Roman"/>
              <a:cs typeface="Times New Roman"/>
            </a:endParaRPr>
          </a:p>
          <a:p>
            <a:r>
              <a:rPr lang="en-US" sz="3579" dirty="0" smtClean="0">
                <a:latin typeface="Times New Roman"/>
                <a:cs typeface="Times New Roman"/>
                <a:sym typeface="Wingdings"/>
              </a:rPr>
              <a:t>Mechanisms for Rigidity</a:t>
            </a:r>
          </a:p>
          <a:p>
            <a:pPr>
              <a:buNone/>
            </a:pPr>
            <a:endParaRPr lang="en-US" sz="1290" dirty="0" smtClean="0">
              <a:latin typeface="Times New Roman"/>
              <a:cs typeface="Times New Roman"/>
              <a:sym typeface="Wingdings"/>
            </a:endParaRPr>
          </a:p>
          <a:p>
            <a:endParaRPr lang="en-US" sz="3579" dirty="0" smtClean="0">
              <a:latin typeface="Times New Roman"/>
              <a:cs typeface="Times New Roman"/>
              <a:sym typeface="Wingding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57200" y="601668"/>
            <a:ext cx="8229600" cy="1588"/>
          </a:xfrm>
          <a:prstGeom prst="line">
            <a:avLst/>
          </a:prstGeom>
          <a:ln>
            <a:solidFill>
              <a:srgbClr val="4F81BD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8900" y="-60397"/>
            <a:ext cx="8229600" cy="466713"/>
          </a:xfrm>
        </p:spPr>
        <p:txBody>
          <a:bodyPr>
            <a:noAutofit/>
          </a:bodyPr>
          <a:lstStyle/>
          <a:p>
            <a:pPr algn="l"/>
            <a:r>
              <a:rPr lang="en-US" sz="3000" b="1" dirty="0" smtClean="0">
                <a:solidFill>
                  <a:schemeClr val="accent1"/>
                </a:solidFill>
                <a:latin typeface="Times New Roman"/>
                <a:cs typeface="Times New Roman"/>
              </a:rPr>
              <a:t>Wage Distortions (Predictions 1-2)</a:t>
            </a:r>
            <a:endParaRPr lang="en-US" sz="3000" b="1" dirty="0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716337"/>
              </p:ext>
            </p:extLst>
          </p:nvPr>
        </p:nvGraphicFramePr>
        <p:xfrm>
          <a:off x="208552" y="454536"/>
          <a:ext cx="7269747" cy="6098832"/>
        </p:xfrm>
        <a:graphic>
          <a:graphicData uri="http://schemas.openxmlformats.org/drawingml/2006/table">
            <a:tbl>
              <a:tblPr/>
              <a:tblGrid>
                <a:gridCol w="205490"/>
                <a:gridCol w="836636"/>
                <a:gridCol w="865992"/>
                <a:gridCol w="62932"/>
                <a:gridCol w="1629240"/>
                <a:gridCol w="73389"/>
                <a:gridCol w="1614562"/>
                <a:gridCol w="88067"/>
                <a:gridCol w="910025"/>
                <a:gridCol w="73389"/>
                <a:gridCol w="910025"/>
              </a:tblGrid>
              <a:tr h="21932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latin typeface="Times New Roman"/>
                        </a:rPr>
                        <a:t>Dependent Variable: Log Nominal Agricultural Daily Wage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latin typeface="Verdana"/>
                      </a:endParaRP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latin typeface="Verdana"/>
                      </a:endParaRP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latin typeface="Verdana"/>
                      </a:endParaRP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latin typeface="Verdana"/>
                      </a:endParaRP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908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1" u="none" strike="noStrike" dirty="0"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11104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1" u="none" strike="noStrike" dirty="0"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11104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1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11104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 smtClean="0">
                          <a:latin typeface="Times New Roman"/>
                        </a:rPr>
                        <a:t>World</a:t>
                      </a:r>
                      <a:r>
                        <a:rPr lang="en-US" sz="1600" b="0" i="1" u="none" strike="noStrike" baseline="0" dirty="0" smtClean="0">
                          <a:latin typeface="Times New Roman"/>
                        </a:rPr>
                        <a:t> Bank</a:t>
                      </a:r>
                      <a:r>
                        <a:rPr lang="en-US" sz="1600" b="0" i="1" u="none" strike="noStrike" dirty="0" smtClean="0">
                          <a:latin typeface="Times New Roman"/>
                        </a:rPr>
                        <a:t> </a:t>
                      </a:r>
                      <a:r>
                        <a:rPr lang="en-US" sz="1600" b="0" i="1" u="none" strike="noStrike" dirty="0">
                          <a:latin typeface="Times New Roman"/>
                        </a:rPr>
                        <a:t>Data</a:t>
                      </a:r>
                      <a:r>
                        <a:rPr lang="en-US" sz="1600" b="0" i="1" u="none" strike="noStrike" dirty="0" smtClean="0">
                          <a:latin typeface="Times New Roman"/>
                        </a:rPr>
                        <a:t> </a:t>
                      </a:r>
                    </a:p>
                    <a:p>
                      <a:pPr algn="ctr" fontAlgn="b"/>
                      <a:r>
                        <a:rPr lang="en-US" sz="1600" b="0" i="1" u="none" strike="noStrike" dirty="0" smtClean="0">
                          <a:latin typeface="Times New Roman"/>
                        </a:rPr>
                        <a:t>(</a:t>
                      </a:r>
                      <a:r>
                        <a:rPr lang="en-US" sz="1600" b="0" i="1" u="none" strike="noStrike" dirty="0">
                          <a:latin typeface="Times New Roman"/>
                        </a:rPr>
                        <a:t>1956-1987)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NSS Data (1982-2007)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1" u="none" strike="noStrike">
                        <a:latin typeface="Times New Roman"/>
                      </a:endParaRP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>
                          <a:latin typeface="Times New Roman"/>
                        </a:rPr>
                        <a:t>Predictions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9320">
                <a:tc>
                  <a:txBody>
                    <a:bodyPr/>
                    <a:lstStyle/>
                    <a:p>
                      <a:pPr algn="l" fontAlgn="t"/>
                      <a:endParaRPr lang="en-US" sz="1400" b="0" i="1" u="none" strike="noStrike">
                        <a:latin typeface="Times New Roman"/>
                      </a:endParaRPr>
                    </a:p>
                  </a:txBody>
                  <a:tcPr marL="11104" marR="11104" marT="1110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latin typeface="Times New Roman"/>
                        </a:rPr>
                        <a:t>Last year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>
                          <a:latin typeface="Times New Roman"/>
                        </a:rPr>
                        <a:t>This year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latin typeface="Times New Roman"/>
                      </a:endParaRP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latin typeface="Times New Roman"/>
                        </a:rPr>
                        <a:t>(1)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latin typeface="Times New Roman"/>
                      </a:endParaRP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(2)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latin typeface="Times New Roman"/>
                      </a:endParaRP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latin typeface="Times New Roman"/>
                        </a:rPr>
                        <a:t>H</a:t>
                      </a:r>
                      <a:r>
                        <a:rPr lang="en-US" sz="1400" b="0" i="0" u="none" strike="noStrike" baseline="-25000" dirty="0">
                          <a:latin typeface="Times New Roman"/>
                        </a:rPr>
                        <a:t>0</a:t>
                      </a:r>
                      <a:r>
                        <a:rPr lang="en-US" sz="1400" b="0" i="0" u="none" strike="noStrike" dirty="0">
                          <a:latin typeface="Times New Roman"/>
                        </a:rPr>
                        <a:t>: Flexible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latin typeface="Times New Roman"/>
                        </a:rPr>
                        <a:t>H</a:t>
                      </a:r>
                      <a:r>
                        <a:rPr lang="en-US" sz="1400" b="0" i="0" u="none" strike="noStrike" baseline="-25000" dirty="0">
                          <a:latin typeface="Times New Roman"/>
                        </a:rPr>
                        <a:t>1</a:t>
                      </a:r>
                      <a:r>
                        <a:rPr lang="en-US" sz="1400" b="0" i="0" u="none" strike="noStrike" dirty="0">
                          <a:latin typeface="Times New Roman"/>
                        </a:rPr>
                        <a:t>: Rigidity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43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1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None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None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500" b="0" i="0" u="none" strike="noStrike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latin typeface="Times New Roman"/>
                        </a:rPr>
                        <a:t>Omitted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500" b="0" i="0" u="none" strike="noStrike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Omitted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500" b="0" i="0" u="none" strike="noStrike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latin typeface="Times New Roman"/>
                        </a:rPr>
                        <a:t> -- 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latin typeface="Times New Roman"/>
                        </a:rPr>
                        <a:t> --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71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2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Drought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None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0.003</a:t>
                      </a:r>
                      <a:b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(0.011)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0.002</a:t>
                      </a:r>
                      <a:b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(0.015)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chemeClr val="bg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US" sz="200" b="0" i="0" u="none" strike="noStrike" dirty="0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" b="0" i="0" u="none" strike="noStrike" dirty="0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" b="0" i="0" u="none" strike="noStrike" dirty="0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 dirty="0">
                        <a:solidFill>
                          <a:srgbClr val="FFFFFF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3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latin typeface="Times New Roman"/>
                        </a:rPr>
                        <a:t>None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Positive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0.021</a:t>
                      </a:r>
                      <a:b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   (0.010)**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chemeClr val="bg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0.045</a:t>
                      </a:r>
                      <a:b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      (0.012)***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chemeClr val="bg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 +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chemeClr val="bg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 +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71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4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latin typeface="Times New Roman"/>
                        </a:rPr>
                        <a:t>Drought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Positive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0.064</a:t>
                      </a:r>
                      <a:b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     (0.019)***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0.079</a:t>
                      </a:r>
                      <a:b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      (0.028)***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1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5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latin typeface="Times New Roman"/>
                        </a:rPr>
                        <a:t>Positive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Positive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0.014</a:t>
                      </a:r>
                      <a:b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(0.016)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0.066</a:t>
                      </a:r>
                      <a:b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      (0.023)***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US" sz="200" b="0" i="0" u="none" strike="noStrike" dirty="0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" b="0" i="0" u="none" strike="noStrike" dirty="0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" b="0" i="0" u="none" strike="noStrike" dirty="0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 dirty="0">
                        <a:solidFill>
                          <a:srgbClr val="FFFFFF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" b="0" i="0" u="none" strike="noStrike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6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None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Drought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 -0.006</a:t>
                      </a:r>
                      <a:b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 (0.013)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0.006</a:t>
                      </a:r>
                      <a:b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(0.016)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−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71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7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latin typeface="Times New Roman"/>
                        </a:rPr>
                        <a:t>Drought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Drought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 -0.015</a:t>
                      </a:r>
                      <a:b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 (0.018)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 -0.025</a:t>
                      </a:r>
                      <a:b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 (0.028)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US" sz="200" b="0" i="1" u="none" strike="noStrike" dirty="0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" b="0" i="1" u="none" strike="noStrike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" b="0" i="1" u="none" strike="noStrike" dirty="0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1" u="none" strike="noStrike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1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1" u="none" strike="noStrike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1" u="none" strike="noStrike" dirty="0">
                        <a:solidFill>
                          <a:srgbClr val="FFFFFF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1" u="none" strike="noStrike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8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Positive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Drought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0.038</a:t>
                      </a:r>
                      <a:b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 (0.021)*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solidFill>
                            <a:schemeClr val="bg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0.115</a:t>
                      </a:r>
                      <a:b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     (0.018)***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solidFill>
                            <a:schemeClr val="bg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−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 +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 smtClean="0">
                          <a:latin typeface="Times New Roman"/>
                        </a:rPr>
                        <a:t>9</a:t>
                      </a:r>
                      <a:endParaRPr lang="en-US" sz="1600" b="0" i="0" u="none" strike="noStrike" dirty="0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Positive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None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0.021</a:t>
                      </a:r>
                      <a:b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   (0.010)**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solidFill>
                            <a:schemeClr val="bg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0.026</a:t>
                      </a:r>
                      <a:b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 (0.014)*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19652" y="6503279"/>
            <a:ext cx="70284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 smtClean="0">
                <a:latin typeface="Times New Roman"/>
                <a:cs typeface="Times New Roman"/>
              </a:rPr>
              <a:t>Notes</a:t>
            </a:r>
            <a:r>
              <a:rPr lang="en-US" sz="1500" dirty="0" smtClean="0">
                <a:latin typeface="Times New Roman"/>
                <a:cs typeface="Times New Roman"/>
              </a:rPr>
              <a:t>: Standard errors clustered by region.</a:t>
            </a:r>
            <a:endParaRPr lang="en-US" sz="1500" dirty="0">
              <a:latin typeface="Times New Roman"/>
              <a:cs typeface="Times New Roman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13805" y="855579"/>
            <a:ext cx="3058695" cy="60024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2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56" y="-15117"/>
            <a:ext cx="8229600" cy="675181"/>
          </a:xfrm>
        </p:spPr>
        <p:txBody>
          <a:bodyPr>
            <a:noAutofit/>
          </a:bodyPr>
          <a:lstStyle/>
          <a:p>
            <a:pPr algn="l"/>
            <a:r>
              <a:rPr lang="en-US" sz="4300" b="1" dirty="0" smtClean="0">
                <a:solidFill>
                  <a:srgbClr val="4F81BD"/>
                </a:solidFill>
                <a:latin typeface="Times New Roman"/>
                <a:cs typeface="Times New Roman"/>
              </a:rPr>
              <a:t>Context</a:t>
            </a:r>
            <a:endParaRPr lang="en-US" sz="4300" b="1" dirty="0">
              <a:solidFill>
                <a:srgbClr val="4F81BD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360" y="1125055"/>
            <a:ext cx="8494016" cy="4932845"/>
          </a:xfrm>
        </p:spPr>
        <p:txBody>
          <a:bodyPr>
            <a:normAutofit fontScale="70000" lnSpcReduction="20000"/>
          </a:bodyPr>
          <a:lstStyle/>
          <a:p>
            <a:r>
              <a:rPr lang="en-US" sz="4516" dirty="0">
                <a:latin typeface="Times New Roman"/>
                <a:cs typeface="Times New Roman"/>
                <a:sym typeface="Wingdings"/>
              </a:rPr>
              <a:t>Agricultural labor markets in India</a:t>
            </a:r>
            <a:endParaRPr lang="en-US" sz="4000" dirty="0">
              <a:latin typeface="Times New Roman"/>
              <a:cs typeface="Times New Roman"/>
              <a:sym typeface="Wingdings"/>
            </a:endParaRPr>
          </a:p>
          <a:p>
            <a:pPr lvl="1"/>
            <a:endParaRPr lang="en-US" sz="1514" dirty="0">
              <a:latin typeface="Times New Roman"/>
              <a:cs typeface="Times New Roman"/>
              <a:sym typeface="Wingdings"/>
            </a:endParaRPr>
          </a:p>
          <a:p>
            <a:pPr lvl="1"/>
            <a:r>
              <a:rPr lang="en-US" sz="4000" dirty="0">
                <a:latin typeface="Times New Roman"/>
                <a:cs typeface="Times New Roman"/>
                <a:sym typeface="Wingdings"/>
              </a:rPr>
              <a:t>Casual daily labor</a:t>
            </a:r>
          </a:p>
          <a:p>
            <a:pPr lvl="1"/>
            <a:endParaRPr lang="en-US" sz="2700" dirty="0">
              <a:solidFill>
                <a:prstClr val="black"/>
              </a:solidFill>
              <a:latin typeface="Times New Roman"/>
              <a:cs typeface="Times New Roman"/>
              <a:sym typeface="Wingdings"/>
            </a:endParaRPr>
          </a:p>
          <a:p>
            <a:pPr lvl="1"/>
            <a:r>
              <a:rPr lang="en-US" sz="4000" dirty="0">
                <a:solidFill>
                  <a:prstClr val="black"/>
                </a:solidFill>
                <a:latin typeface="Times New Roman"/>
                <a:cs typeface="Times New Roman"/>
                <a:sym typeface="Wingdings"/>
              </a:rPr>
              <a:t>Typical contract length: 1-3 days</a:t>
            </a:r>
          </a:p>
          <a:p>
            <a:pPr lvl="1">
              <a:buNone/>
            </a:pPr>
            <a:endParaRPr lang="en-US" sz="2700" dirty="0">
              <a:solidFill>
                <a:prstClr val="black"/>
              </a:solidFill>
              <a:latin typeface="Times New Roman"/>
              <a:cs typeface="Times New Roman"/>
              <a:sym typeface="Wingdings"/>
            </a:endParaRPr>
          </a:p>
          <a:p>
            <a:pPr lvl="1"/>
            <a:r>
              <a:rPr lang="en-US" sz="4000" dirty="0">
                <a:solidFill>
                  <a:prstClr val="black"/>
                </a:solidFill>
                <a:latin typeface="Times New Roman"/>
                <a:cs typeface="Times New Roman"/>
                <a:sym typeface="Wingdings"/>
              </a:rPr>
              <a:t>&gt;90% of labor hired through these markets</a:t>
            </a:r>
          </a:p>
          <a:p>
            <a:pPr lvl="1">
              <a:buNone/>
            </a:pPr>
            <a:endParaRPr lang="en-US" sz="2703" dirty="0">
              <a:latin typeface="Times New Roman"/>
              <a:cs typeface="Times New Roman"/>
              <a:sym typeface="Wingdings"/>
            </a:endParaRPr>
          </a:p>
          <a:p>
            <a:pPr lvl="1"/>
            <a:r>
              <a:rPr lang="en-US" sz="4000" dirty="0">
                <a:latin typeface="Times New Roman"/>
                <a:cs typeface="Times New Roman"/>
                <a:sym typeface="Wingdings"/>
              </a:rPr>
              <a:t>No unions, formal institutions, minimum wage </a:t>
            </a:r>
            <a:r>
              <a:rPr lang="en-US" sz="4000" dirty="0" smtClean="0">
                <a:latin typeface="Times New Roman"/>
                <a:cs typeface="Times New Roman"/>
                <a:sym typeface="Wingdings"/>
              </a:rPr>
              <a:t>laws</a:t>
            </a:r>
          </a:p>
          <a:p>
            <a:endParaRPr lang="en-US" sz="7100" dirty="0">
              <a:latin typeface="Times New Roman"/>
              <a:cs typeface="Times New Roman"/>
              <a:sym typeface="Wingdings"/>
            </a:endParaRPr>
          </a:p>
          <a:p>
            <a:r>
              <a:rPr lang="en-US" sz="4516" dirty="0" smtClean="0">
                <a:latin typeface="Times New Roman"/>
                <a:cs typeface="Times New Roman"/>
                <a:sym typeface="Wingdings"/>
              </a:rPr>
              <a:t>~80% of labor in developing countries is employed in informal sector (ILO)</a:t>
            </a:r>
          </a:p>
          <a:p>
            <a:endParaRPr lang="en-US" sz="5700" dirty="0" smtClean="0">
              <a:latin typeface="Times New Roman"/>
              <a:cs typeface="Times New Roman"/>
              <a:sym typeface="Wingdings"/>
            </a:endParaRPr>
          </a:p>
          <a:p>
            <a:pPr lvl="1">
              <a:buNone/>
            </a:pPr>
            <a:endParaRPr lang="en-US" sz="2703" dirty="0">
              <a:latin typeface="Times New Roman"/>
              <a:cs typeface="Times New Roman"/>
              <a:sym typeface="Wingdings"/>
            </a:endParaRPr>
          </a:p>
          <a:p>
            <a:pPr lvl="1"/>
            <a:endParaRPr lang="en-US" sz="4000" dirty="0" smtClean="0">
              <a:latin typeface="Times New Roman"/>
              <a:cs typeface="Times New Roman"/>
              <a:sym typeface="Wingdings"/>
            </a:endParaRPr>
          </a:p>
          <a:p>
            <a:pPr lvl="1"/>
            <a:endParaRPr lang="en-US" sz="4000" dirty="0" smtClean="0">
              <a:latin typeface="Times New Roman"/>
              <a:cs typeface="Times New Roman"/>
              <a:sym typeface="Wingdings"/>
            </a:endParaRPr>
          </a:p>
          <a:p>
            <a:pPr lvl="1"/>
            <a:endParaRPr lang="en-US" sz="4000" dirty="0" smtClean="0">
              <a:latin typeface="Times New Roman"/>
              <a:cs typeface="Times New Roman"/>
              <a:sym typeface="Wingdings"/>
            </a:endParaRPr>
          </a:p>
          <a:p>
            <a:pPr lvl="1"/>
            <a:endParaRPr lang="en-US" sz="890" dirty="0" smtClean="0">
              <a:latin typeface="Times New Roman"/>
              <a:cs typeface="Times New Roman"/>
            </a:endParaRPr>
          </a:p>
          <a:p>
            <a:pPr lvl="1">
              <a:buNone/>
            </a:pPr>
            <a:endParaRPr lang="en-US" sz="3600" dirty="0" smtClean="0">
              <a:latin typeface="Times New Roman"/>
              <a:cs typeface="Times New Roman"/>
            </a:endParaRPr>
          </a:p>
          <a:p>
            <a:endParaRPr lang="en-US" sz="3236" dirty="0" smtClean="0">
              <a:latin typeface="Times New Roman"/>
              <a:cs typeface="Times New Roma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57200" y="753640"/>
            <a:ext cx="8229600" cy="1588"/>
          </a:xfrm>
          <a:prstGeom prst="line">
            <a:avLst/>
          </a:prstGeom>
          <a:ln>
            <a:solidFill>
              <a:srgbClr val="4F81BD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96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8900" y="-60397"/>
            <a:ext cx="8229600" cy="466713"/>
          </a:xfrm>
        </p:spPr>
        <p:txBody>
          <a:bodyPr>
            <a:noAutofit/>
          </a:bodyPr>
          <a:lstStyle/>
          <a:p>
            <a:pPr algn="l"/>
            <a:r>
              <a:rPr lang="en-US" sz="3000" b="1" dirty="0" smtClean="0">
                <a:solidFill>
                  <a:schemeClr val="accent1"/>
                </a:solidFill>
                <a:latin typeface="Times New Roman"/>
                <a:cs typeface="Times New Roman"/>
              </a:rPr>
              <a:t>Wage Distortions (Predictions 1-2)</a:t>
            </a:r>
            <a:endParaRPr lang="en-US" sz="3000" b="1" dirty="0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839439"/>
              </p:ext>
            </p:extLst>
          </p:nvPr>
        </p:nvGraphicFramePr>
        <p:xfrm>
          <a:off x="208552" y="454536"/>
          <a:ext cx="7269747" cy="6098832"/>
        </p:xfrm>
        <a:graphic>
          <a:graphicData uri="http://schemas.openxmlformats.org/drawingml/2006/table">
            <a:tbl>
              <a:tblPr/>
              <a:tblGrid>
                <a:gridCol w="205490"/>
                <a:gridCol w="836636"/>
                <a:gridCol w="865992"/>
                <a:gridCol w="62932"/>
                <a:gridCol w="1629240"/>
                <a:gridCol w="73389"/>
                <a:gridCol w="1614562"/>
                <a:gridCol w="88067"/>
                <a:gridCol w="910025"/>
                <a:gridCol w="73389"/>
                <a:gridCol w="910025"/>
              </a:tblGrid>
              <a:tr h="21932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latin typeface="Times New Roman"/>
                        </a:rPr>
                        <a:t>Dependent Variable: Log Nominal Agricultural Daily Wage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latin typeface="Verdana"/>
                      </a:endParaRP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latin typeface="Verdana"/>
                      </a:endParaRP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latin typeface="Verdana"/>
                      </a:endParaRP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latin typeface="Verdana"/>
                      </a:endParaRP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908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1" u="none" strike="noStrike" dirty="0"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11104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1" u="none" strike="noStrike" dirty="0"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11104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1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11104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 smtClean="0">
                          <a:latin typeface="Times New Roman"/>
                        </a:rPr>
                        <a:t>World</a:t>
                      </a:r>
                      <a:r>
                        <a:rPr lang="en-US" sz="1600" b="0" i="1" u="none" strike="noStrike" baseline="0" dirty="0" smtClean="0">
                          <a:latin typeface="Times New Roman"/>
                        </a:rPr>
                        <a:t> Bank</a:t>
                      </a:r>
                      <a:r>
                        <a:rPr lang="en-US" sz="1600" b="0" i="1" u="none" strike="noStrike" dirty="0" smtClean="0">
                          <a:latin typeface="Times New Roman"/>
                        </a:rPr>
                        <a:t> </a:t>
                      </a:r>
                      <a:r>
                        <a:rPr lang="en-US" sz="1600" b="0" i="1" u="none" strike="noStrike" dirty="0">
                          <a:latin typeface="Times New Roman"/>
                        </a:rPr>
                        <a:t>Data</a:t>
                      </a:r>
                      <a:r>
                        <a:rPr lang="en-US" sz="1600" b="0" i="1" u="none" strike="noStrike" dirty="0" smtClean="0">
                          <a:latin typeface="Times New Roman"/>
                        </a:rPr>
                        <a:t> </a:t>
                      </a:r>
                    </a:p>
                    <a:p>
                      <a:pPr algn="ctr" fontAlgn="b"/>
                      <a:r>
                        <a:rPr lang="en-US" sz="1600" b="0" i="1" u="none" strike="noStrike" dirty="0" smtClean="0">
                          <a:latin typeface="Times New Roman"/>
                        </a:rPr>
                        <a:t>(</a:t>
                      </a:r>
                      <a:r>
                        <a:rPr lang="en-US" sz="1600" b="0" i="1" u="none" strike="noStrike" dirty="0">
                          <a:latin typeface="Times New Roman"/>
                        </a:rPr>
                        <a:t>1956-1987)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NSS Data (1982-2007)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1" u="none" strike="noStrike">
                        <a:latin typeface="Times New Roman"/>
                      </a:endParaRP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>
                          <a:latin typeface="Times New Roman"/>
                        </a:rPr>
                        <a:t>Predictions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9320">
                <a:tc>
                  <a:txBody>
                    <a:bodyPr/>
                    <a:lstStyle/>
                    <a:p>
                      <a:pPr algn="l" fontAlgn="t"/>
                      <a:endParaRPr lang="en-US" sz="1400" b="0" i="1" u="none" strike="noStrike">
                        <a:latin typeface="Times New Roman"/>
                      </a:endParaRPr>
                    </a:p>
                  </a:txBody>
                  <a:tcPr marL="11104" marR="11104" marT="1110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latin typeface="Times New Roman"/>
                        </a:rPr>
                        <a:t>Last year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>
                          <a:latin typeface="Times New Roman"/>
                        </a:rPr>
                        <a:t>This year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latin typeface="Times New Roman"/>
                      </a:endParaRP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latin typeface="Times New Roman"/>
                        </a:rPr>
                        <a:t>(1)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latin typeface="Times New Roman"/>
                      </a:endParaRP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(2)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latin typeface="Times New Roman"/>
                      </a:endParaRP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latin typeface="Times New Roman"/>
                        </a:rPr>
                        <a:t>H</a:t>
                      </a:r>
                      <a:r>
                        <a:rPr lang="en-US" sz="1400" b="0" i="0" u="none" strike="noStrike" baseline="-25000" dirty="0">
                          <a:latin typeface="Times New Roman"/>
                        </a:rPr>
                        <a:t>0</a:t>
                      </a:r>
                      <a:r>
                        <a:rPr lang="en-US" sz="1400" b="0" i="0" u="none" strike="noStrike" dirty="0">
                          <a:latin typeface="Times New Roman"/>
                        </a:rPr>
                        <a:t>: Flexible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latin typeface="Times New Roman"/>
                        </a:rPr>
                        <a:t>H</a:t>
                      </a:r>
                      <a:r>
                        <a:rPr lang="en-US" sz="1400" b="0" i="0" u="none" strike="noStrike" baseline="-25000" dirty="0">
                          <a:latin typeface="Times New Roman"/>
                        </a:rPr>
                        <a:t>1</a:t>
                      </a:r>
                      <a:r>
                        <a:rPr lang="en-US" sz="1400" b="0" i="0" u="none" strike="noStrike" dirty="0">
                          <a:latin typeface="Times New Roman"/>
                        </a:rPr>
                        <a:t>: Rigidity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43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1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None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None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500" b="0" i="0" u="none" strike="noStrike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latin typeface="Times New Roman"/>
                        </a:rPr>
                        <a:t>Omitted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500" b="0" i="0" u="none" strike="noStrike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Omitted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500" b="0" i="0" u="none" strike="noStrike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latin typeface="Times New Roman"/>
                        </a:rPr>
                        <a:t> -- 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latin typeface="Times New Roman"/>
                        </a:rPr>
                        <a:t> --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71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2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Drought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None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 smtClean="0">
                          <a:solidFill>
                            <a:srgbClr val="FFFFFF"/>
                          </a:solidFill>
                          <a:latin typeface="Times New Roman"/>
                        </a:rPr>
                        <a:t>0.000</a:t>
                      </a:r>
                      <a:br>
                        <a:rPr lang="en-US" sz="1500" b="0" i="0" u="none" strike="noStrike" dirty="0" smtClean="0">
                          <a:solidFill>
                            <a:srgbClr val="FFFFFF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 smtClean="0">
                          <a:solidFill>
                            <a:srgbClr val="FFFFFF"/>
                          </a:solidFill>
                          <a:latin typeface="Times New Roman"/>
                        </a:rPr>
                        <a:t>(0.010)</a:t>
                      </a:r>
                      <a:endParaRPr lang="en-US" sz="1500" b="0" i="0" u="none" strike="noStrike" dirty="0">
                        <a:solidFill>
                          <a:srgbClr val="FFFFFF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0.002</a:t>
                      </a:r>
                      <a:b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(0.015)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US" sz="200" b="0" i="0" u="none" strike="noStrike" dirty="0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" b="0" i="0" u="none" strike="noStrike" dirty="0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" b="0" i="0" u="none" strike="noStrike" dirty="0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3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latin typeface="Times New Roman"/>
                        </a:rPr>
                        <a:t>None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Positive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0.021</a:t>
                      </a:r>
                      <a:b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   (0.010)**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chemeClr val="bg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0.045</a:t>
                      </a:r>
                      <a:b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      (0.012)***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chemeClr val="bg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 +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chemeClr val="bg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 +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71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4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latin typeface="Times New Roman"/>
                        </a:rPr>
                        <a:t>Drought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Positive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0.064</a:t>
                      </a:r>
                      <a:b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     (0.019)***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0.079</a:t>
                      </a:r>
                      <a:b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      (0.028)***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1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5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latin typeface="Times New Roman"/>
                        </a:rPr>
                        <a:t>Positive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Positive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0.014</a:t>
                      </a:r>
                      <a:b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(0.016)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0.066</a:t>
                      </a:r>
                      <a:b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      (0.023)***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US" sz="200" b="0" i="0" u="none" strike="noStrike" dirty="0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" b="0" i="0" u="none" strike="noStrike" dirty="0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" b="0" i="0" u="none" strike="noStrike" dirty="0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" b="0" i="0" u="none" strike="noStrike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6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None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Drought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 -0.006</a:t>
                      </a:r>
                      <a:b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 (0.013)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0.006</a:t>
                      </a:r>
                      <a:b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(0.016)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−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71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7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latin typeface="Times New Roman"/>
                        </a:rPr>
                        <a:t>Drought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Drought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 -0.015</a:t>
                      </a:r>
                      <a:b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 (0.018)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 -0.025</a:t>
                      </a:r>
                      <a:b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 (0.028)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US" sz="200" b="0" i="1" u="none" strike="noStrike" dirty="0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" b="0" i="1" u="none" strike="noStrike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" b="0" i="1" u="none" strike="noStrike" dirty="0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1" u="none" strike="noStrike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1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1" u="none" strike="noStrike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1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1" u="none" strike="noStrike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8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Positive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Drought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0.038</a:t>
                      </a:r>
                      <a:b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 (0.021)*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solidFill>
                            <a:schemeClr val="bg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0.115</a:t>
                      </a:r>
                      <a:b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     (0.018)***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solidFill>
                            <a:schemeClr val="bg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−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 +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 smtClean="0">
                          <a:latin typeface="Times New Roman"/>
                        </a:rPr>
                        <a:t>9</a:t>
                      </a:r>
                      <a:endParaRPr lang="en-US" sz="1600" b="0" i="0" u="none" strike="noStrike" dirty="0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Positive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None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0.021</a:t>
                      </a:r>
                      <a:b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   (0.010)**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solidFill>
                            <a:schemeClr val="bg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0.026</a:t>
                      </a:r>
                      <a:b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 (0.014)*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19652" y="6503279"/>
            <a:ext cx="70284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 smtClean="0">
                <a:latin typeface="Times New Roman"/>
                <a:cs typeface="Times New Roman"/>
              </a:rPr>
              <a:t>Notes</a:t>
            </a:r>
            <a:r>
              <a:rPr lang="en-US" sz="1500" dirty="0" smtClean="0">
                <a:latin typeface="Times New Roman"/>
                <a:cs typeface="Times New Roman"/>
              </a:rPr>
              <a:t>: Standard errors clustered by region.</a:t>
            </a:r>
            <a:endParaRPr lang="en-US" sz="1500" dirty="0">
              <a:latin typeface="Times New Roman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020" y="1816100"/>
            <a:ext cx="7379379" cy="49931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8900" y="-60397"/>
            <a:ext cx="8229600" cy="466713"/>
          </a:xfrm>
        </p:spPr>
        <p:txBody>
          <a:bodyPr>
            <a:noAutofit/>
          </a:bodyPr>
          <a:lstStyle/>
          <a:p>
            <a:pPr algn="l"/>
            <a:r>
              <a:rPr lang="en-US" sz="3000" b="1" dirty="0" smtClean="0">
                <a:solidFill>
                  <a:schemeClr val="accent1"/>
                </a:solidFill>
                <a:latin typeface="Times New Roman"/>
                <a:cs typeface="Times New Roman"/>
              </a:rPr>
              <a:t>Wage Distortions (Predictions 1-2)</a:t>
            </a:r>
            <a:endParaRPr lang="en-US" sz="3000" b="1" dirty="0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255450"/>
              </p:ext>
            </p:extLst>
          </p:nvPr>
        </p:nvGraphicFramePr>
        <p:xfrm>
          <a:off x="208552" y="454536"/>
          <a:ext cx="7269747" cy="6098832"/>
        </p:xfrm>
        <a:graphic>
          <a:graphicData uri="http://schemas.openxmlformats.org/drawingml/2006/table">
            <a:tbl>
              <a:tblPr/>
              <a:tblGrid>
                <a:gridCol w="205490"/>
                <a:gridCol w="836636"/>
                <a:gridCol w="865992"/>
                <a:gridCol w="62932"/>
                <a:gridCol w="1629240"/>
                <a:gridCol w="73389"/>
                <a:gridCol w="1614562"/>
                <a:gridCol w="88067"/>
                <a:gridCol w="910025"/>
                <a:gridCol w="73389"/>
                <a:gridCol w="910025"/>
              </a:tblGrid>
              <a:tr h="21932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latin typeface="Times New Roman"/>
                        </a:rPr>
                        <a:t>Dependent Variable: Log Nominal Agricultural Daily Wage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latin typeface="Verdana"/>
                      </a:endParaRP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latin typeface="Verdana"/>
                      </a:endParaRP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latin typeface="Verdana"/>
                      </a:endParaRP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latin typeface="Verdana"/>
                      </a:endParaRP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908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1" u="none" strike="noStrike" dirty="0"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11104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1" u="none" strike="noStrike" dirty="0"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11104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1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11104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 smtClean="0">
                          <a:latin typeface="Times New Roman"/>
                        </a:rPr>
                        <a:t>World</a:t>
                      </a:r>
                      <a:r>
                        <a:rPr lang="en-US" sz="1600" b="0" i="1" u="none" strike="noStrike" baseline="0" dirty="0" smtClean="0">
                          <a:latin typeface="Times New Roman"/>
                        </a:rPr>
                        <a:t> Bank</a:t>
                      </a:r>
                      <a:r>
                        <a:rPr lang="en-US" sz="1600" b="0" i="1" u="none" strike="noStrike" dirty="0" smtClean="0">
                          <a:latin typeface="Times New Roman"/>
                        </a:rPr>
                        <a:t> </a:t>
                      </a:r>
                      <a:r>
                        <a:rPr lang="en-US" sz="1600" b="0" i="1" u="none" strike="noStrike" dirty="0">
                          <a:latin typeface="Times New Roman"/>
                        </a:rPr>
                        <a:t>Data</a:t>
                      </a:r>
                      <a:r>
                        <a:rPr lang="en-US" sz="1600" b="0" i="1" u="none" strike="noStrike" dirty="0" smtClean="0">
                          <a:latin typeface="Times New Roman"/>
                        </a:rPr>
                        <a:t> </a:t>
                      </a:r>
                    </a:p>
                    <a:p>
                      <a:pPr algn="ctr" fontAlgn="b"/>
                      <a:r>
                        <a:rPr lang="en-US" sz="1600" b="0" i="1" u="none" strike="noStrike" dirty="0" smtClean="0">
                          <a:latin typeface="Times New Roman"/>
                        </a:rPr>
                        <a:t>(</a:t>
                      </a:r>
                      <a:r>
                        <a:rPr lang="en-US" sz="1600" b="0" i="1" u="none" strike="noStrike" dirty="0">
                          <a:latin typeface="Times New Roman"/>
                        </a:rPr>
                        <a:t>1956-1987)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NSS Data (1982-2007)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1" u="none" strike="noStrike">
                        <a:latin typeface="Times New Roman"/>
                      </a:endParaRP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>
                          <a:latin typeface="Times New Roman"/>
                        </a:rPr>
                        <a:t>Predictions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9320">
                <a:tc>
                  <a:txBody>
                    <a:bodyPr/>
                    <a:lstStyle/>
                    <a:p>
                      <a:pPr algn="l" fontAlgn="t"/>
                      <a:endParaRPr lang="en-US" sz="1400" b="0" i="1" u="none" strike="noStrike">
                        <a:latin typeface="Times New Roman"/>
                      </a:endParaRPr>
                    </a:p>
                  </a:txBody>
                  <a:tcPr marL="11104" marR="11104" marT="1110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latin typeface="Times New Roman"/>
                        </a:rPr>
                        <a:t>Last year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>
                          <a:latin typeface="Times New Roman"/>
                        </a:rPr>
                        <a:t>This year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latin typeface="Times New Roman"/>
                      </a:endParaRP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latin typeface="Times New Roman"/>
                        </a:rPr>
                        <a:t>(1)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latin typeface="Times New Roman"/>
                      </a:endParaRP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(2)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latin typeface="Times New Roman"/>
                      </a:endParaRP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latin typeface="Times New Roman"/>
                        </a:rPr>
                        <a:t>H</a:t>
                      </a:r>
                      <a:r>
                        <a:rPr lang="en-US" sz="1400" b="0" i="0" u="none" strike="noStrike" baseline="-25000" dirty="0">
                          <a:latin typeface="Times New Roman"/>
                        </a:rPr>
                        <a:t>0</a:t>
                      </a:r>
                      <a:r>
                        <a:rPr lang="en-US" sz="1400" b="0" i="0" u="none" strike="noStrike" dirty="0">
                          <a:latin typeface="Times New Roman"/>
                        </a:rPr>
                        <a:t>: Flexible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latin typeface="Times New Roman"/>
                        </a:rPr>
                        <a:t>H</a:t>
                      </a:r>
                      <a:r>
                        <a:rPr lang="en-US" sz="1400" b="0" i="0" u="none" strike="noStrike" baseline="-25000" dirty="0">
                          <a:latin typeface="Times New Roman"/>
                        </a:rPr>
                        <a:t>1</a:t>
                      </a:r>
                      <a:r>
                        <a:rPr lang="en-US" sz="1400" b="0" i="0" u="none" strike="noStrike" dirty="0">
                          <a:latin typeface="Times New Roman"/>
                        </a:rPr>
                        <a:t>: Rigidity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43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1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None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None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500" b="0" i="0" u="none" strike="noStrike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latin typeface="Times New Roman"/>
                        </a:rPr>
                        <a:t>Omitted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500" b="0" i="0" u="none" strike="noStrike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Omitted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500" b="0" i="0" u="none" strike="noStrike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latin typeface="Times New Roman"/>
                        </a:rPr>
                        <a:t> -- 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latin typeface="Times New Roman"/>
                        </a:rPr>
                        <a:t> --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71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2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Drought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None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0.000</a:t>
                      </a:r>
                      <a:br>
                        <a:rPr lang="en-US" sz="15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(0.010)</a:t>
                      </a:r>
                      <a:endParaRPr lang="en-US" sz="15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0.002</a:t>
                      </a:r>
                      <a:b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(0.015)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US" sz="200" b="0" i="0" u="none" strike="noStrike" dirty="0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" b="0" i="0" u="none" strike="noStrike" dirty="0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" b="0" i="0" u="none" strike="noStrike" dirty="0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3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latin typeface="Times New Roman"/>
                        </a:rPr>
                        <a:t>None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Positive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0.021</a:t>
                      </a:r>
                      <a:b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   (0.010)**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chemeClr val="bg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0.045</a:t>
                      </a:r>
                      <a:b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      (0.012)***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chemeClr val="bg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 +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chemeClr val="bg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 +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71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4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latin typeface="Times New Roman"/>
                        </a:rPr>
                        <a:t>Drought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Positive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0.064</a:t>
                      </a:r>
                      <a:b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     (0.019)***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0.079</a:t>
                      </a:r>
                      <a:b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      (0.028)***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1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5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latin typeface="Times New Roman"/>
                        </a:rPr>
                        <a:t>Positive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Positive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0.014</a:t>
                      </a:r>
                      <a:b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(0.016)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0.066</a:t>
                      </a:r>
                      <a:b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      (0.023)***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US" sz="200" b="0" i="0" u="none" strike="noStrike" dirty="0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" b="0" i="0" u="none" strike="noStrike" dirty="0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" b="0" i="0" u="none" strike="noStrike" dirty="0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" b="0" i="0" u="none" strike="noStrike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6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None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Drought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 -0.006</a:t>
                      </a:r>
                      <a:b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 (0.013)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0.006</a:t>
                      </a:r>
                      <a:b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(0.016)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−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71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7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latin typeface="Times New Roman"/>
                        </a:rPr>
                        <a:t>Drought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Drought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 -0.015</a:t>
                      </a:r>
                      <a:b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 (0.018)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 -0.025</a:t>
                      </a:r>
                      <a:b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 (0.028)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US" sz="200" b="0" i="1" u="none" strike="noStrike" dirty="0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" b="0" i="1" u="none" strike="noStrike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" b="0" i="1" u="none" strike="noStrike" dirty="0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1" u="none" strike="noStrike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1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1" u="none" strike="noStrike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1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1" u="none" strike="noStrike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8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Positive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Drought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0.038</a:t>
                      </a:r>
                      <a:b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 (0.021)*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solidFill>
                            <a:schemeClr val="bg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0.115</a:t>
                      </a:r>
                      <a:b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     (0.018)***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solidFill>
                            <a:schemeClr val="bg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−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 +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 smtClean="0">
                          <a:latin typeface="Times New Roman"/>
                        </a:rPr>
                        <a:t>9</a:t>
                      </a:r>
                      <a:endParaRPr lang="en-US" sz="1600" b="0" i="0" u="none" strike="noStrike" dirty="0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Positive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None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0.021</a:t>
                      </a:r>
                      <a:b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   (0.010)**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solidFill>
                            <a:schemeClr val="bg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0.026</a:t>
                      </a:r>
                      <a:b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 (0.014)*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19652" y="6503279"/>
            <a:ext cx="70284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 smtClean="0">
                <a:latin typeface="Times New Roman"/>
                <a:cs typeface="Times New Roman"/>
              </a:rPr>
              <a:t>Notes</a:t>
            </a:r>
            <a:r>
              <a:rPr lang="en-US" sz="1500" dirty="0" smtClean="0">
                <a:latin typeface="Times New Roman"/>
                <a:cs typeface="Times New Roman"/>
              </a:rPr>
              <a:t>: Standard errors clustered by region.</a:t>
            </a:r>
            <a:endParaRPr lang="en-US" sz="1500" dirty="0">
              <a:latin typeface="Times New Roman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020" y="1816100"/>
            <a:ext cx="7379379" cy="49931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8900" y="-60397"/>
            <a:ext cx="8229600" cy="466713"/>
          </a:xfrm>
        </p:spPr>
        <p:txBody>
          <a:bodyPr>
            <a:noAutofit/>
          </a:bodyPr>
          <a:lstStyle/>
          <a:p>
            <a:pPr algn="l"/>
            <a:r>
              <a:rPr lang="en-US" sz="3000" b="1" dirty="0" smtClean="0">
                <a:solidFill>
                  <a:schemeClr val="accent1"/>
                </a:solidFill>
                <a:latin typeface="Times New Roman"/>
                <a:cs typeface="Times New Roman"/>
              </a:rPr>
              <a:t>Wage Distortions (Predictions 1-2)</a:t>
            </a:r>
            <a:endParaRPr lang="en-US" sz="3000" b="1" dirty="0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734609"/>
              </p:ext>
            </p:extLst>
          </p:nvPr>
        </p:nvGraphicFramePr>
        <p:xfrm>
          <a:off x="208552" y="454536"/>
          <a:ext cx="7269747" cy="6098832"/>
        </p:xfrm>
        <a:graphic>
          <a:graphicData uri="http://schemas.openxmlformats.org/drawingml/2006/table">
            <a:tbl>
              <a:tblPr/>
              <a:tblGrid>
                <a:gridCol w="205490"/>
                <a:gridCol w="836636"/>
                <a:gridCol w="865992"/>
                <a:gridCol w="62932"/>
                <a:gridCol w="1629240"/>
                <a:gridCol w="73389"/>
                <a:gridCol w="1614562"/>
                <a:gridCol w="88067"/>
                <a:gridCol w="910025"/>
                <a:gridCol w="73389"/>
                <a:gridCol w="910025"/>
              </a:tblGrid>
              <a:tr h="21932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latin typeface="Times New Roman"/>
                        </a:rPr>
                        <a:t>Dependent Variable: Log Nominal Agricultural Daily Wage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latin typeface="Verdana"/>
                      </a:endParaRP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latin typeface="Verdana"/>
                      </a:endParaRP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latin typeface="Verdana"/>
                      </a:endParaRP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latin typeface="Verdana"/>
                      </a:endParaRP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908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1" u="none" strike="noStrike" dirty="0"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11104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1" u="none" strike="noStrike" dirty="0"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11104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1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11104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 smtClean="0">
                          <a:latin typeface="Times New Roman"/>
                        </a:rPr>
                        <a:t>World</a:t>
                      </a:r>
                      <a:r>
                        <a:rPr lang="en-US" sz="1600" b="0" i="1" u="none" strike="noStrike" baseline="0" dirty="0" smtClean="0">
                          <a:latin typeface="Times New Roman"/>
                        </a:rPr>
                        <a:t> Bank</a:t>
                      </a:r>
                      <a:r>
                        <a:rPr lang="en-US" sz="1600" b="0" i="1" u="none" strike="noStrike" dirty="0" smtClean="0">
                          <a:latin typeface="Times New Roman"/>
                        </a:rPr>
                        <a:t> </a:t>
                      </a:r>
                      <a:r>
                        <a:rPr lang="en-US" sz="1600" b="0" i="1" u="none" strike="noStrike" dirty="0">
                          <a:latin typeface="Times New Roman"/>
                        </a:rPr>
                        <a:t>Data</a:t>
                      </a:r>
                      <a:r>
                        <a:rPr lang="en-US" sz="1600" b="0" i="1" u="none" strike="noStrike" dirty="0" smtClean="0">
                          <a:latin typeface="Times New Roman"/>
                        </a:rPr>
                        <a:t> </a:t>
                      </a:r>
                    </a:p>
                    <a:p>
                      <a:pPr algn="ctr" fontAlgn="b"/>
                      <a:r>
                        <a:rPr lang="en-US" sz="1600" b="0" i="1" u="none" strike="noStrike" dirty="0" smtClean="0">
                          <a:latin typeface="Times New Roman"/>
                        </a:rPr>
                        <a:t>(</a:t>
                      </a:r>
                      <a:r>
                        <a:rPr lang="en-US" sz="1600" b="0" i="1" u="none" strike="noStrike" dirty="0">
                          <a:latin typeface="Times New Roman"/>
                        </a:rPr>
                        <a:t>1956-1987)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NSS Data (1982-2007)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1" u="none" strike="noStrike">
                        <a:latin typeface="Times New Roman"/>
                      </a:endParaRP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>
                          <a:latin typeface="Times New Roman"/>
                        </a:rPr>
                        <a:t>Predictions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9320">
                <a:tc>
                  <a:txBody>
                    <a:bodyPr/>
                    <a:lstStyle/>
                    <a:p>
                      <a:pPr algn="l" fontAlgn="t"/>
                      <a:endParaRPr lang="en-US" sz="1400" b="0" i="1" u="none" strike="noStrike">
                        <a:latin typeface="Times New Roman"/>
                      </a:endParaRPr>
                    </a:p>
                  </a:txBody>
                  <a:tcPr marL="11104" marR="11104" marT="1110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latin typeface="Times New Roman"/>
                        </a:rPr>
                        <a:t>Last year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>
                          <a:latin typeface="Times New Roman"/>
                        </a:rPr>
                        <a:t>This year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latin typeface="Times New Roman"/>
                      </a:endParaRP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latin typeface="Times New Roman"/>
                        </a:rPr>
                        <a:t>(1)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latin typeface="Times New Roman"/>
                      </a:endParaRP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(2)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latin typeface="Times New Roman"/>
                      </a:endParaRP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latin typeface="Times New Roman"/>
                        </a:rPr>
                        <a:t>H</a:t>
                      </a:r>
                      <a:r>
                        <a:rPr lang="en-US" sz="1400" b="0" i="0" u="none" strike="noStrike" baseline="-25000" dirty="0">
                          <a:latin typeface="Times New Roman"/>
                        </a:rPr>
                        <a:t>0</a:t>
                      </a:r>
                      <a:r>
                        <a:rPr lang="en-US" sz="1400" b="0" i="0" u="none" strike="noStrike" dirty="0">
                          <a:latin typeface="Times New Roman"/>
                        </a:rPr>
                        <a:t>: Flexible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latin typeface="Times New Roman"/>
                        </a:rPr>
                        <a:t>H</a:t>
                      </a:r>
                      <a:r>
                        <a:rPr lang="en-US" sz="1400" b="0" i="0" u="none" strike="noStrike" baseline="-25000" dirty="0">
                          <a:latin typeface="Times New Roman"/>
                        </a:rPr>
                        <a:t>1</a:t>
                      </a:r>
                      <a:r>
                        <a:rPr lang="en-US" sz="1400" b="0" i="0" u="none" strike="noStrike" dirty="0">
                          <a:latin typeface="Times New Roman"/>
                        </a:rPr>
                        <a:t>: Rigidity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43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1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None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None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500" b="0" i="0" u="none" strike="noStrike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latin typeface="Times New Roman"/>
                        </a:rPr>
                        <a:t>Omitted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500" b="0" i="0" u="none" strike="noStrike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Omitted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500" b="0" i="0" u="none" strike="noStrike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latin typeface="Times New Roman"/>
                        </a:rPr>
                        <a:t> -- 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latin typeface="Times New Roman"/>
                        </a:rPr>
                        <a:t> --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71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2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Drought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None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0.000</a:t>
                      </a:r>
                      <a:br>
                        <a:rPr lang="en-US" sz="15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(0.010)</a:t>
                      </a:r>
                      <a:endParaRPr lang="en-US" sz="15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0.002</a:t>
                      </a:r>
                      <a:b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(0.015)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US" sz="200" b="0" i="0" u="none" strike="noStrike" dirty="0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" b="0" i="0" u="none" strike="noStrike" dirty="0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" b="0" i="0" u="none" strike="noStrike" dirty="0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3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latin typeface="Times New Roman"/>
                        </a:rPr>
                        <a:t>None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Positive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0.021</a:t>
                      </a:r>
                      <a:b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   (0.010)**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chemeClr val="bg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0.045</a:t>
                      </a:r>
                      <a:b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      (0.012)***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chemeClr val="bg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+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+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71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4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latin typeface="Times New Roman"/>
                        </a:rPr>
                        <a:t>Drought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Positive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0.064</a:t>
                      </a:r>
                      <a:b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     (0.019)***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0.079</a:t>
                      </a:r>
                      <a:b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      (0.028)***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1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5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latin typeface="Times New Roman"/>
                        </a:rPr>
                        <a:t>Positive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Positive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0.014</a:t>
                      </a:r>
                      <a:b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(0.016)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0.066</a:t>
                      </a:r>
                      <a:b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      (0.023)***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US" sz="200" b="0" i="0" u="none" strike="noStrike" dirty="0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" b="0" i="0" u="none" strike="noStrike" dirty="0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" b="0" i="0" u="none" strike="noStrike" dirty="0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" b="0" i="0" u="none" strike="noStrike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6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None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Drought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 -0.006</a:t>
                      </a:r>
                      <a:b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 (0.013)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0.006</a:t>
                      </a:r>
                      <a:b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(0.016)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−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71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7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latin typeface="Times New Roman"/>
                        </a:rPr>
                        <a:t>Drought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Drought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 -0.015</a:t>
                      </a:r>
                      <a:b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 (0.018)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 -0.025</a:t>
                      </a:r>
                      <a:b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 (0.028)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US" sz="200" b="0" i="1" u="none" strike="noStrike" dirty="0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" b="0" i="1" u="none" strike="noStrike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" b="0" i="1" u="none" strike="noStrike" dirty="0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1" u="none" strike="noStrike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1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1" u="none" strike="noStrike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1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1" u="none" strike="noStrike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8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Positive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Drought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0.038</a:t>
                      </a:r>
                      <a:b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 (0.021)*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solidFill>
                            <a:schemeClr val="bg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0.115</a:t>
                      </a:r>
                      <a:b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     (0.018)***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solidFill>
                            <a:schemeClr val="bg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−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 +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 smtClean="0">
                          <a:latin typeface="Times New Roman"/>
                        </a:rPr>
                        <a:t>9</a:t>
                      </a:r>
                      <a:endParaRPr lang="en-US" sz="1600" b="0" i="0" u="none" strike="noStrike" dirty="0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Positive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None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0.021</a:t>
                      </a:r>
                      <a:b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   (0.010)**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solidFill>
                            <a:schemeClr val="bg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0.026</a:t>
                      </a:r>
                      <a:b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 (0.014)*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19652" y="6503279"/>
            <a:ext cx="70284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 smtClean="0">
                <a:latin typeface="Times New Roman"/>
                <a:cs typeface="Times New Roman"/>
              </a:rPr>
              <a:t>Notes</a:t>
            </a:r>
            <a:r>
              <a:rPr lang="en-US" sz="1500" dirty="0" smtClean="0">
                <a:latin typeface="Times New Roman"/>
                <a:cs typeface="Times New Roman"/>
              </a:rPr>
              <a:t>: Standard errors clustered by region.</a:t>
            </a:r>
            <a:endParaRPr lang="en-US" sz="1500" dirty="0">
              <a:latin typeface="Times New Roman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020" y="2501900"/>
            <a:ext cx="7379379" cy="1625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8900" y="-60397"/>
            <a:ext cx="8229600" cy="466713"/>
          </a:xfrm>
        </p:spPr>
        <p:txBody>
          <a:bodyPr>
            <a:noAutofit/>
          </a:bodyPr>
          <a:lstStyle/>
          <a:p>
            <a:pPr algn="l"/>
            <a:r>
              <a:rPr lang="en-US" sz="3000" b="1" dirty="0" smtClean="0">
                <a:solidFill>
                  <a:schemeClr val="accent1"/>
                </a:solidFill>
                <a:latin typeface="Times New Roman"/>
                <a:cs typeface="Times New Roman"/>
              </a:rPr>
              <a:t>Wage Distortions (Predictions 1-2)</a:t>
            </a:r>
            <a:endParaRPr lang="en-US" sz="3000" b="1" dirty="0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677379"/>
              </p:ext>
            </p:extLst>
          </p:nvPr>
        </p:nvGraphicFramePr>
        <p:xfrm>
          <a:off x="208552" y="454536"/>
          <a:ext cx="7269747" cy="6098832"/>
        </p:xfrm>
        <a:graphic>
          <a:graphicData uri="http://schemas.openxmlformats.org/drawingml/2006/table">
            <a:tbl>
              <a:tblPr/>
              <a:tblGrid>
                <a:gridCol w="205490"/>
                <a:gridCol w="836636"/>
                <a:gridCol w="865992"/>
                <a:gridCol w="62932"/>
                <a:gridCol w="1629240"/>
                <a:gridCol w="73389"/>
                <a:gridCol w="1614562"/>
                <a:gridCol w="88067"/>
                <a:gridCol w="910025"/>
                <a:gridCol w="73389"/>
                <a:gridCol w="910025"/>
              </a:tblGrid>
              <a:tr h="21932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latin typeface="Times New Roman"/>
                        </a:rPr>
                        <a:t>Dependent Variable: Log Nominal Agricultural Daily Wage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latin typeface="Verdana"/>
                      </a:endParaRP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latin typeface="Verdana"/>
                      </a:endParaRP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latin typeface="Verdana"/>
                      </a:endParaRP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latin typeface="Verdana"/>
                      </a:endParaRP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908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1" u="none" strike="noStrike" dirty="0"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11104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1" u="none" strike="noStrike" dirty="0"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11104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1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11104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 smtClean="0">
                          <a:latin typeface="Times New Roman"/>
                        </a:rPr>
                        <a:t>World</a:t>
                      </a:r>
                      <a:r>
                        <a:rPr lang="en-US" sz="1600" b="0" i="1" u="none" strike="noStrike" baseline="0" dirty="0" smtClean="0">
                          <a:latin typeface="Times New Roman"/>
                        </a:rPr>
                        <a:t> Bank</a:t>
                      </a:r>
                      <a:r>
                        <a:rPr lang="en-US" sz="1600" b="0" i="1" u="none" strike="noStrike" dirty="0" smtClean="0">
                          <a:latin typeface="Times New Roman"/>
                        </a:rPr>
                        <a:t> </a:t>
                      </a:r>
                      <a:r>
                        <a:rPr lang="en-US" sz="1600" b="0" i="1" u="none" strike="noStrike" dirty="0">
                          <a:latin typeface="Times New Roman"/>
                        </a:rPr>
                        <a:t>Data</a:t>
                      </a:r>
                      <a:r>
                        <a:rPr lang="en-US" sz="1600" b="0" i="1" u="none" strike="noStrike" dirty="0" smtClean="0">
                          <a:latin typeface="Times New Roman"/>
                        </a:rPr>
                        <a:t> </a:t>
                      </a:r>
                    </a:p>
                    <a:p>
                      <a:pPr algn="ctr" fontAlgn="b"/>
                      <a:r>
                        <a:rPr lang="en-US" sz="1600" b="0" i="1" u="none" strike="noStrike" dirty="0" smtClean="0">
                          <a:latin typeface="Times New Roman"/>
                        </a:rPr>
                        <a:t>(</a:t>
                      </a:r>
                      <a:r>
                        <a:rPr lang="en-US" sz="1600" b="0" i="1" u="none" strike="noStrike" dirty="0">
                          <a:latin typeface="Times New Roman"/>
                        </a:rPr>
                        <a:t>1956-1987)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NSS Data (1982-2007)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1" u="none" strike="noStrike">
                        <a:latin typeface="Times New Roman"/>
                      </a:endParaRP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>
                          <a:latin typeface="Times New Roman"/>
                        </a:rPr>
                        <a:t>Predictions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9320">
                <a:tc>
                  <a:txBody>
                    <a:bodyPr/>
                    <a:lstStyle/>
                    <a:p>
                      <a:pPr algn="l" fontAlgn="t"/>
                      <a:endParaRPr lang="en-US" sz="1400" b="0" i="1" u="none" strike="noStrike">
                        <a:latin typeface="Times New Roman"/>
                      </a:endParaRPr>
                    </a:p>
                  </a:txBody>
                  <a:tcPr marL="11104" marR="11104" marT="1110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latin typeface="Times New Roman"/>
                        </a:rPr>
                        <a:t>Last year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>
                          <a:latin typeface="Times New Roman"/>
                        </a:rPr>
                        <a:t>This year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latin typeface="Times New Roman"/>
                      </a:endParaRP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latin typeface="Times New Roman"/>
                        </a:rPr>
                        <a:t>(1)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latin typeface="Times New Roman"/>
                      </a:endParaRP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(2)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latin typeface="Times New Roman"/>
                      </a:endParaRP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latin typeface="Times New Roman"/>
                        </a:rPr>
                        <a:t>H</a:t>
                      </a:r>
                      <a:r>
                        <a:rPr lang="en-US" sz="1400" b="0" i="0" u="none" strike="noStrike" baseline="-25000" dirty="0">
                          <a:latin typeface="Times New Roman"/>
                        </a:rPr>
                        <a:t>0</a:t>
                      </a:r>
                      <a:r>
                        <a:rPr lang="en-US" sz="1400" b="0" i="0" u="none" strike="noStrike" dirty="0">
                          <a:latin typeface="Times New Roman"/>
                        </a:rPr>
                        <a:t>: Flexible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latin typeface="Times New Roman"/>
                        </a:rPr>
                        <a:t>H</a:t>
                      </a:r>
                      <a:r>
                        <a:rPr lang="en-US" sz="1400" b="0" i="0" u="none" strike="noStrike" baseline="-25000" dirty="0">
                          <a:latin typeface="Times New Roman"/>
                        </a:rPr>
                        <a:t>1</a:t>
                      </a:r>
                      <a:r>
                        <a:rPr lang="en-US" sz="1400" b="0" i="0" u="none" strike="noStrike" dirty="0">
                          <a:latin typeface="Times New Roman"/>
                        </a:rPr>
                        <a:t>: Rigidity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43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1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None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None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500" b="0" i="0" u="none" strike="noStrike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latin typeface="Times New Roman"/>
                        </a:rPr>
                        <a:t>Omitted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500" b="0" i="0" u="none" strike="noStrike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Omitted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500" b="0" i="0" u="none" strike="noStrike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latin typeface="Times New Roman"/>
                        </a:rPr>
                        <a:t> -- 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latin typeface="Times New Roman"/>
                        </a:rPr>
                        <a:t> --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71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2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Drought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None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0.000</a:t>
                      </a:r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/>
                      </a:r>
                      <a:b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(</a:t>
                      </a:r>
                      <a:r>
                        <a:rPr lang="en-US" sz="15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0.010)</a:t>
                      </a:r>
                      <a:endParaRPr lang="en-US" sz="15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0.002</a:t>
                      </a:r>
                      <a:b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(0.015)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US" sz="200" b="0" i="0" u="none" strike="noStrike" dirty="0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" b="0" i="0" u="none" strike="noStrike" dirty="0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" b="0" i="0" u="none" strike="noStrike" dirty="0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 dirty="0">
                        <a:solidFill>
                          <a:srgbClr val="FFFFFF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3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latin typeface="Times New Roman"/>
                        </a:rPr>
                        <a:t>None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Positive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0.038</a:t>
                      </a: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/>
                      </a:r>
                      <a:b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  (</a:t>
                      </a:r>
                      <a:r>
                        <a:rPr lang="en-US" sz="15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0.016)</a:t>
                      </a: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**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0.045</a:t>
                      </a:r>
                      <a:b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      (0.012)***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chemeClr val="bg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+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+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71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4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latin typeface="Times New Roman"/>
                        </a:rPr>
                        <a:t>Drought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Positive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0.081</a:t>
                      </a: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/>
                      </a:r>
                      <a:b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    (</a:t>
                      </a:r>
                      <a:r>
                        <a:rPr lang="en-US" sz="15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0.022)</a:t>
                      </a: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***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0.079</a:t>
                      </a:r>
                      <a:b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      (0.028)***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1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5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latin typeface="Times New Roman"/>
                        </a:rPr>
                        <a:t>Positive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Positive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0.029</a:t>
                      </a: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/>
                      </a:r>
                      <a:b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lang="en-US" sz="15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0.017)*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0.066</a:t>
                      </a:r>
                      <a:b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      (0.023)***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US" sz="200" b="0" i="0" u="none" strike="noStrike" dirty="0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" b="0" i="0" u="none" strike="noStrike" dirty="0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" b="0" i="0" u="none" strike="noStrike" dirty="0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" b="0" i="0" u="none" strike="noStrike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6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None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Drought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 -0.006</a:t>
                      </a:r>
                      <a:b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 (0.013)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0.006</a:t>
                      </a:r>
                      <a:b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(0.016)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−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71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7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latin typeface="Times New Roman"/>
                        </a:rPr>
                        <a:t>Drought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Drought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 -0.015</a:t>
                      </a:r>
                      <a:b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 (0.018)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 -0.025</a:t>
                      </a:r>
                      <a:b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 (0.028)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US" sz="200" b="0" i="1" u="none" strike="noStrike" dirty="0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" b="0" i="1" u="none" strike="noStrike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" b="0" i="1" u="none" strike="noStrike" dirty="0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1" u="none" strike="noStrike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1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1" u="none" strike="noStrike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1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1" u="none" strike="noStrike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8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Positive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Drought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0.038</a:t>
                      </a:r>
                      <a:b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 (0.021)*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solidFill>
                            <a:schemeClr val="bg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0.115</a:t>
                      </a:r>
                      <a:b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     (0.018)***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solidFill>
                            <a:schemeClr val="bg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−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 +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 smtClean="0">
                          <a:latin typeface="Times New Roman"/>
                        </a:rPr>
                        <a:t>9</a:t>
                      </a:r>
                      <a:endParaRPr lang="en-US" sz="1600" b="0" i="0" u="none" strike="noStrike" dirty="0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Positive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None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0.021</a:t>
                      </a:r>
                      <a:b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   (0.010)**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solidFill>
                            <a:schemeClr val="bg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0.026</a:t>
                      </a:r>
                      <a:b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 (0.014)*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19652" y="6503279"/>
            <a:ext cx="70284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 smtClean="0">
                <a:latin typeface="Times New Roman"/>
                <a:cs typeface="Times New Roman"/>
              </a:rPr>
              <a:t>Notes</a:t>
            </a:r>
            <a:r>
              <a:rPr lang="en-US" sz="1500" dirty="0" smtClean="0">
                <a:latin typeface="Times New Roman"/>
                <a:cs typeface="Times New Roman"/>
              </a:rPr>
              <a:t>: Standard errors clustered by region.</a:t>
            </a:r>
            <a:endParaRPr lang="en-US" sz="1500" dirty="0">
              <a:latin typeface="Times New Roman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020" y="2501900"/>
            <a:ext cx="7379379" cy="1625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3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8900" y="-60397"/>
            <a:ext cx="8229600" cy="466713"/>
          </a:xfrm>
        </p:spPr>
        <p:txBody>
          <a:bodyPr>
            <a:noAutofit/>
          </a:bodyPr>
          <a:lstStyle/>
          <a:p>
            <a:pPr algn="l"/>
            <a:r>
              <a:rPr lang="en-US" sz="3000" b="1" dirty="0" smtClean="0">
                <a:solidFill>
                  <a:schemeClr val="accent1"/>
                </a:solidFill>
                <a:latin typeface="Times New Roman"/>
                <a:cs typeface="Times New Roman"/>
              </a:rPr>
              <a:t>Wage Distortions (Predictions 1-2)</a:t>
            </a:r>
            <a:endParaRPr lang="en-US" sz="3000" b="1" dirty="0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451923"/>
              </p:ext>
            </p:extLst>
          </p:nvPr>
        </p:nvGraphicFramePr>
        <p:xfrm>
          <a:off x="208552" y="454536"/>
          <a:ext cx="7269747" cy="6098832"/>
        </p:xfrm>
        <a:graphic>
          <a:graphicData uri="http://schemas.openxmlformats.org/drawingml/2006/table">
            <a:tbl>
              <a:tblPr/>
              <a:tblGrid>
                <a:gridCol w="205490"/>
                <a:gridCol w="836636"/>
                <a:gridCol w="865992"/>
                <a:gridCol w="62932"/>
                <a:gridCol w="1629240"/>
                <a:gridCol w="73389"/>
                <a:gridCol w="1614562"/>
                <a:gridCol w="88067"/>
                <a:gridCol w="910025"/>
                <a:gridCol w="73389"/>
                <a:gridCol w="910025"/>
              </a:tblGrid>
              <a:tr h="21932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latin typeface="Times New Roman"/>
                        </a:rPr>
                        <a:t>Dependent Variable: Log Nominal Agricultural Daily Wage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latin typeface="Verdana"/>
                      </a:endParaRP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latin typeface="Verdana"/>
                      </a:endParaRP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latin typeface="Verdana"/>
                      </a:endParaRP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latin typeface="Verdana"/>
                      </a:endParaRP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908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1" u="none" strike="noStrike" dirty="0"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11104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1" u="none" strike="noStrike" dirty="0"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11104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1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11104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 smtClean="0">
                          <a:latin typeface="Times New Roman"/>
                        </a:rPr>
                        <a:t>World</a:t>
                      </a:r>
                      <a:r>
                        <a:rPr lang="en-US" sz="1600" b="0" i="1" u="none" strike="noStrike" baseline="0" dirty="0" smtClean="0">
                          <a:latin typeface="Times New Roman"/>
                        </a:rPr>
                        <a:t> Bank</a:t>
                      </a:r>
                      <a:r>
                        <a:rPr lang="en-US" sz="1600" b="0" i="1" u="none" strike="noStrike" dirty="0" smtClean="0">
                          <a:latin typeface="Times New Roman"/>
                        </a:rPr>
                        <a:t> </a:t>
                      </a:r>
                      <a:r>
                        <a:rPr lang="en-US" sz="1600" b="0" i="1" u="none" strike="noStrike" dirty="0">
                          <a:latin typeface="Times New Roman"/>
                        </a:rPr>
                        <a:t>Data</a:t>
                      </a:r>
                      <a:r>
                        <a:rPr lang="en-US" sz="1600" b="0" i="1" u="none" strike="noStrike" dirty="0" smtClean="0">
                          <a:latin typeface="Times New Roman"/>
                        </a:rPr>
                        <a:t> </a:t>
                      </a:r>
                    </a:p>
                    <a:p>
                      <a:pPr algn="ctr" fontAlgn="b"/>
                      <a:r>
                        <a:rPr lang="en-US" sz="1600" b="0" i="1" u="none" strike="noStrike" dirty="0" smtClean="0">
                          <a:latin typeface="Times New Roman"/>
                        </a:rPr>
                        <a:t>(</a:t>
                      </a:r>
                      <a:r>
                        <a:rPr lang="en-US" sz="1600" b="0" i="1" u="none" strike="noStrike" dirty="0">
                          <a:latin typeface="Times New Roman"/>
                        </a:rPr>
                        <a:t>1956-1987)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NSS Data (1982-2007)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1" u="none" strike="noStrike">
                        <a:latin typeface="Times New Roman"/>
                      </a:endParaRP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>
                          <a:latin typeface="Times New Roman"/>
                        </a:rPr>
                        <a:t>Predictions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9320">
                <a:tc>
                  <a:txBody>
                    <a:bodyPr/>
                    <a:lstStyle/>
                    <a:p>
                      <a:pPr algn="l" fontAlgn="t"/>
                      <a:endParaRPr lang="en-US" sz="1400" b="0" i="1" u="none" strike="noStrike">
                        <a:latin typeface="Times New Roman"/>
                      </a:endParaRPr>
                    </a:p>
                  </a:txBody>
                  <a:tcPr marL="11104" marR="11104" marT="1110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latin typeface="Times New Roman"/>
                        </a:rPr>
                        <a:t>Last year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>
                          <a:latin typeface="Times New Roman"/>
                        </a:rPr>
                        <a:t>This year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latin typeface="Times New Roman"/>
                      </a:endParaRP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latin typeface="Times New Roman"/>
                        </a:rPr>
                        <a:t>(1)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latin typeface="Times New Roman"/>
                      </a:endParaRP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(2)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latin typeface="Times New Roman"/>
                      </a:endParaRP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latin typeface="Times New Roman"/>
                        </a:rPr>
                        <a:t>H</a:t>
                      </a:r>
                      <a:r>
                        <a:rPr lang="en-US" sz="1400" b="0" i="0" u="none" strike="noStrike" baseline="-25000" dirty="0">
                          <a:latin typeface="Times New Roman"/>
                        </a:rPr>
                        <a:t>0</a:t>
                      </a:r>
                      <a:r>
                        <a:rPr lang="en-US" sz="1400" b="0" i="0" u="none" strike="noStrike" dirty="0">
                          <a:latin typeface="Times New Roman"/>
                        </a:rPr>
                        <a:t>: Flexible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latin typeface="Times New Roman"/>
                        </a:rPr>
                        <a:t>H</a:t>
                      </a:r>
                      <a:r>
                        <a:rPr lang="en-US" sz="1400" b="0" i="0" u="none" strike="noStrike" baseline="-25000" dirty="0">
                          <a:latin typeface="Times New Roman"/>
                        </a:rPr>
                        <a:t>1</a:t>
                      </a:r>
                      <a:r>
                        <a:rPr lang="en-US" sz="1400" b="0" i="0" u="none" strike="noStrike" dirty="0">
                          <a:latin typeface="Times New Roman"/>
                        </a:rPr>
                        <a:t>: Rigidity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43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1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None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None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500" b="0" i="0" u="none" strike="noStrike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latin typeface="Times New Roman"/>
                        </a:rPr>
                        <a:t>Omitted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500" b="0" i="0" u="none" strike="noStrike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Omitted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500" b="0" i="0" u="none" strike="noStrike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latin typeface="Times New Roman"/>
                        </a:rPr>
                        <a:t> -- 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latin typeface="Times New Roman"/>
                        </a:rPr>
                        <a:t> --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71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2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Drought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None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0.000</a:t>
                      </a:r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/>
                      </a:r>
                      <a:b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(</a:t>
                      </a:r>
                      <a:r>
                        <a:rPr lang="en-US" sz="15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0.010)</a:t>
                      </a:r>
                      <a:endParaRPr lang="en-US" sz="15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0.002</a:t>
                      </a:r>
                      <a:b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(0.015)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US" sz="200" b="0" i="0" u="none" strike="noStrike" dirty="0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" b="0" i="0" u="none" strike="noStrike" dirty="0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" b="0" i="0" u="none" strike="noStrike" dirty="0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 dirty="0">
                        <a:solidFill>
                          <a:srgbClr val="FFFFFF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3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latin typeface="Times New Roman"/>
                        </a:rPr>
                        <a:t>None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Positive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0.038</a:t>
                      </a: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/>
                      </a:r>
                      <a:b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  (</a:t>
                      </a:r>
                      <a:r>
                        <a:rPr lang="en-US" sz="15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0.016)</a:t>
                      </a: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**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0.045</a:t>
                      </a:r>
                      <a:b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      (0.012)***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chemeClr val="bg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+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+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71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4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latin typeface="Times New Roman"/>
                        </a:rPr>
                        <a:t>Drought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Positive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0.081</a:t>
                      </a: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/>
                      </a:r>
                      <a:b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    (</a:t>
                      </a:r>
                      <a:r>
                        <a:rPr lang="en-US" sz="15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0.022)</a:t>
                      </a: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***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0.079</a:t>
                      </a:r>
                      <a:b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      (0.028)***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1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5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latin typeface="Times New Roman"/>
                        </a:rPr>
                        <a:t>Positive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Positive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0.029</a:t>
                      </a: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/>
                      </a:r>
                      <a:b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lang="en-US" sz="15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0.017)*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0.066</a:t>
                      </a:r>
                      <a:b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      (0.023)***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US" sz="200" b="0" i="0" u="none" strike="noStrike" dirty="0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" b="0" i="0" u="none" strike="noStrike" dirty="0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" b="0" i="0" u="none" strike="noStrike" dirty="0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" b="0" i="0" u="none" strike="noStrike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6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None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Drought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 -0.006</a:t>
                      </a:r>
                      <a:b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 (0.013)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0.006</a:t>
                      </a:r>
                      <a:b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(0.016)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−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71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7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latin typeface="Times New Roman"/>
                        </a:rPr>
                        <a:t>Drought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Drought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 -0.015</a:t>
                      </a:r>
                      <a:b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 (0.018)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 -0.025</a:t>
                      </a:r>
                      <a:b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 (0.028)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US" sz="200" b="0" i="1" u="none" strike="noStrike" dirty="0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" b="0" i="1" u="none" strike="noStrike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" b="0" i="1" u="none" strike="noStrike" dirty="0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1" u="none" strike="noStrike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1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1" u="none" strike="noStrike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1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1" u="none" strike="noStrike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8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Positive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Drought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0.038</a:t>
                      </a:r>
                      <a:b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 (0.021)*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solidFill>
                            <a:schemeClr val="bg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0.115</a:t>
                      </a:r>
                      <a:b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     (0.018)***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solidFill>
                            <a:schemeClr val="bg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−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 +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 smtClean="0">
                          <a:latin typeface="Times New Roman"/>
                        </a:rPr>
                        <a:t>9</a:t>
                      </a:r>
                      <a:endParaRPr lang="en-US" sz="1600" b="0" i="0" u="none" strike="noStrike" dirty="0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Positive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None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0.021</a:t>
                      </a:r>
                      <a:b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   (0.010)**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solidFill>
                            <a:schemeClr val="bg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0.026</a:t>
                      </a:r>
                      <a:b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 (0.014)*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19652" y="6503279"/>
            <a:ext cx="70284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 smtClean="0">
                <a:latin typeface="Times New Roman"/>
                <a:cs typeface="Times New Roman"/>
              </a:rPr>
              <a:t>Notes</a:t>
            </a:r>
            <a:r>
              <a:rPr lang="en-US" sz="1500" dirty="0" smtClean="0">
                <a:latin typeface="Times New Roman"/>
                <a:cs typeface="Times New Roman"/>
              </a:rPr>
              <a:t>: Standard errors clustered by region.</a:t>
            </a:r>
            <a:endParaRPr lang="en-US" sz="1500" dirty="0">
              <a:latin typeface="Times New Roman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020" y="4241800"/>
            <a:ext cx="7379379" cy="110222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579899" y="3441700"/>
            <a:ext cx="164030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PREDICTION 1: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Asymmetric Adjustment</a:t>
            </a:r>
            <a:endParaRPr lang="en-US" b="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7541799" y="2514600"/>
            <a:ext cx="280736" cy="290562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7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8900" y="-60397"/>
            <a:ext cx="8229600" cy="466713"/>
          </a:xfrm>
        </p:spPr>
        <p:txBody>
          <a:bodyPr>
            <a:noAutofit/>
          </a:bodyPr>
          <a:lstStyle/>
          <a:p>
            <a:pPr algn="l"/>
            <a:r>
              <a:rPr lang="en-US" sz="3000" b="1" dirty="0" smtClean="0">
                <a:solidFill>
                  <a:schemeClr val="accent1"/>
                </a:solidFill>
                <a:latin typeface="Times New Roman"/>
                <a:cs typeface="Times New Roman"/>
              </a:rPr>
              <a:t>Wage Distortions (Predictions 1-2)</a:t>
            </a:r>
            <a:endParaRPr lang="en-US" sz="3000" b="1" dirty="0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620334"/>
              </p:ext>
            </p:extLst>
          </p:nvPr>
        </p:nvGraphicFramePr>
        <p:xfrm>
          <a:off x="208552" y="454536"/>
          <a:ext cx="7269747" cy="6098832"/>
        </p:xfrm>
        <a:graphic>
          <a:graphicData uri="http://schemas.openxmlformats.org/drawingml/2006/table">
            <a:tbl>
              <a:tblPr/>
              <a:tblGrid>
                <a:gridCol w="205490"/>
                <a:gridCol w="836636"/>
                <a:gridCol w="865992"/>
                <a:gridCol w="62932"/>
                <a:gridCol w="1629240"/>
                <a:gridCol w="73389"/>
                <a:gridCol w="1614562"/>
                <a:gridCol w="88067"/>
                <a:gridCol w="910025"/>
                <a:gridCol w="73389"/>
                <a:gridCol w="910025"/>
              </a:tblGrid>
              <a:tr h="21932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latin typeface="Times New Roman"/>
                        </a:rPr>
                        <a:t>Dependent Variable: Log Nominal Agricultural Daily Wage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latin typeface="Verdana"/>
                      </a:endParaRP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latin typeface="Verdana"/>
                      </a:endParaRP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latin typeface="Verdana"/>
                      </a:endParaRP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latin typeface="Verdana"/>
                      </a:endParaRP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908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1" u="none" strike="noStrike" dirty="0"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11104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1" u="none" strike="noStrike" dirty="0"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11104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1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11104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 smtClean="0">
                          <a:latin typeface="Times New Roman"/>
                        </a:rPr>
                        <a:t>World</a:t>
                      </a:r>
                      <a:r>
                        <a:rPr lang="en-US" sz="1600" b="0" i="1" u="none" strike="noStrike" baseline="0" dirty="0" smtClean="0">
                          <a:latin typeface="Times New Roman"/>
                        </a:rPr>
                        <a:t> Bank</a:t>
                      </a:r>
                      <a:r>
                        <a:rPr lang="en-US" sz="1600" b="0" i="1" u="none" strike="noStrike" dirty="0" smtClean="0">
                          <a:latin typeface="Times New Roman"/>
                        </a:rPr>
                        <a:t> </a:t>
                      </a:r>
                      <a:r>
                        <a:rPr lang="en-US" sz="1600" b="0" i="1" u="none" strike="noStrike" dirty="0">
                          <a:latin typeface="Times New Roman"/>
                        </a:rPr>
                        <a:t>Data</a:t>
                      </a:r>
                      <a:r>
                        <a:rPr lang="en-US" sz="1600" b="0" i="1" u="none" strike="noStrike" dirty="0" smtClean="0">
                          <a:latin typeface="Times New Roman"/>
                        </a:rPr>
                        <a:t> </a:t>
                      </a:r>
                    </a:p>
                    <a:p>
                      <a:pPr algn="ctr" fontAlgn="b"/>
                      <a:r>
                        <a:rPr lang="en-US" sz="1600" b="0" i="1" u="none" strike="noStrike" dirty="0" smtClean="0">
                          <a:latin typeface="Times New Roman"/>
                        </a:rPr>
                        <a:t>(</a:t>
                      </a:r>
                      <a:r>
                        <a:rPr lang="en-US" sz="1600" b="0" i="1" u="none" strike="noStrike" dirty="0">
                          <a:latin typeface="Times New Roman"/>
                        </a:rPr>
                        <a:t>1956-1987)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NSS Data (1982-2007)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1" u="none" strike="noStrike">
                        <a:latin typeface="Times New Roman"/>
                      </a:endParaRP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>
                          <a:latin typeface="Times New Roman"/>
                        </a:rPr>
                        <a:t>Predictions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9320">
                <a:tc>
                  <a:txBody>
                    <a:bodyPr/>
                    <a:lstStyle/>
                    <a:p>
                      <a:pPr algn="l" fontAlgn="t"/>
                      <a:endParaRPr lang="en-US" sz="1400" b="0" i="1" u="none" strike="noStrike">
                        <a:latin typeface="Times New Roman"/>
                      </a:endParaRPr>
                    </a:p>
                  </a:txBody>
                  <a:tcPr marL="11104" marR="11104" marT="1110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latin typeface="Times New Roman"/>
                        </a:rPr>
                        <a:t>Last year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>
                          <a:latin typeface="Times New Roman"/>
                        </a:rPr>
                        <a:t>This year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latin typeface="Times New Roman"/>
                      </a:endParaRP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latin typeface="Times New Roman"/>
                        </a:rPr>
                        <a:t>(1)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latin typeface="Times New Roman"/>
                      </a:endParaRP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(2)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latin typeface="Times New Roman"/>
                      </a:endParaRP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latin typeface="Times New Roman"/>
                        </a:rPr>
                        <a:t>H</a:t>
                      </a:r>
                      <a:r>
                        <a:rPr lang="en-US" sz="1400" b="0" i="0" u="none" strike="noStrike" baseline="-25000" dirty="0">
                          <a:latin typeface="Times New Roman"/>
                        </a:rPr>
                        <a:t>0</a:t>
                      </a:r>
                      <a:r>
                        <a:rPr lang="en-US" sz="1400" b="0" i="0" u="none" strike="noStrike" dirty="0">
                          <a:latin typeface="Times New Roman"/>
                        </a:rPr>
                        <a:t>: Flexible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latin typeface="Times New Roman"/>
                        </a:rPr>
                        <a:t>H</a:t>
                      </a:r>
                      <a:r>
                        <a:rPr lang="en-US" sz="1400" b="0" i="0" u="none" strike="noStrike" baseline="-25000" dirty="0">
                          <a:latin typeface="Times New Roman"/>
                        </a:rPr>
                        <a:t>1</a:t>
                      </a:r>
                      <a:r>
                        <a:rPr lang="en-US" sz="1400" b="0" i="0" u="none" strike="noStrike" dirty="0">
                          <a:latin typeface="Times New Roman"/>
                        </a:rPr>
                        <a:t>: Rigidity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43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1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None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None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500" b="0" i="0" u="none" strike="noStrike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latin typeface="Times New Roman"/>
                        </a:rPr>
                        <a:t>Omitted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500" b="0" i="0" u="none" strike="noStrike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Omitted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500" b="0" i="0" u="none" strike="noStrike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latin typeface="Times New Roman"/>
                        </a:rPr>
                        <a:t> -- 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latin typeface="Times New Roman"/>
                        </a:rPr>
                        <a:t> --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71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2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Drought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None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0.000</a:t>
                      </a:r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/>
                      </a:r>
                      <a:b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(</a:t>
                      </a:r>
                      <a:r>
                        <a:rPr lang="en-US" sz="15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0.010)</a:t>
                      </a:r>
                      <a:endParaRPr lang="en-US" sz="15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0.002</a:t>
                      </a:r>
                      <a:b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(0.015)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US" sz="200" b="0" i="0" u="none" strike="noStrike" dirty="0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" b="0" i="0" u="none" strike="noStrike" dirty="0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" b="0" i="0" u="none" strike="noStrike" dirty="0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 dirty="0">
                        <a:solidFill>
                          <a:srgbClr val="FFFFFF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3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latin typeface="Times New Roman"/>
                        </a:rPr>
                        <a:t>None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Positive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0.038</a:t>
                      </a: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/>
                      </a:r>
                      <a:b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  (</a:t>
                      </a:r>
                      <a:r>
                        <a:rPr lang="en-US" sz="15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0.016)</a:t>
                      </a: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**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0.045</a:t>
                      </a:r>
                      <a:b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      (0.012)***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chemeClr val="bg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+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+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71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4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latin typeface="Times New Roman"/>
                        </a:rPr>
                        <a:t>Drought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Positive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0.081</a:t>
                      </a: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/>
                      </a:r>
                      <a:b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    (</a:t>
                      </a:r>
                      <a:r>
                        <a:rPr lang="en-US" sz="15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0.022)</a:t>
                      </a: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***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0.079</a:t>
                      </a:r>
                      <a:b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      (0.028)***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1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5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latin typeface="Times New Roman"/>
                        </a:rPr>
                        <a:t>Positive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Positive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0.029</a:t>
                      </a: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/>
                      </a:r>
                      <a:b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lang="en-US" sz="15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0.017)*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0.066</a:t>
                      </a:r>
                      <a:b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      (0.023)***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US" sz="200" b="0" i="0" u="none" strike="noStrike" dirty="0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" b="0" i="0" u="none" strike="noStrike" dirty="0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" b="0" i="0" u="none" strike="noStrike" dirty="0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 dirty="0">
                        <a:solidFill>
                          <a:srgbClr val="FFFFFF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" b="0" i="0" u="none" strike="noStrike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6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None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Drought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 -</a:t>
                      </a:r>
                      <a:r>
                        <a:rPr lang="en-US" sz="15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0.009</a:t>
                      </a:r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/>
                      </a:r>
                      <a:b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 (</a:t>
                      </a:r>
                      <a:r>
                        <a:rPr lang="en-US" sz="15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0.008)</a:t>
                      </a:r>
                      <a:endParaRPr lang="en-US" sz="15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0.006</a:t>
                      </a:r>
                      <a:b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(0.016)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−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71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7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latin typeface="Times New Roman"/>
                        </a:rPr>
                        <a:t>Drought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Drought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 -</a:t>
                      </a:r>
                      <a:r>
                        <a:rPr lang="en-US" sz="15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0.017</a:t>
                      </a:r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/>
                      </a:r>
                      <a:b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 (</a:t>
                      </a:r>
                      <a:r>
                        <a:rPr lang="en-US" sz="15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0.021)</a:t>
                      </a:r>
                      <a:endParaRPr lang="en-US" sz="15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 -0.025</a:t>
                      </a:r>
                      <a:b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 (0.028)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US" sz="200" b="0" i="1" u="none" strike="noStrike" dirty="0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" b="0" i="1" u="none" strike="noStrike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" b="0" i="1" u="none" strike="noStrike" dirty="0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1" u="none" strike="noStrike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1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1" u="none" strike="noStrike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1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1" u="none" strike="noStrike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8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Positive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Drought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0.038</a:t>
                      </a:r>
                      <a:b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 (0.021)*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solidFill>
                            <a:schemeClr val="bg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0.115</a:t>
                      </a:r>
                      <a:b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     (0.018)***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solidFill>
                            <a:schemeClr val="bg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−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 +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 smtClean="0">
                          <a:latin typeface="Times New Roman"/>
                        </a:rPr>
                        <a:t>9</a:t>
                      </a:r>
                      <a:endParaRPr lang="en-US" sz="1600" b="0" i="0" u="none" strike="noStrike" dirty="0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Positive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None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0.021</a:t>
                      </a:r>
                      <a:b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   (0.010)**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solidFill>
                            <a:schemeClr val="bg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0.026</a:t>
                      </a:r>
                      <a:b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 (0.014)*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19652" y="6503279"/>
            <a:ext cx="70284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 smtClean="0">
                <a:latin typeface="Times New Roman"/>
                <a:cs typeface="Times New Roman"/>
              </a:rPr>
              <a:t>Notes</a:t>
            </a:r>
            <a:r>
              <a:rPr lang="en-US" sz="1500" dirty="0" smtClean="0">
                <a:latin typeface="Times New Roman"/>
                <a:cs typeface="Times New Roman"/>
              </a:rPr>
              <a:t>: Standard errors clustered by region.</a:t>
            </a:r>
            <a:endParaRPr lang="en-US" sz="1500" dirty="0">
              <a:latin typeface="Times New Roman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020" y="4241800"/>
            <a:ext cx="7379379" cy="110222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579899" y="3441700"/>
            <a:ext cx="164030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PREDICTION 1: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Asymmetric Adjustment</a:t>
            </a:r>
            <a:endParaRPr lang="en-US" b="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7541799" y="2514600"/>
            <a:ext cx="280736" cy="290562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3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8900" y="-60397"/>
            <a:ext cx="8229600" cy="466713"/>
          </a:xfrm>
        </p:spPr>
        <p:txBody>
          <a:bodyPr>
            <a:noAutofit/>
          </a:bodyPr>
          <a:lstStyle/>
          <a:p>
            <a:pPr algn="l"/>
            <a:r>
              <a:rPr lang="en-US" sz="3000" b="1" dirty="0" smtClean="0">
                <a:solidFill>
                  <a:schemeClr val="accent1"/>
                </a:solidFill>
                <a:latin typeface="Times New Roman"/>
                <a:cs typeface="Times New Roman"/>
              </a:rPr>
              <a:t>Wage Distortions (Predictions 1-2)</a:t>
            </a:r>
            <a:endParaRPr lang="en-US" sz="3000" b="1" dirty="0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573509"/>
              </p:ext>
            </p:extLst>
          </p:nvPr>
        </p:nvGraphicFramePr>
        <p:xfrm>
          <a:off x="208552" y="454536"/>
          <a:ext cx="7269747" cy="6098832"/>
        </p:xfrm>
        <a:graphic>
          <a:graphicData uri="http://schemas.openxmlformats.org/drawingml/2006/table">
            <a:tbl>
              <a:tblPr/>
              <a:tblGrid>
                <a:gridCol w="205490"/>
                <a:gridCol w="836636"/>
                <a:gridCol w="865992"/>
                <a:gridCol w="62932"/>
                <a:gridCol w="1629240"/>
                <a:gridCol w="73389"/>
                <a:gridCol w="1614562"/>
                <a:gridCol w="88067"/>
                <a:gridCol w="910025"/>
                <a:gridCol w="73389"/>
                <a:gridCol w="910025"/>
              </a:tblGrid>
              <a:tr h="21932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latin typeface="Times New Roman"/>
                        </a:rPr>
                        <a:t>Dependent Variable: Log Nominal Agricultural Daily Wage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latin typeface="Verdana"/>
                      </a:endParaRP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latin typeface="Verdana"/>
                      </a:endParaRP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latin typeface="Verdana"/>
                      </a:endParaRP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latin typeface="Verdana"/>
                      </a:endParaRP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908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1" u="none" strike="noStrike" dirty="0"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11104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1" u="none" strike="noStrike" dirty="0"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11104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1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11104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 smtClean="0">
                          <a:latin typeface="Times New Roman"/>
                        </a:rPr>
                        <a:t>World</a:t>
                      </a:r>
                      <a:r>
                        <a:rPr lang="en-US" sz="1600" b="0" i="1" u="none" strike="noStrike" baseline="0" dirty="0" smtClean="0">
                          <a:latin typeface="Times New Roman"/>
                        </a:rPr>
                        <a:t> Bank</a:t>
                      </a:r>
                      <a:r>
                        <a:rPr lang="en-US" sz="1600" b="0" i="1" u="none" strike="noStrike" dirty="0" smtClean="0">
                          <a:latin typeface="Times New Roman"/>
                        </a:rPr>
                        <a:t> </a:t>
                      </a:r>
                      <a:r>
                        <a:rPr lang="en-US" sz="1600" b="0" i="1" u="none" strike="noStrike" dirty="0">
                          <a:latin typeface="Times New Roman"/>
                        </a:rPr>
                        <a:t>Data</a:t>
                      </a:r>
                      <a:r>
                        <a:rPr lang="en-US" sz="1600" b="0" i="1" u="none" strike="noStrike" dirty="0" smtClean="0">
                          <a:latin typeface="Times New Roman"/>
                        </a:rPr>
                        <a:t> </a:t>
                      </a:r>
                    </a:p>
                    <a:p>
                      <a:pPr algn="ctr" fontAlgn="b"/>
                      <a:r>
                        <a:rPr lang="en-US" sz="1600" b="0" i="1" u="none" strike="noStrike" dirty="0" smtClean="0">
                          <a:latin typeface="Times New Roman"/>
                        </a:rPr>
                        <a:t>(</a:t>
                      </a:r>
                      <a:r>
                        <a:rPr lang="en-US" sz="1600" b="0" i="1" u="none" strike="noStrike" dirty="0">
                          <a:latin typeface="Times New Roman"/>
                        </a:rPr>
                        <a:t>1956-1987)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NSS Data (1982-2007)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1" u="none" strike="noStrike">
                        <a:latin typeface="Times New Roman"/>
                      </a:endParaRP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>
                          <a:latin typeface="Times New Roman"/>
                        </a:rPr>
                        <a:t>Predictions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9320">
                <a:tc>
                  <a:txBody>
                    <a:bodyPr/>
                    <a:lstStyle/>
                    <a:p>
                      <a:pPr algn="l" fontAlgn="t"/>
                      <a:endParaRPr lang="en-US" sz="1400" b="0" i="1" u="none" strike="noStrike">
                        <a:latin typeface="Times New Roman"/>
                      </a:endParaRPr>
                    </a:p>
                  </a:txBody>
                  <a:tcPr marL="11104" marR="11104" marT="1110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latin typeface="Times New Roman"/>
                        </a:rPr>
                        <a:t>Last year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>
                          <a:latin typeface="Times New Roman"/>
                        </a:rPr>
                        <a:t>This year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latin typeface="Times New Roman"/>
                      </a:endParaRP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latin typeface="Times New Roman"/>
                        </a:rPr>
                        <a:t>(1)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latin typeface="Times New Roman"/>
                      </a:endParaRP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(2)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latin typeface="Times New Roman"/>
                      </a:endParaRP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latin typeface="Times New Roman"/>
                        </a:rPr>
                        <a:t>H</a:t>
                      </a:r>
                      <a:r>
                        <a:rPr lang="en-US" sz="1400" b="0" i="0" u="none" strike="noStrike" baseline="-25000" dirty="0">
                          <a:latin typeface="Times New Roman"/>
                        </a:rPr>
                        <a:t>0</a:t>
                      </a:r>
                      <a:r>
                        <a:rPr lang="en-US" sz="1400" b="0" i="0" u="none" strike="noStrike" dirty="0">
                          <a:latin typeface="Times New Roman"/>
                        </a:rPr>
                        <a:t>: Flexible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latin typeface="Times New Roman"/>
                        </a:rPr>
                        <a:t>H</a:t>
                      </a:r>
                      <a:r>
                        <a:rPr lang="en-US" sz="1400" b="0" i="0" u="none" strike="noStrike" baseline="-25000" dirty="0">
                          <a:latin typeface="Times New Roman"/>
                        </a:rPr>
                        <a:t>1</a:t>
                      </a:r>
                      <a:r>
                        <a:rPr lang="en-US" sz="1400" b="0" i="0" u="none" strike="noStrike" dirty="0">
                          <a:latin typeface="Times New Roman"/>
                        </a:rPr>
                        <a:t>: Rigidity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43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1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None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None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500" b="0" i="0" u="none" strike="noStrike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latin typeface="Times New Roman"/>
                        </a:rPr>
                        <a:t>Omitted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500" b="0" i="0" u="none" strike="noStrike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Omitted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500" b="0" i="0" u="none" strike="noStrike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latin typeface="Times New Roman"/>
                        </a:rPr>
                        <a:t> -- 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latin typeface="Times New Roman"/>
                        </a:rPr>
                        <a:t> --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71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2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Drought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None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0.000</a:t>
                      </a:r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/>
                      </a:r>
                      <a:b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(</a:t>
                      </a:r>
                      <a:r>
                        <a:rPr lang="en-US" sz="15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0.010)</a:t>
                      </a:r>
                      <a:endParaRPr lang="en-US" sz="15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0.002</a:t>
                      </a:r>
                      <a:b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(0.015)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US" sz="200" b="0" i="0" u="none" strike="noStrike" dirty="0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" b="0" i="0" u="none" strike="noStrike" dirty="0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" b="0" i="0" u="none" strike="noStrike" dirty="0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 dirty="0">
                        <a:solidFill>
                          <a:srgbClr val="FFFFFF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3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latin typeface="Times New Roman"/>
                        </a:rPr>
                        <a:t>None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Positive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0.038</a:t>
                      </a: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/>
                      </a:r>
                      <a:b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  (</a:t>
                      </a:r>
                      <a:r>
                        <a:rPr lang="en-US" sz="15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0.016)</a:t>
                      </a: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**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0.045</a:t>
                      </a:r>
                      <a:b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      (0.012)***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chemeClr val="bg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+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+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71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4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latin typeface="Times New Roman"/>
                        </a:rPr>
                        <a:t>Drought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Positive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0.081</a:t>
                      </a: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/>
                      </a:r>
                      <a:b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    (</a:t>
                      </a:r>
                      <a:r>
                        <a:rPr lang="en-US" sz="15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0.022)</a:t>
                      </a: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***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0.079</a:t>
                      </a:r>
                      <a:b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      (0.028)***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1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5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latin typeface="Times New Roman"/>
                        </a:rPr>
                        <a:t>Positive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Positive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0.029</a:t>
                      </a: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/>
                      </a:r>
                      <a:b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lang="en-US" sz="15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0.017)*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0.066</a:t>
                      </a:r>
                      <a:b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      (0.023)***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US" sz="200" b="0" i="0" u="none" strike="noStrike" dirty="0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" b="0" i="0" u="none" strike="noStrike" dirty="0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" b="0" i="0" u="none" strike="noStrike" dirty="0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 dirty="0">
                        <a:solidFill>
                          <a:srgbClr val="FFFFFF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" b="0" i="0" u="none" strike="noStrike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6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None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Drought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 -</a:t>
                      </a:r>
                      <a:r>
                        <a:rPr lang="en-US" sz="15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0.009</a:t>
                      </a:r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/>
                      </a:r>
                      <a:b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 (</a:t>
                      </a:r>
                      <a:r>
                        <a:rPr lang="en-US" sz="15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0.008)</a:t>
                      </a:r>
                      <a:endParaRPr lang="en-US" sz="15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0.006</a:t>
                      </a:r>
                      <a:b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(0.016)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−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71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7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latin typeface="Times New Roman"/>
                        </a:rPr>
                        <a:t>Drought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Drought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 -</a:t>
                      </a:r>
                      <a:r>
                        <a:rPr lang="en-US" sz="15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0.017</a:t>
                      </a:r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/>
                      </a:r>
                      <a:b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 (</a:t>
                      </a:r>
                      <a:r>
                        <a:rPr lang="en-US" sz="15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0.021)</a:t>
                      </a:r>
                      <a:endParaRPr lang="en-US" sz="15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 -0.025</a:t>
                      </a:r>
                      <a:b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 (0.028)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US" sz="200" b="0" i="1" u="none" strike="noStrike" dirty="0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" b="0" i="1" u="none" strike="noStrike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" b="0" i="1" u="none" strike="noStrike" dirty="0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1" u="none" strike="noStrike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1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1" u="none" strike="noStrike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1" u="none" strike="noStrike" dirty="0">
                        <a:solidFill>
                          <a:srgbClr val="FFFFFF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1" u="none" strike="noStrike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8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Positive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Drought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0.038</a:t>
                      </a:r>
                      <a:b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 (0.021)*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solidFill>
                            <a:schemeClr val="bg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0.115</a:t>
                      </a:r>
                      <a:b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     (0.018)***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solidFill>
                            <a:schemeClr val="bg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−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 +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 smtClean="0">
                          <a:latin typeface="Times New Roman"/>
                        </a:rPr>
                        <a:t>9</a:t>
                      </a:r>
                      <a:endParaRPr lang="en-US" sz="1600" b="0" i="0" u="none" strike="noStrike" dirty="0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Positive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None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0.021</a:t>
                      </a:r>
                      <a:b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   (0.010)**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solidFill>
                            <a:schemeClr val="bg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0.026</a:t>
                      </a:r>
                      <a:b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 (0.014)*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19652" y="6503279"/>
            <a:ext cx="70284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 smtClean="0">
                <a:latin typeface="Times New Roman"/>
                <a:cs typeface="Times New Roman"/>
              </a:rPr>
              <a:t>Notes</a:t>
            </a:r>
            <a:r>
              <a:rPr lang="en-US" sz="1500" dirty="0" smtClean="0">
                <a:latin typeface="Times New Roman"/>
                <a:cs typeface="Times New Roman"/>
              </a:rPr>
              <a:t>: Standard errors clustered by region.</a:t>
            </a:r>
            <a:endParaRPr lang="en-US" sz="1500" dirty="0">
              <a:latin typeface="Times New Roman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020" y="5448300"/>
            <a:ext cx="7379379" cy="110222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05298" y="5598027"/>
            <a:ext cx="164030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PREDICTION 2: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Ratcheting </a:t>
            </a:r>
            <a:endParaRPr lang="en-US" b="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7555835" y="5483727"/>
            <a:ext cx="254000" cy="1069641"/>
          </a:xfrm>
          <a:prstGeom prst="righ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39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8900" y="-60397"/>
            <a:ext cx="8229600" cy="466713"/>
          </a:xfrm>
        </p:spPr>
        <p:txBody>
          <a:bodyPr>
            <a:noAutofit/>
          </a:bodyPr>
          <a:lstStyle/>
          <a:p>
            <a:pPr algn="l"/>
            <a:r>
              <a:rPr lang="en-US" sz="3000" b="1" dirty="0" smtClean="0">
                <a:solidFill>
                  <a:schemeClr val="accent1"/>
                </a:solidFill>
                <a:latin typeface="Times New Roman"/>
                <a:cs typeface="Times New Roman"/>
              </a:rPr>
              <a:t>Wage Distortions (Predictions 1-2)</a:t>
            </a:r>
            <a:endParaRPr lang="en-US" sz="3000" b="1" dirty="0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042633"/>
              </p:ext>
            </p:extLst>
          </p:nvPr>
        </p:nvGraphicFramePr>
        <p:xfrm>
          <a:off x="208552" y="454536"/>
          <a:ext cx="7269747" cy="6098832"/>
        </p:xfrm>
        <a:graphic>
          <a:graphicData uri="http://schemas.openxmlformats.org/drawingml/2006/table">
            <a:tbl>
              <a:tblPr/>
              <a:tblGrid>
                <a:gridCol w="205490"/>
                <a:gridCol w="836636"/>
                <a:gridCol w="865992"/>
                <a:gridCol w="62932"/>
                <a:gridCol w="1629240"/>
                <a:gridCol w="73389"/>
                <a:gridCol w="1614562"/>
                <a:gridCol w="88067"/>
                <a:gridCol w="910025"/>
                <a:gridCol w="73389"/>
                <a:gridCol w="910025"/>
              </a:tblGrid>
              <a:tr h="21932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latin typeface="Times New Roman"/>
                        </a:rPr>
                        <a:t>Dependent Variable: Log Nominal Agricultural Daily Wage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latin typeface="Verdana"/>
                      </a:endParaRP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latin typeface="Verdana"/>
                      </a:endParaRP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latin typeface="Verdana"/>
                      </a:endParaRP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latin typeface="Verdana"/>
                      </a:endParaRP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908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1" u="none" strike="noStrike" dirty="0"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11104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1" u="none" strike="noStrike" dirty="0"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11104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1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11104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 smtClean="0">
                          <a:latin typeface="Times New Roman"/>
                        </a:rPr>
                        <a:t>World</a:t>
                      </a:r>
                      <a:r>
                        <a:rPr lang="en-US" sz="1600" b="0" i="1" u="none" strike="noStrike" baseline="0" dirty="0" smtClean="0">
                          <a:latin typeface="Times New Roman"/>
                        </a:rPr>
                        <a:t> Bank</a:t>
                      </a:r>
                      <a:r>
                        <a:rPr lang="en-US" sz="1600" b="0" i="1" u="none" strike="noStrike" dirty="0" smtClean="0">
                          <a:latin typeface="Times New Roman"/>
                        </a:rPr>
                        <a:t> </a:t>
                      </a:r>
                      <a:r>
                        <a:rPr lang="en-US" sz="1600" b="0" i="1" u="none" strike="noStrike" dirty="0">
                          <a:latin typeface="Times New Roman"/>
                        </a:rPr>
                        <a:t>Data</a:t>
                      </a:r>
                      <a:r>
                        <a:rPr lang="en-US" sz="1600" b="0" i="1" u="none" strike="noStrike" dirty="0" smtClean="0">
                          <a:latin typeface="Times New Roman"/>
                        </a:rPr>
                        <a:t> </a:t>
                      </a:r>
                    </a:p>
                    <a:p>
                      <a:pPr algn="ctr" fontAlgn="b"/>
                      <a:r>
                        <a:rPr lang="en-US" sz="1600" b="0" i="1" u="none" strike="noStrike" dirty="0" smtClean="0">
                          <a:latin typeface="Times New Roman"/>
                        </a:rPr>
                        <a:t>(</a:t>
                      </a:r>
                      <a:r>
                        <a:rPr lang="en-US" sz="1600" b="0" i="1" u="none" strike="noStrike" dirty="0">
                          <a:latin typeface="Times New Roman"/>
                        </a:rPr>
                        <a:t>1956-1987)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NSS Data (1982-2007)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1" u="none" strike="noStrike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>
                          <a:latin typeface="Times New Roman"/>
                        </a:rPr>
                        <a:t>Predictions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9320">
                <a:tc>
                  <a:txBody>
                    <a:bodyPr/>
                    <a:lstStyle/>
                    <a:p>
                      <a:pPr algn="l" fontAlgn="t"/>
                      <a:endParaRPr lang="en-US" sz="1400" b="0" i="1" u="none" strike="noStrike">
                        <a:latin typeface="Times New Roman"/>
                      </a:endParaRPr>
                    </a:p>
                  </a:txBody>
                  <a:tcPr marL="11104" marR="11104" marT="1110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latin typeface="Times New Roman"/>
                        </a:rPr>
                        <a:t>Last year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>
                          <a:latin typeface="Times New Roman"/>
                        </a:rPr>
                        <a:t>This year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latin typeface="Times New Roman"/>
                      </a:endParaRP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latin typeface="Times New Roman"/>
                        </a:rPr>
                        <a:t>(1)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latin typeface="Times New Roman"/>
                      </a:endParaRP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(2)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latin typeface="Times New Roman"/>
                        </a:rPr>
                        <a:t>H</a:t>
                      </a:r>
                      <a:r>
                        <a:rPr lang="en-US" sz="1400" b="0" i="0" u="none" strike="noStrike" baseline="-25000" dirty="0">
                          <a:latin typeface="Times New Roman"/>
                        </a:rPr>
                        <a:t>0</a:t>
                      </a:r>
                      <a:r>
                        <a:rPr lang="en-US" sz="1400" b="0" i="0" u="none" strike="noStrike" dirty="0">
                          <a:latin typeface="Times New Roman"/>
                        </a:rPr>
                        <a:t>: Flexible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latin typeface="Times New Roman"/>
                        </a:rPr>
                        <a:t>H</a:t>
                      </a:r>
                      <a:r>
                        <a:rPr lang="en-US" sz="1400" b="0" i="0" u="none" strike="noStrike" baseline="-25000" dirty="0">
                          <a:latin typeface="Times New Roman"/>
                        </a:rPr>
                        <a:t>1</a:t>
                      </a:r>
                      <a:r>
                        <a:rPr lang="en-US" sz="1400" b="0" i="0" u="none" strike="noStrike" dirty="0">
                          <a:latin typeface="Times New Roman"/>
                        </a:rPr>
                        <a:t>: Rigidity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43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1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None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None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500" b="0" i="0" u="none" strike="noStrike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latin typeface="Times New Roman"/>
                        </a:rPr>
                        <a:t>Omitted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500" b="0" i="0" u="none" strike="noStrike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Omitted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500" b="0" i="0" u="none" strike="noStrike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latin typeface="Times New Roman"/>
                        </a:rPr>
                        <a:t> -- 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latin typeface="Times New Roman"/>
                        </a:rPr>
                        <a:t> --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71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2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Drought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None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0.000</a:t>
                      </a:r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/>
                      </a:r>
                      <a:b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(</a:t>
                      </a:r>
                      <a:r>
                        <a:rPr lang="en-US" sz="15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0.010)</a:t>
                      </a:r>
                      <a:endParaRPr lang="en-US" sz="15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0.002</a:t>
                      </a:r>
                      <a:b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(0.015)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US" sz="200" b="0" i="0" u="none" strike="noStrike" dirty="0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" b="0" i="0" u="none" strike="noStrike" dirty="0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" b="0" i="0" u="none" strike="noStrike" dirty="0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3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latin typeface="Times New Roman"/>
                        </a:rPr>
                        <a:t>None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Positive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0.038</a:t>
                      </a: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/>
                      </a:r>
                      <a:b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  (</a:t>
                      </a:r>
                      <a:r>
                        <a:rPr lang="en-US" sz="15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0.016)</a:t>
                      </a: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**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0.045</a:t>
                      </a:r>
                      <a:b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      (0.012)***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chemeClr val="bg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+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+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71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4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latin typeface="Times New Roman"/>
                        </a:rPr>
                        <a:t>Drought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Positive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0.081</a:t>
                      </a: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/>
                      </a:r>
                      <a:b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    (</a:t>
                      </a:r>
                      <a:r>
                        <a:rPr lang="en-US" sz="15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0.022)</a:t>
                      </a: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***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0.079</a:t>
                      </a:r>
                      <a:b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      (0.028)***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1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5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latin typeface="Times New Roman"/>
                        </a:rPr>
                        <a:t>Positive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Positive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0.029</a:t>
                      </a: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/>
                      </a:r>
                      <a:b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lang="en-US" sz="15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0.017)*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0.066</a:t>
                      </a:r>
                      <a:b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      (0.023)***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US" sz="200" b="0" i="0" u="none" strike="noStrike" dirty="0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" b="0" i="0" u="none" strike="noStrike" dirty="0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" b="0" i="0" u="none" strike="noStrike" dirty="0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" b="0" i="0" u="none" strike="noStrike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6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None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Drought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 -</a:t>
                      </a:r>
                      <a:r>
                        <a:rPr lang="en-US" sz="15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0.009</a:t>
                      </a:r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/>
                      </a:r>
                      <a:b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 (</a:t>
                      </a:r>
                      <a:r>
                        <a:rPr lang="en-US" sz="15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0.008)</a:t>
                      </a:r>
                      <a:endParaRPr lang="en-US" sz="15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0.006</a:t>
                      </a:r>
                      <a:b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(0.016)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−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71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7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latin typeface="Times New Roman"/>
                        </a:rPr>
                        <a:t>Drought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Drought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 -</a:t>
                      </a:r>
                      <a:r>
                        <a:rPr lang="en-US" sz="15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0.017</a:t>
                      </a:r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/>
                      </a:r>
                      <a:b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 (</a:t>
                      </a:r>
                      <a:r>
                        <a:rPr lang="en-US" sz="15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0.021)</a:t>
                      </a:r>
                      <a:endParaRPr lang="en-US" sz="15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 -0.025</a:t>
                      </a:r>
                      <a:b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 (0.028)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US" sz="200" b="0" i="1" u="none" strike="noStrike" dirty="0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" b="0" i="1" u="none" strike="noStrike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" b="0" i="1" u="none" strike="noStrike" dirty="0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1" u="none" strike="noStrike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1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1" u="none" strike="noStrike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1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1" u="none" strike="noStrike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8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Positive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Drought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0.054</a:t>
                      </a:r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/>
                      </a:r>
                      <a:b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 (0.021)</a:t>
                      </a:r>
                      <a:r>
                        <a:rPr lang="en-US" sz="15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**</a:t>
                      </a:r>
                      <a:endParaRPr lang="en-US" sz="15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0.115</a:t>
                      </a:r>
                      <a:b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     (0.018)***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solidFill>
                            <a:schemeClr val="bg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−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 +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 smtClean="0">
                          <a:latin typeface="Times New Roman"/>
                        </a:rPr>
                        <a:t>9</a:t>
                      </a:r>
                      <a:endParaRPr lang="en-US" sz="1600" b="0" i="0" u="none" strike="noStrike" dirty="0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Positive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None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0.037</a:t>
                      </a:r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/>
                      </a:r>
                      <a:b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   (0.010)*</a:t>
                      </a:r>
                      <a:r>
                        <a:rPr lang="en-US" sz="15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**</a:t>
                      </a:r>
                      <a:endParaRPr lang="en-US" sz="15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0.026</a:t>
                      </a:r>
                      <a:b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 (0.014)*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19652" y="6503279"/>
            <a:ext cx="70284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 smtClean="0">
                <a:latin typeface="Times New Roman"/>
                <a:cs typeface="Times New Roman"/>
              </a:rPr>
              <a:t>Notes</a:t>
            </a:r>
            <a:r>
              <a:rPr lang="en-US" sz="1500" dirty="0" smtClean="0">
                <a:latin typeface="Times New Roman"/>
                <a:cs typeface="Times New Roman"/>
              </a:rPr>
              <a:t>: Standard errors clustered by region.</a:t>
            </a:r>
            <a:endParaRPr lang="en-US" sz="1500" dirty="0">
              <a:latin typeface="Times New Roman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020" y="5448300"/>
            <a:ext cx="7379379" cy="110222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05298" y="5598027"/>
            <a:ext cx="164030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PREDICTION 2: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Ratcheting   </a:t>
            </a:r>
            <a:endParaRPr lang="en-US" b="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7555835" y="5483727"/>
            <a:ext cx="254000" cy="1069641"/>
          </a:xfrm>
          <a:prstGeom prst="righ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63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8900" y="-60397"/>
            <a:ext cx="8229600" cy="466713"/>
          </a:xfrm>
        </p:spPr>
        <p:txBody>
          <a:bodyPr>
            <a:noAutofit/>
          </a:bodyPr>
          <a:lstStyle/>
          <a:p>
            <a:pPr algn="l"/>
            <a:r>
              <a:rPr lang="en-US" sz="3000" b="1" dirty="0" smtClean="0">
                <a:solidFill>
                  <a:schemeClr val="accent1"/>
                </a:solidFill>
                <a:latin typeface="Times New Roman"/>
                <a:cs typeface="Times New Roman"/>
              </a:rPr>
              <a:t>Wage Distortions (Predictions 1-2)</a:t>
            </a:r>
            <a:endParaRPr lang="en-US" sz="3000" b="1" dirty="0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10286"/>
              </p:ext>
            </p:extLst>
          </p:nvPr>
        </p:nvGraphicFramePr>
        <p:xfrm>
          <a:off x="208552" y="454536"/>
          <a:ext cx="7269747" cy="6098832"/>
        </p:xfrm>
        <a:graphic>
          <a:graphicData uri="http://schemas.openxmlformats.org/drawingml/2006/table">
            <a:tbl>
              <a:tblPr/>
              <a:tblGrid>
                <a:gridCol w="205490"/>
                <a:gridCol w="836636"/>
                <a:gridCol w="865992"/>
                <a:gridCol w="62932"/>
                <a:gridCol w="1629240"/>
                <a:gridCol w="73389"/>
                <a:gridCol w="1614562"/>
                <a:gridCol w="88067"/>
                <a:gridCol w="910025"/>
                <a:gridCol w="73389"/>
                <a:gridCol w="910025"/>
              </a:tblGrid>
              <a:tr h="21932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latin typeface="Times New Roman"/>
                        </a:rPr>
                        <a:t>Dependent Variable: Log Nominal Agricultural Daily Wage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latin typeface="Verdana"/>
                      </a:endParaRP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latin typeface="Verdana"/>
                      </a:endParaRP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latin typeface="Verdana"/>
                      </a:endParaRP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latin typeface="Verdana"/>
                      </a:endParaRP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908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1" u="none" strike="noStrike" dirty="0"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11104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1" u="none" strike="noStrike" dirty="0"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11104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1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11104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 smtClean="0">
                          <a:latin typeface="Times New Roman"/>
                        </a:rPr>
                        <a:t>World</a:t>
                      </a:r>
                      <a:r>
                        <a:rPr lang="en-US" sz="1600" b="0" i="1" u="none" strike="noStrike" baseline="0" dirty="0" smtClean="0">
                          <a:latin typeface="Times New Roman"/>
                        </a:rPr>
                        <a:t> Bank</a:t>
                      </a:r>
                      <a:r>
                        <a:rPr lang="en-US" sz="1600" b="0" i="1" u="none" strike="noStrike" dirty="0" smtClean="0">
                          <a:latin typeface="Times New Roman"/>
                        </a:rPr>
                        <a:t> </a:t>
                      </a:r>
                      <a:r>
                        <a:rPr lang="en-US" sz="1600" b="0" i="1" u="none" strike="noStrike" dirty="0">
                          <a:latin typeface="Times New Roman"/>
                        </a:rPr>
                        <a:t>Data</a:t>
                      </a:r>
                      <a:r>
                        <a:rPr lang="en-US" sz="1600" b="0" i="1" u="none" strike="noStrike" dirty="0" smtClean="0">
                          <a:latin typeface="Times New Roman"/>
                        </a:rPr>
                        <a:t> </a:t>
                      </a:r>
                    </a:p>
                    <a:p>
                      <a:pPr algn="ctr" fontAlgn="b"/>
                      <a:r>
                        <a:rPr lang="en-US" sz="1600" b="0" i="1" u="none" strike="noStrike" dirty="0" smtClean="0">
                          <a:latin typeface="Times New Roman"/>
                        </a:rPr>
                        <a:t>(</a:t>
                      </a:r>
                      <a:r>
                        <a:rPr lang="en-US" sz="1600" b="0" i="1" u="none" strike="noStrike" dirty="0">
                          <a:latin typeface="Times New Roman"/>
                        </a:rPr>
                        <a:t>1956-1987)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NSS Data (1982-2007)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1" u="none" strike="noStrike" dirty="0">
                        <a:latin typeface="Times New Roman"/>
                      </a:endParaRP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>
                          <a:latin typeface="Times New Roman"/>
                        </a:rPr>
                        <a:t>Predictions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9320">
                <a:tc>
                  <a:txBody>
                    <a:bodyPr/>
                    <a:lstStyle/>
                    <a:p>
                      <a:pPr algn="l" fontAlgn="t"/>
                      <a:endParaRPr lang="en-US" sz="1400" b="0" i="1" u="none" strike="noStrike">
                        <a:latin typeface="Times New Roman"/>
                      </a:endParaRPr>
                    </a:p>
                  </a:txBody>
                  <a:tcPr marL="11104" marR="11104" marT="1110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latin typeface="Times New Roman"/>
                        </a:rPr>
                        <a:t>Last year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>
                          <a:latin typeface="Times New Roman"/>
                        </a:rPr>
                        <a:t>This year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latin typeface="Times New Roman"/>
                      </a:endParaRP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latin typeface="Times New Roman"/>
                        </a:rPr>
                        <a:t>(1)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latin typeface="Times New Roman"/>
                      </a:endParaRP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(2)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latin typeface="Times New Roman"/>
                      </a:endParaRP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latin typeface="Times New Roman"/>
                        </a:rPr>
                        <a:t>H</a:t>
                      </a:r>
                      <a:r>
                        <a:rPr lang="en-US" sz="1400" b="0" i="0" u="none" strike="noStrike" baseline="-25000" dirty="0">
                          <a:latin typeface="Times New Roman"/>
                        </a:rPr>
                        <a:t>0</a:t>
                      </a:r>
                      <a:r>
                        <a:rPr lang="en-US" sz="1400" b="0" i="0" u="none" strike="noStrike" dirty="0">
                          <a:latin typeface="Times New Roman"/>
                        </a:rPr>
                        <a:t>: Flexible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latin typeface="Times New Roman"/>
                        </a:rPr>
                        <a:t>H</a:t>
                      </a:r>
                      <a:r>
                        <a:rPr lang="en-US" sz="1400" b="0" i="0" u="none" strike="noStrike" baseline="-25000" dirty="0">
                          <a:latin typeface="Times New Roman"/>
                        </a:rPr>
                        <a:t>1</a:t>
                      </a:r>
                      <a:r>
                        <a:rPr lang="en-US" sz="1400" b="0" i="0" u="none" strike="noStrike" dirty="0">
                          <a:latin typeface="Times New Roman"/>
                        </a:rPr>
                        <a:t>: Rigidity</a:t>
                      </a:r>
                    </a:p>
                  </a:txBody>
                  <a:tcPr marL="11104" marR="11104" marT="111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43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1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None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None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500" b="0" i="0" u="none" strike="noStrike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latin typeface="Times New Roman"/>
                        </a:rPr>
                        <a:t>Omitted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500" b="0" i="0" u="none" strike="noStrike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5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500" b="0" i="0" u="none" strike="noStrike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latin typeface="Times New Roman"/>
                        </a:rPr>
                        <a:t> -- 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latin typeface="Times New Roman"/>
                        </a:rPr>
                        <a:t> --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71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2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Drought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None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0.000</a:t>
                      </a:r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/>
                      </a:r>
                      <a:b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(</a:t>
                      </a:r>
                      <a:r>
                        <a:rPr lang="en-US" sz="15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0.010)</a:t>
                      </a:r>
                      <a:endParaRPr lang="en-US" sz="15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5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US" sz="200" b="0" i="0" u="none" strike="noStrike" dirty="0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" b="0" i="0" u="none" strike="noStrike" dirty="0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" b="0" i="0" u="none" strike="noStrike" dirty="0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3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latin typeface="Times New Roman"/>
                        </a:rPr>
                        <a:t>None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Positive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0.038</a:t>
                      </a: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/>
                      </a:r>
                      <a:b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  (</a:t>
                      </a:r>
                      <a:r>
                        <a:rPr lang="en-US" sz="15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0.016)</a:t>
                      </a: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**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chemeClr val="bg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5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chemeClr val="bg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+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+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71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4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latin typeface="Times New Roman"/>
                        </a:rPr>
                        <a:t>Drought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Positive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0.081</a:t>
                      </a: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/>
                      </a:r>
                      <a:b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    (</a:t>
                      </a:r>
                      <a:r>
                        <a:rPr lang="en-US" sz="15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0.022)</a:t>
                      </a: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***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5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1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5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latin typeface="Times New Roman"/>
                        </a:rPr>
                        <a:t>Positive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Positive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0.029</a:t>
                      </a: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/>
                      </a:r>
                      <a:b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lang="en-US" sz="15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0.017)*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5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US" sz="200" b="0" i="0" u="none" strike="noStrike" dirty="0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" b="0" i="0" u="none" strike="noStrike" dirty="0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" b="0" i="0" u="none" strike="noStrike" dirty="0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" b="0" i="0" u="none" strike="noStrike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6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None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Drought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 -</a:t>
                      </a:r>
                      <a:r>
                        <a:rPr lang="en-US" sz="15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0.009</a:t>
                      </a:r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/>
                      </a:r>
                      <a:b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 (</a:t>
                      </a:r>
                      <a:r>
                        <a:rPr lang="en-US" sz="15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0.008)</a:t>
                      </a:r>
                      <a:endParaRPr lang="en-US" sz="15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5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−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71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7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latin typeface="Times New Roman"/>
                        </a:rPr>
                        <a:t>Drought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Drought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 -</a:t>
                      </a:r>
                      <a:r>
                        <a:rPr lang="en-US" sz="15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0.017</a:t>
                      </a:r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/>
                      </a:r>
                      <a:b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 (</a:t>
                      </a:r>
                      <a:r>
                        <a:rPr lang="en-US" sz="15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0.021)</a:t>
                      </a:r>
                      <a:endParaRPr lang="en-US" sz="15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 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US" sz="200" b="0" i="1" u="none" strike="noStrike" dirty="0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" b="0" i="1" u="none" strike="noStrike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" b="0" i="1" u="none" strike="noStrike" dirty="0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1" u="none" strike="noStrike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1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1" u="none" strike="noStrike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1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1" u="none" strike="noStrike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8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Positive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Drought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0.054</a:t>
                      </a:r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/>
                      </a:r>
                      <a:b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 (0.021)</a:t>
                      </a:r>
                      <a:r>
                        <a:rPr lang="en-US" sz="15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**</a:t>
                      </a:r>
                      <a:endParaRPr lang="en-US" sz="15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5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solidFill>
                            <a:schemeClr val="bg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−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 +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 smtClean="0">
                          <a:latin typeface="Times New Roman"/>
                        </a:rPr>
                        <a:t>9</a:t>
                      </a:r>
                      <a:endParaRPr lang="en-US" sz="1600" b="0" i="0" u="none" strike="noStrike" dirty="0"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Positive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None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0.037</a:t>
                      </a:r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/>
                      </a:r>
                      <a:b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   (0.010)*</a:t>
                      </a:r>
                      <a:r>
                        <a:rPr lang="en-US" sz="15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**</a:t>
                      </a:r>
                      <a:endParaRPr lang="en-US" sz="15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solidFill>
                            <a:schemeClr val="tx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5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+</a:t>
                      </a:r>
                    </a:p>
                  </a:txBody>
                  <a:tcPr marL="11104" marR="11104" marT="914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ight Brace 7"/>
          <p:cNvSpPr/>
          <p:nvPr/>
        </p:nvSpPr>
        <p:spPr>
          <a:xfrm>
            <a:off x="7566533" y="1536699"/>
            <a:ext cx="254000" cy="829511"/>
          </a:xfrm>
          <a:prstGeom prst="rightBrac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/>
          <p:cNvSpPr/>
          <p:nvPr/>
        </p:nvSpPr>
        <p:spPr>
          <a:xfrm>
            <a:off x="7555835" y="2527300"/>
            <a:ext cx="264698" cy="1524000"/>
          </a:xfrm>
          <a:prstGeom prst="rightBrac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/>
          <p:cNvSpPr/>
          <p:nvPr/>
        </p:nvSpPr>
        <p:spPr>
          <a:xfrm>
            <a:off x="7566533" y="4343401"/>
            <a:ext cx="254000" cy="977900"/>
          </a:xfrm>
          <a:prstGeom prst="rightBrac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/>
          <p:cNvSpPr/>
          <p:nvPr/>
        </p:nvSpPr>
        <p:spPr>
          <a:xfrm>
            <a:off x="7581235" y="5518522"/>
            <a:ext cx="254000" cy="476546"/>
          </a:xfrm>
          <a:prstGeom prst="rightBrac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/>
          <p:cNvSpPr/>
          <p:nvPr/>
        </p:nvSpPr>
        <p:spPr>
          <a:xfrm>
            <a:off x="7581235" y="6044608"/>
            <a:ext cx="254000" cy="476546"/>
          </a:xfrm>
          <a:prstGeom prst="rightBrac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748341" y="5459832"/>
            <a:ext cx="137694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CATEGORY</a:t>
            </a:r>
          </a:p>
          <a:p>
            <a:pPr algn="ctr"/>
            <a:r>
              <a:rPr lang="en-US" sz="16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lang="en-US" sz="1600" b="1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48341" y="6044608"/>
            <a:ext cx="137694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CATEGORY</a:t>
            </a:r>
          </a:p>
          <a:p>
            <a:pPr algn="ctr"/>
            <a:r>
              <a:rPr lang="en-US" sz="16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endParaRPr lang="en-US" sz="1600" b="1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67053" y="1734305"/>
            <a:ext cx="1376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OMIT</a:t>
            </a:r>
            <a:endParaRPr lang="en-US" sz="1600" b="1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73741" y="3047327"/>
            <a:ext cx="13769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CATEGORY</a:t>
            </a:r>
          </a:p>
          <a:p>
            <a:pPr algn="ctr"/>
            <a:r>
              <a:rPr lang="en-US" sz="15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lang="en-US" sz="1500" b="1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67053" y="4501141"/>
            <a:ext cx="137694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CATEGORY</a:t>
            </a:r>
          </a:p>
          <a:p>
            <a:pPr algn="ctr"/>
            <a:r>
              <a:rPr lang="en-US" sz="16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lang="en-US" sz="1600" b="1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66533" y="566434"/>
            <a:ext cx="15774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 FUTURE REGRESSIONS</a:t>
            </a:r>
            <a:endParaRPr lang="en-US" sz="1500" b="1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2206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457200" y="601668"/>
            <a:ext cx="8229600" cy="1588"/>
          </a:xfrm>
          <a:prstGeom prst="line">
            <a:avLst/>
          </a:prstGeom>
          <a:ln>
            <a:solidFill>
              <a:srgbClr val="4F81BD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36888" y="43279"/>
            <a:ext cx="8807112" cy="453545"/>
          </a:xfrm>
        </p:spPr>
        <p:txBody>
          <a:bodyPr>
            <a:noAutofit/>
          </a:bodyPr>
          <a:lstStyle/>
          <a:p>
            <a:pPr algn="l"/>
            <a:r>
              <a:rPr lang="en-US" sz="3800" b="1" dirty="0" smtClean="0">
                <a:solidFill>
                  <a:srgbClr val="4F81BD"/>
                </a:solidFill>
                <a:latin typeface="Times New Roman"/>
                <a:cs typeface="Times New Roman"/>
              </a:rPr>
              <a:t>Empirical specification</a:t>
            </a:r>
            <a:endParaRPr lang="en-US" sz="3800" dirty="0">
              <a:solidFill>
                <a:srgbClr val="4F81BD"/>
              </a:solidFill>
              <a:latin typeface="Times New Roman"/>
              <a:cs typeface="Times New Roman"/>
            </a:endParaRPr>
          </a:p>
        </p:txBody>
      </p:sp>
      <p:grpSp>
        <p:nvGrpSpPr>
          <p:cNvPr id="2" name="Group 14"/>
          <p:cNvGrpSpPr/>
          <p:nvPr/>
        </p:nvGrpSpPr>
        <p:grpSpPr>
          <a:xfrm>
            <a:off x="160421" y="800100"/>
            <a:ext cx="8983579" cy="1452268"/>
            <a:chOff x="106944" y="2499908"/>
            <a:chExt cx="8983579" cy="145226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944" y="2887379"/>
              <a:ext cx="8983579" cy="1064797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20312" y="2499908"/>
              <a:ext cx="4117477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Times New Roman"/>
                  <a:cs typeface="Times New Roman"/>
                  <a:sym typeface="Wingdings"/>
                </a:rPr>
                <a:t>9 separate cells:</a:t>
              </a:r>
            </a:p>
          </p:txBody>
        </p:sp>
      </p:grpSp>
      <p:grpSp>
        <p:nvGrpSpPr>
          <p:cNvPr id="4" name="Group 13"/>
          <p:cNvGrpSpPr/>
          <p:nvPr/>
        </p:nvGrpSpPr>
        <p:grpSpPr>
          <a:xfrm>
            <a:off x="93576" y="3329232"/>
            <a:ext cx="8660064" cy="1790393"/>
            <a:chOff x="93576" y="4224429"/>
            <a:chExt cx="8660064" cy="1790393"/>
          </a:xfrm>
        </p:grpSpPr>
        <p:sp>
          <p:nvSpPr>
            <p:cNvPr id="13" name="TextBox 12"/>
            <p:cNvSpPr txBox="1"/>
            <p:nvPr/>
          </p:nvSpPr>
          <p:spPr>
            <a:xfrm>
              <a:off x="93576" y="4224429"/>
              <a:ext cx="669758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Times New Roman"/>
                  <a:cs typeface="Times New Roman"/>
                  <a:sym typeface="Wingdings"/>
                </a:rPr>
                <a:t>With shocks grouped by prediction: 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0519" y="4661380"/>
              <a:ext cx="8553121" cy="135344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8689"/>
            <a:ext cx="8229600" cy="1069114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>
                <a:solidFill>
                  <a:srgbClr val="4F81BD"/>
                </a:solidFill>
                <a:latin typeface="Times New Roman"/>
                <a:cs typeface="Times New Roman"/>
              </a:rPr>
              <a:t>Motivational Evidence:</a:t>
            </a:r>
            <a:br>
              <a:rPr lang="en-US" sz="3600" b="1" dirty="0" smtClean="0">
                <a:solidFill>
                  <a:srgbClr val="4F81BD"/>
                </a:solidFill>
                <a:latin typeface="Times New Roman"/>
                <a:cs typeface="Times New Roman"/>
              </a:rPr>
            </a:br>
            <a:r>
              <a:rPr lang="en-US" sz="3600" dirty="0" smtClean="0">
                <a:solidFill>
                  <a:srgbClr val="4F81BD"/>
                </a:solidFill>
                <a:latin typeface="Times New Roman"/>
                <a:cs typeface="Times New Roman"/>
              </a:rPr>
              <a:t>Distribution of Nominal Wage Changes</a:t>
            </a:r>
            <a:endParaRPr lang="en-US" sz="3600" dirty="0">
              <a:solidFill>
                <a:srgbClr val="4F81BD"/>
              </a:solidFill>
              <a:latin typeface="Times New Roman"/>
              <a:cs typeface="Times New Roma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57200" y="963689"/>
            <a:ext cx="8229600" cy="1588"/>
          </a:xfrm>
          <a:prstGeom prst="line">
            <a:avLst/>
          </a:prstGeom>
          <a:ln>
            <a:solidFill>
              <a:srgbClr val="4F81BD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38884" y="5105401"/>
            <a:ext cx="8438629" cy="1338177"/>
          </a:xfrm>
        </p:spPr>
        <p:txBody>
          <a:bodyPr>
            <a:normAutofit fontScale="85000" lnSpcReduction="20000"/>
          </a:bodyPr>
          <a:lstStyle/>
          <a:p>
            <a:r>
              <a:rPr lang="en-US" sz="3319" dirty="0" smtClean="0">
                <a:latin typeface="Times New Roman"/>
                <a:cs typeface="Times New Roman"/>
              </a:rPr>
              <a:t>Individual panel data: planting season wages</a:t>
            </a:r>
          </a:p>
          <a:p>
            <a:pPr lvl="1"/>
            <a:r>
              <a:rPr lang="en-US" sz="2919" dirty="0" smtClean="0">
                <a:latin typeface="Times New Roman"/>
                <a:cs typeface="Times New Roman"/>
              </a:rPr>
              <a:t>Source: ICRISAT (1975-1986)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Percent change in nominal wage since last year</a:t>
            </a:r>
          </a:p>
          <a:p>
            <a:endParaRPr lang="en-US" dirty="0" smtClean="0">
              <a:latin typeface="Times New Roman"/>
              <a:cs typeface="Times New Roman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857" y="1067776"/>
            <a:ext cx="4653564" cy="36576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rot="16200000" flipH="1">
            <a:off x="2265092" y="2639410"/>
            <a:ext cx="3156638" cy="13369"/>
          </a:xfrm>
          <a:prstGeom prst="line">
            <a:avLst/>
          </a:prstGeom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90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8900" y="-60397"/>
            <a:ext cx="8229600" cy="466713"/>
          </a:xfrm>
        </p:spPr>
        <p:txBody>
          <a:bodyPr>
            <a:noAutofit/>
          </a:bodyPr>
          <a:lstStyle/>
          <a:p>
            <a:pPr algn="l"/>
            <a:r>
              <a:rPr lang="en-US" sz="3000" b="1" dirty="0" smtClean="0">
                <a:solidFill>
                  <a:schemeClr val="accent1"/>
                </a:solidFill>
                <a:latin typeface="Times New Roman"/>
                <a:cs typeface="Times New Roman"/>
              </a:rPr>
              <a:t>Wage Distortions (Predictions 1-2)</a:t>
            </a:r>
            <a:endParaRPr lang="en-US" sz="3000" b="1" dirty="0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9652" y="6341696"/>
            <a:ext cx="70284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 smtClean="0">
                <a:latin typeface="Times New Roman"/>
                <a:cs typeface="Times New Roman"/>
              </a:rPr>
              <a:t>Notes</a:t>
            </a:r>
            <a:r>
              <a:rPr lang="en-US" sz="1500" dirty="0" smtClean="0">
                <a:latin typeface="Times New Roman"/>
                <a:cs typeface="Times New Roman"/>
              </a:rPr>
              <a:t>: Standard errors clustered by region.</a:t>
            </a:r>
            <a:endParaRPr lang="en-US" sz="1500" dirty="0">
              <a:latin typeface="Times New Roman"/>
              <a:cs typeface="Times New Roman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025749"/>
              </p:ext>
            </p:extLst>
          </p:nvPr>
        </p:nvGraphicFramePr>
        <p:xfrm>
          <a:off x="174158" y="603450"/>
          <a:ext cx="7928440" cy="5349662"/>
        </p:xfrm>
        <a:graphic>
          <a:graphicData uri="http://schemas.openxmlformats.org/drawingml/2006/table">
            <a:tbl>
              <a:tblPr/>
              <a:tblGrid>
                <a:gridCol w="207732"/>
                <a:gridCol w="1938832"/>
                <a:gridCol w="69244"/>
                <a:gridCol w="946335"/>
                <a:gridCol w="946335"/>
                <a:gridCol w="69244"/>
                <a:gridCol w="946335"/>
                <a:gridCol w="946335"/>
                <a:gridCol w="69244"/>
                <a:gridCol w="865550"/>
                <a:gridCol w="57704"/>
                <a:gridCol w="865550"/>
              </a:tblGrid>
              <a:tr h="509301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1" u="none" strike="noStrike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10948" marR="10948" marT="10948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5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World Bank Data </a:t>
                      </a:r>
                      <a:br>
                        <a:rPr lang="en-US" sz="15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5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(1956-1987)</a:t>
                      </a:r>
                    </a:p>
                  </a:txBody>
                  <a:tcPr marL="10948" marR="10948" marT="10948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10948" marR="10948" marT="10948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5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NSS Data</a:t>
                      </a:r>
                      <a:br>
                        <a:rPr lang="en-US" sz="15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5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(1982-</a:t>
                      </a:r>
                      <a:r>
                        <a:rPr lang="en-US" sz="15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2009)</a:t>
                      </a:r>
                      <a:endParaRPr lang="en-US" sz="15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0948" marR="10948" marT="10948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10948" marR="10948" marT="10948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5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Predictions</a:t>
                      </a:r>
                    </a:p>
                  </a:txBody>
                  <a:tcPr marL="10948" marR="10948" marT="10948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864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Last year</a:t>
                      </a:r>
                    </a:p>
                  </a:txBody>
                  <a:tcPr marL="10948" marR="10948" marT="10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948" marR="10948" marT="10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effectLst/>
                          <a:latin typeface="Times New Roman"/>
                        </a:rPr>
                        <a:t>(1)</a:t>
                      </a:r>
                    </a:p>
                  </a:txBody>
                  <a:tcPr marL="10948" marR="10948" marT="1094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effectLst/>
                          <a:latin typeface="Times New Roman"/>
                        </a:rPr>
                        <a:t>(2)</a:t>
                      </a:r>
                    </a:p>
                  </a:txBody>
                  <a:tcPr marL="10948" marR="10948" marT="1094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948" marR="10948" marT="10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effectLst/>
                          <a:latin typeface="Times New Roman"/>
                        </a:rPr>
                        <a:t>(3)</a:t>
                      </a:r>
                    </a:p>
                  </a:txBody>
                  <a:tcPr marL="10948" marR="10948" marT="1094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effectLst/>
                          <a:latin typeface="Times New Roman"/>
                        </a:rPr>
                        <a:t>(4)</a:t>
                      </a:r>
                    </a:p>
                  </a:txBody>
                  <a:tcPr marL="10948" marR="10948" marT="1094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effectLst/>
                        <a:latin typeface="Verdana"/>
                      </a:endParaRPr>
                    </a:p>
                  </a:txBody>
                  <a:tcPr marL="10948" marR="10948" marT="10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H</a:t>
                      </a:r>
                      <a:r>
                        <a:rPr lang="en-US" sz="15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 Flexible</a:t>
                      </a:r>
                    </a:p>
                  </a:txBody>
                  <a:tcPr marL="10948" marR="10948" marT="1094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effectLst/>
                        <a:latin typeface="Verdana"/>
                      </a:endParaRPr>
                    </a:p>
                  </a:txBody>
                  <a:tcPr marL="10948" marR="10948" marT="1094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H</a:t>
                      </a:r>
                      <a:r>
                        <a:rPr lang="en-US" sz="15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 Rigidity</a:t>
                      </a:r>
                    </a:p>
                  </a:txBody>
                  <a:tcPr marL="10948" marR="10948" marT="1094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1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1" u="none" strike="noStrike" dirty="0">
                          <a:effectLst/>
                          <a:latin typeface="Times New Roman"/>
                        </a:rPr>
                        <a:t>t-1 = Drought or None</a:t>
                      </a:r>
                      <a:br>
                        <a:rPr lang="en-US" sz="1500" b="0" i="1" u="none" strike="noStrike" dirty="0">
                          <a:effectLst/>
                          <a:latin typeface="Times New Roman"/>
                        </a:rPr>
                      </a:br>
                      <a:r>
                        <a:rPr lang="en-US" sz="1500" b="0" i="1" u="none" strike="noStrike" dirty="0">
                          <a:effectLst/>
                          <a:latin typeface="Times New Roman"/>
                        </a:rPr>
                        <a:t>t = None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Omitted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Omitted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Omitted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Omitted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500" b="0" i="0" u="none" strike="noStrike">
                        <a:effectLst/>
                        <a:latin typeface="Arial"/>
                      </a:endParaRP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-- </a:t>
                      </a:r>
                    </a:p>
                  </a:txBody>
                  <a:tcPr marL="10948" marR="10948" marT="1094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effectLst/>
                        <a:latin typeface="Verdana"/>
                      </a:endParaRPr>
                    </a:p>
                  </a:txBody>
                  <a:tcPr marL="10948" marR="10948" marT="10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--</a:t>
                      </a:r>
                    </a:p>
                  </a:txBody>
                  <a:tcPr marL="10948" marR="10948" marT="1094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6489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948" marR="10948" marT="109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0948" marR="10948" marT="10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948" marR="10948" marT="109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1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2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1" u="none" strike="noStrike">
                          <a:effectLst/>
                          <a:latin typeface="Times New Roman"/>
                        </a:rPr>
                        <a:t>t-1 = Any</a:t>
                      </a:r>
                      <a:br>
                        <a:rPr lang="en-US" sz="1500" b="0" i="1" u="none" strike="noStrike">
                          <a:effectLst/>
                          <a:latin typeface="Times New Roman"/>
                        </a:rPr>
                      </a:br>
                      <a:r>
                        <a:rPr lang="en-US" sz="1500" b="0" i="1" u="none" strike="noStrike">
                          <a:effectLst/>
                          <a:latin typeface="Times New Roman"/>
                        </a:rPr>
                        <a:t>t = Positive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10948" marR="10948" marT="10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0.026</a:t>
                      </a:r>
                      <a:br>
                        <a:rPr lang="en-US" sz="15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(0.012)**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0.043</a:t>
                      </a:r>
                      <a:br>
                        <a:rPr lang="en-US" sz="15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5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(0.015)***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10948" marR="10948" marT="10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0.063</a:t>
                      </a:r>
                      <a:br>
                        <a:rPr lang="en-US" sz="1500" b="0" i="0" u="none" strike="noStrike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500" b="0" i="0" u="none" strike="noStrike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(0.022)***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0.075</a:t>
                      </a:r>
                      <a:br>
                        <a:rPr lang="en-US" sz="1500" b="0" i="0" u="none" strike="noStrike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500" b="0" i="0" u="none" strike="noStrike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(0.024)***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10948" marR="10948" marT="10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+</a:t>
                      </a:r>
                    </a:p>
                  </a:txBody>
                  <a:tcPr marL="10948" marR="10948" marT="10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effectLst/>
                        <a:latin typeface="Verdana"/>
                      </a:endParaRPr>
                    </a:p>
                  </a:txBody>
                  <a:tcPr marL="10948" marR="10948" marT="1094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+</a:t>
                      </a:r>
                    </a:p>
                  </a:txBody>
                  <a:tcPr marL="10948" marR="10948" marT="10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6489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948" marR="10948" marT="109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0948" marR="10948" marT="10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948" marR="10948" marT="109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1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3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1" u="none" strike="noStrike">
                          <a:effectLst/>
                          <a:latin typeface="Times New Roman"/>
                        </a:rPr>
                        <a:t>t-1</a:t>
                      </a:r>
                      <a:r>
                        <a:rPr lang="en-US" sz="1500" b="0" i="0" u="none" strike="noStrike">
                          <a:effectLst/>
                          <a:latin typeface="Times New Roman"/>
                        </a:rPr>
                        <a:t> = Drought or None</a:t>
                      </a:r>
                      <a:br>
                        <a:rPr lang="en-US" sz="1500" b="0" i="0" u="none" strike="noStrike">
                          <a:effectLst/>
                          <a:latin typeface="Times New Roman"/>
                        </a:rPr>
                      </a:br>
                      <a:r>
                        <a:rPr lang="en-US" sz="1500" b="0" i="0" u="none" strike="noStrike">
                          <a:effectLst/>
                          <a:latin typeface="Times New Roman"/>
                        </a:rPr>
                        <a:t>t = Drought</a:t>
                      </a:r>
                      <a:endParaRPr lang="en-US" sz="1500" b="0" i="1" u="none" strike="noStrike">
                        <a:effectLst/>
                        <a:latin typeface="Times New Roman"/>
                      </a:endParaRP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948" marR="10948" marT="10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 -0.010</a:t>
                      </a:r>
                      <a:br>
                        <a:rPr lang="en-US" sz="15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5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(0.010)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 -0.012</a:t>
                      </a:r>
                      <a:br>
                        <a:rPr lang="en-US" sz="15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(0.009)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948" marR="10948" marT="10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0.008</a:t>
                      </a:r>
                      <a:br>
                        <a:rPr lang="en-US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(0.022)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0.007</a:t>
                      </a:r>
                      <a:br>
                        <a:rPr lang="en-US" sz="1500" b="0" i="0" u="none" strike="noStrike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500" b="0" i="0" u="none" strike="noStrike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(0.022)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948" marR="10948" marT="10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−</a:t>
                      </a:r>
                    </a:p>
                  </a:txBody>
                  <a:tcPr marL="10948" marR="10948" marT="10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effectLst/>
                        <a:latin typeface="Verdana"/>
                      </a:endParaRPr>
                    </a:p>
                  </a:txBody>
                  <a:tcPr marL="10948" marR="10948" marT="1094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10948" marR="10948" marT="10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6489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948" marR="10948" marT="109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0948" marR="10948" marT="10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948" marR="10948" marT="109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1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4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1" u="none" strike="noStrike">
                          <a:effectLst/>
                          <a:latin typeface="Times New Roman"/>
                        </a:rPr>
                        <a:t>t-1=Positive</a:t>
                      </a:r>
                      <a:br>
                        <a:rPr lang="en-US" sz="1500" b="0" i="1" u="none" strike="noStrike">
                          <a:effectLst/>
                          <a:latin typeface="Times New Roman"/>
                        </a:rPr>
                      </a:br>
                      <a:r>
                        <a:rPr lang="en-US" sz="1500" b="0" i="1" u="none" strike="noStrike">
                          <a:effectLst/>
                          <a:latin typeface="Times New Roman"/>
                        </a:rPr>
                        <a:t>t=Drought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0.037</a:t>
                      </a:r>
                      <a:br>
                        <a:rPr lang="en-US" sz="15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5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(0.020)*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0.054</a:t>
                      </a:r>
                      <a:br>
                        <a:rPr lang="en-US" sz="15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(0.024)**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0.065</a:t>
                      </a:r>
                      <a:br>
                        <a:rPr lang="en-US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(0.044)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0.081</a:t>
                      </a:r>
                      <a:br>
                        <a:rPr lang="en-US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(0.044)*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−</a:t>
                      </a:r>
                    </a:p>
                  </a:txBody>
                  <a:tcPr marL="10948" marR="10948" marT="10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effectLst/>
                        <a:latin typeface="Verdana"/>
                      </a:endParaRPr>
                    </a:p>
                  </a:txBody>
                  <a:tcPr marL="10948" marR="10948" marT="1094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+</a:t>
                      </a:r>
                    </a:p>
                  </a:txBody>
                  <a:tcPr marL="10948" marR="10948" marT="10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61020">
                <a:tc>
                  <a:txBody>
                    <a:bodyPr/>
                    <a:lstStyle/>
                    <a:p>
                      <a:pPr algn="l" fontAlgn="t"/>
                      <a:endParaRPr lang="en-US" sz="15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/>
                      </a:endParaRP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500" b="0" i="1" u="none" strike="noStrike">
                        <a:effectLst/>
                        <a:latin typeface="Times New Roman"/>
                      </a:endParaRP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500" b="0" i="0" u="none" strike="noStrike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500" b="0" i="0" u="none" strike="noStrike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500" b="0" i="0" u="none" strike="noStrike">
                        <a:solidFill>
                          <a:schemeClr val="bg1"/>
                        </a:solidFill>
                        <a:effectLst/>
                        <a:latin typeface="Times New Roman"/>
                      </a:endParaRP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5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/>
                      </a:endParaRP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5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/>
                      </a:endParaRP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0948" marR="10948" marT="109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effectLst/>
                        <a:latin typeface="Verdana"/>
                      </a:endParaRPr>
                    </a:p>
                  </a:txBody>
                  <a:tcPr marL="10948" marR="10948" marT="10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0948" marR="10948" marT="109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9301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5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t-1=Positive</a:t>
                      </a:r>
                      <a:br>
                        <a:rPr lang="en-US" sz="15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5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t=Zero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0.021</a:t>
                      </a:r>
                      <a:br>
                        <a:rPr lang="en-US" sz="15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5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(0.010)**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0.037</a:t>
                      </a:r>
                      <a:br>
                        <a:rPr lang="en-US" sz="15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5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(0.014)***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500" b="0" i="0" u="none" strike="noStrike">
                        <a:solidFill>
                          <a:schemeClr val="bg1"/>
                        </a:solidFill>
                        <a:effectLst/>
                        <a:latin typeface="Times New Roman"/>
                      </a:endParaRP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0.069</a:t>
                      </a:r>
                      <a:br>
                        <a:rPr lang="en-US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(0.027)**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0.076</a:t>
                      </a:r>
                      <a:br>
                        <a:rPr lang="en-US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(0.028)***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10948" marR="10948" marT="109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0948" marR="10948" marT="10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+</a:t>
                      </a:r>
                    </a:p>
                  </a:txBody>
                  <a:tcPr marL="10948" marR="10948" marT="109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32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1" u="none" strike="noStrike" dirty="0">
                          <a:effectLst/>
                          <a:latin typeface="Times New Roman"/>
                        </a:rPr>
                        <a:t>Previous shock controls?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No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Yes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No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Yes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10948" marR="10948" marT="10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Verdana"/>
                      </a:endParaRPr>
                    </a:p>
                  </a:txBody>
                  <a:tcPr marL="10948" marR="10948" marT="1094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10948" marR="10948" marT="10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4590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Observations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7,296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district-</a:t>
                      </a:r>
                      <a:r>
                        <a:rPr lang="en-US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yrs</a:t>
                      </a:r>
                      <a:endParaRPr 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7,296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district-</a:t>
                      </a:r>
                      <a:r>
                        <a:rPr lang="en-US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yrs</a:t>
                      </a:r>
                      <a:endParaRPr 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s-I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46,366</a:t>
                      </a:r>
                      <a:br>
                        <a:rPr lang="is-I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</a:br>
                      <a:r>
                        <a:rPr lang="is-I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indiv-yrs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s-I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46,366</a:t>
                      </a:r>
                      <a:br>
                        <a:rPr lang="is-I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</a:br>
                      <a:r>
                        <a:rPr lang="is-I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indiv-yrs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10948" marR="10948" marT="109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10948" marR="10948" marT="109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597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8900" y="-60397"/>
            <a:ext cx="8229600" cy="466713"/>
          </a:xfrm>
        </p:spPr>
        <p:txBody>
          <a:bodyPr>
            <a:noAutofit/>
          </a:bodyPr>
          <a:lstStyle/>
          <a:p>
            <a:pPr algn="l"/>
            <a:r>
              <a:rPr lang="en-US" sz="3000" b="1" dirty="0" smtClean="0">
                <a:solidFill>
                  <a:schemeClr val="accent1"/>
                </a:solidFill>
                <a:latin typeface="Times New Roman"/>
                <a:cs typeface="Times New Roman"/>
              </a:rPr>
              <a:t>Wage Distortions (Predictions 1-2)</a:t>
            </a:r>
            <a:endParaRPr lang="en-US" sz="3000" b="1" dirty="0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9652" y="6341696"/>
            <a:ext cx="70284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 smtClean="0">
                <a:latin typeface="Times New Roman"/>
                <a:cs typeface="Times New Roman"/>
              </a:rPr>
              <a:t>Notes</a:t>
            </a:r>
            <a:r>
              <a:rPr lang="en-US" sz="1500" dirty="0" smtClean="0">
                <a:latin typeface="Times New Roman"/>
                <a:cs typeface="Times New Roman"/>
              </a:rPr>
              <a:t>: Standard errors clustered by region.</a:t>
            </a:r>
            <a:endParaRPr lang="en-US" sz="1500" dirty="0">
              <a:latin typeface="Times New Roman"/>
              <a:cs typeface="Times New Roman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645320"/>
              </p:ext>
            </p:extLst>
          </p:nvPr>
        </p:nvGraphicFramePr>
        <p:xfrm>
          <a:off x="174158" y="603450"/>
          <a:ext cx="7928440" cy="5349662"/>
        </p:xfrm>
        <a:graphic>
          <a:graphicData uri="http://schemas.openxmlformats.org/drawingml/2006/table">
            <a:tbl>
              <a:tblPr/>
              <a:tblGrid>
                <a:gridCol w="207732"/>
                <a:gridCol w="1938832"/>
                <a:gridCol w="69244"/>
                <a:gridCol w="946335"/>
                <a:gridCol w="946335"/>
                <a:gridCol w="69244"/>
                <a:gridCol w="946335"/>
                <a:gridCol w="946335"/>
                <a:gridCol w="69244"/>
                <a:gridCol w="865550"/>
                <a:gridCol w="57704"/>
                <a:gridCol w="865550"/>
              </a:tblGrid>
              <a:tr h="509301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1" u="none" strike="noStrike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10948" marR="10948" marT="10948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5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World Bank Data </a:t>
                      </a:r>
                      <a:br>
                        <a:rPr lang="en-US" sz="15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5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(1956-1987)</a:t>
                      </a:r>
                    </a:p>
                  </a:txBody>
                  <a:tcPr marL="10948" marR="10948" marT="10948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10948" marR="10948" marT="10948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5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NSS Data</a:t>
                      </a:r>
                      <a:br>
                        <a:rPr lang="en-US" sz="15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5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(1982</a:t>
                      </a:r>
                      <a:r>
                        <a:rPr lang="en-US" sz="15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-2009)</a:t>
                      </a:r>
                      <a:endParaRPr lang="en-US" sz="15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0948" marR="10948" marT="10948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10948" marR="10948" marT="10948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5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Predictions</a:t>
                      </a:r>
                    </a:p>
                  </a:txBody>
                  <a:tcPr marL="10948" marR="10948" marT="10948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864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Last year</a:t>
                      </a:r>
                    </a:p>
                  </a:txBody>
                  <a:tcPr marL="10948" marR="10948" marT="10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948" marR="10948" marT="10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effectLst/>
                          <a:latin typeface="Times New Roman"/>
                        </a:rPr>
                        <a:t>(1)</a:t>
                      </a:r>
                    </a:p>
                  </a:txBody>
                  <a:tcPr marL="10948" marR="10948" marT="1094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effectLst/>
                          <a:latin typeface="Times New Roman"/>
                        </a:rPr>
                        <a:t>(2)</a:t>
                      </a:r>
                    </a:p>
                  </a:txBody>
                  <a:tcPr marL="10948" marR="10948" marT="1094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948" marR="10948" marT="10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effectLst/>
                          <a:latin typeface="Times New Roman"/>
                        </a:rPr>
                        <a:t>(3)</a:t>
                      </a:r>
                    </a:p>
                  </a:txBody>
                  <a:tcPr marL="10948" marR="10948" marT="1094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effectLst/>
                          <a:latin typeface="Times New Roman"/>
                        </a:rPr>
                        <a:t>(4)</a:t>
                      </a:r>
                    </a:p>
                  </a:txBody>
                  <a:tcPr marL="10948" marR="10948" marT="1094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effectLst/>
                        <a:latin typeface="Verdana"/>
                      </a:endParaRPr>
                    </a:p>
                  </a:txBody>
                  <a:tcPr marL="10948" marR="10948" marT="10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H</a:t>
                      </a:r>
                      <a:r>
                        <a:rPr lang="en-US" sz="15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 Flexible</a:t>
                      </a:r>
                    </a:p>
                  </a:txBody>
                  <a:tcPr marL="10948" marR="10948" marT="1094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effectLst/>
                        <a:latin typeface="Verdana"/>
                      </a:endParaRPr>
                    </a:p>
                  </a:txBody>
                  <a:tcPr marL="10948" marR="10948" marT="1094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H</a:t>
                      </a:r>
                      <a:r>
                        <a:rPr lang="en-US" sz="15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 Rigidity</a:t>
                      </a:r>
                    </a:p>
                  </a:txBody>
                  <a:tcPr marL="10948" marR="10948" marT="1094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1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1" u="none" strike="noStrike" dirty="0">
                          <a:effectLst/>
                          <a:latin typeface="Times New Roman"/>
                        </a:rPr>
                        <a:t>t-1 = Drought or None</a:t>
                      </a:r>
                      <a:br>
                        <a:rPr lang="en-US" sz="1500" b="0" i="1" u="none" strike="noStrike" dirty="0">
                          <a:effectLst/>
                          <a:latin typeface="Times New Roman"/>
                        </a:rPr>
                      </a:br>
                      <a:r>
                        <a:rPr lang="en-US" sz="1500" b="0" i="1" u="none" strike="noStrike" dirty="0">
                          <a:effectLst/>
                          <a:latin typeface="Times New Roman"/>
                        </a:rPr>
                        <a:t>t = None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Omitted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Omitted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Omitted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Omitted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500" b="0" i="0" u="none" strike="noStrike">
                        <a:effectLst/>
                        <a:latin typeface="Arial"/>
                      </a:endParaRP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-- </a:t>
                      </a:r>
                    </a:p>
                  </a:txBody>
                  <a:tcPr marL="10948" marR="10948" marT="1094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effectLst/>
                        <a:latin typeface="Verdana"/>
                      </a:endParaRPr>
                    </a:p>
                  </a:txBody>
                  <a:tcPr marL="10948" marR="10948" marT="10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--</a:t>
                      </a:r>
                    </a:p>
                  </a:txBody>
                  <a:tcPr marL="10948" marR="10948" marT="1094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6489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948" marR="10948" marT="109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0948" marR="10948" marT="10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948" marR="10948" marT="109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1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2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1" u="none" strike="noStrike">
                          <a:effectLst/>
                          <a:latin typeface="Times New Roman"/>
                        </a:rPr>
                        <a:t>t-1 = Any</a:t>
                      </a:r>
                      <a:br>
                        <a:rPr lang="en-US" sz="1500" b="0" i="1" u="none" strike="noStrike">
                          <a:effectLst/>
                          <a:latin typeface="Times New Roman"/>
                        </a:rPr>
                      </a:br>
                      <a:r>
                        <a:rPr lang="en-US" sz="1500" b="0" i="1" u="none" strike="noStrike">
                          <a:effectLst/>
                          <a:latin typeface="Times New Roman"/>
                        </a:rPr>
                        <a:t>t = Positive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10948" marR="10948" marT="10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0.026</a:t>
                      </a:r>
                      <a:b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(0.012)**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0.043</a:t>
                      </a:r>
                      <a:b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(0.015)***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10948" marR="10948" marT="10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0.063</a:t>
                      </a:r>
                      <a:b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(0.022)***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0.075</a:t>
                      </a:r>
                      <a:b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(0.024)***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10948" marR="10948" marT="10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+</a:t>
                      </a:r>
                    </a:p>
                  </a:txBody>
                  <a:tcPr marL="10948" marR="10948" marT="10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effectLst/>
                        <a:latin typeface="Verdana"/>
                      </a:endParaRPr>
                    </a:p>
                  </a:txBody>
                  <a:tcPr marL="10948" marR="10948" marT="1094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+</a:t>
                      </a:r>
                    </a:p>
                  </a:txBody>
                  <a:tcPr marL="10948" marR="10948" marT="10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6489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948" marR="10948" marT="109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0948" marR="10948" marT="10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948" marR="10948" marT="109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1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3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1" u="none" strike="noStrike">
                          <a:effectLst/>
                          <a:latin typeface="Times New Roman"/>
                        </a:rPr>
                        <a:t>t-1</a:t>
                      </a:r>
                      <a:r>
                        <a:rPr lang="en-US" sz="1500" b="0" i="0" u="none" strike="noStrike">
                          <a:effectLst/>
                          <a:latin typeface="Times New Roman"/>
                        </a:rPr>
                        <a:t> = Drought or None</a:t>
                      </a:r>
                      <a:br>
                        <a:rPr lang="en-US" sz="1500" b="0" i="0" u="none" strike="noStrike">
                          <a:effectLst/>
                          <a:latin typeface="Times New Roman"/>
                        </a:rPr>
                      </a:br>
                      <a:r>
                        <a:rPr lang="en-US" sz="1500" b="0" i="0" u="none" strike="noStrike">
                          <a:effectLst/>
                          <a:latin typeface="Times New Roman"/>
                        </a:rPr>
                        <a:t>t = Drought</a:t>
                      </a:r>
                      <a:endParaRPr lang="en-US" sz="1500" b="0" i="1" u="none" strike="noStrike">
                        <a:effectLst/>
                        <a:latin typeface="Times New Roman"/>
                      </a:endParaRP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948" marR="10948" marT="10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-0.010</a:t>
                      </a:r>
                      <a:b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(0.010)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-0.012</a:t>
                      </a:r>
                      <a:b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(0.009)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948" marR="10948" marT="10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0.008</a:t>
                      </a:r>
                      <a:b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(0.022)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0.007</a:t>
                      </a:r>
                      <a:b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(0.022)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948" marR="10948" marT="10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−</a:t>
                      </a:r>
                    </a:p>
                  </a:txBody>
                  <a:tcPr marL="10948" marR="10948" marT="10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effectLst/>
                        <a:latin typeface="Verdana"/>
                      </a:endParaRPr>
                    </a:p>
                  </a:txBody>
                  <a:tcPr marL="10948" marR="10948" marT="1094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10948" marR="10948" marT="10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6489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948" marR="10948" marT="109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0948" marR="10948" marT="10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948" marR="10948" marT="109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01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4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1" u="none" strike="noStrike">
                          <a:effectLst/>
                          <a:latin typeface="Times New Roman"/>
                        </a:rPr>
                        <a:t>t-1=Positive</a:t>
                      </a:r>
                      <a:br>
                        <a:rPr lang="en-US" sz="1500" b="0" i="1" u="none" strike="noStrike">
                          <a:effectLst/>
                          <a:latin typeface="Times New Roman"/>
                        </a:rPr>
                      </a:br>
                      <a:r>
                        <a:rPr lang="en-US" sz="1500" b="0" i="1" u="none" strike="noStrike">
                          <a:effectLst/>
                          <a:latin typeface="Times New Roman"/>
                        </a:rPr>
                        <a:t>t=Drought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0.037</a:t>
                      </a:r>
                      <a:b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(0.020)*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0.054</a:t>
                      </a:r>
                      <a:b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(0.024)**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0.065</a:t>
                      </a:r>
                      <a:b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(0.044)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0.081</a:t>
                      </a:r>
                      <a:b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(0.044)*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−</a:t>
                      </a:r>
                    </a:p>
                  </a:txBody>
                  <a:tcPr marL="10948" marR="10948" marT="10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effectLst/>
                        <a:latin typeface="Verdana"/>
                      </a:endParaRPr>
                    </a:p>
                  </a:txBody>
                  <a:tcPr marL="10948" marR="10948" marT="1094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+</a:t>
                      </a:r>
                    </a:p>
                  </a:txBody>
                  <a:tcPr marL="10948" marR="10948" marT="10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61020">
                <a:tc>
                  <a:txBody>
                    <a:bodyPr/>
                    <a:lstStyle/>
                    <a:p>
                      <a:pPr algn="l" fontAlgn="t"/>
                      <a:endParaRPr lang="en-US" sz="15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/>
                      </a:endParaRP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500" b="0" i="1" u="none" strike="noStrike">
                        <a:effectLst/>
                        <a:latin typeface="Times New Roman"/>
                      </a:endParaRP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0948" marR="10948" marT="109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effectLst/>
                        <a:latin typeface="Verdana"/>
                      </a:endParaRPr>
                    </a:p>
                  </a:txBody>
                  <a:tcPr marL="10948" marR="10948" marT="10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0948" marR="10948" marT="109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9301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5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t-1=Positive</a:t>
                      </a:r>
                      <a:br>
                        <a:rPr lang="en-US" sz="15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5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t=Zero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0.021</a:t>
                      </a:r>
                      <a:b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(0.010)**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0.037</a:t>
                      </a:r>
                      <a:b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(0.014)***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0.069</a:t>
                      </a:r>
                      <a:b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(0.027)**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0.076</a:t>
                      </a:r>
                      <a:b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(0.028)***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10948" marR="10948" marT="109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0948" marR="10948" marT="10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+</a:t>
                      </a:r>
                    </a:p>
                  </a:txBody>
                  <a:tcPr marL="10948" marR="10948" marT="109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32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1" u="none" strike="noStrike" dirty="0">
                          <a:effectLst/>
                          <a:latin typeface="Times New Roman"/>
                        </a:rPr>
                        <a:t>Previous shock controls?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No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Yes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No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Yes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10948" marR="10948" marT="10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Verdana"/>
                      </a:endParaRPr>
                    </a:p>
                  </a:txBody>
                  <a:tcPr marL="10948" marR="10948" marT="1094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10948" marR="10948" marT="109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4590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Observations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7,296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district-yrs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7,296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district-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yrs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46,366</a:t>
                      </a:r>
                      <a:b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indiv-yrs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46,366</a:t>
                      </a:r>
                      <a:b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indiv-yrs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10948" marR="10948" marT="109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10948" marR="10948" marT="109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10948" marR="10948" marT="109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ight Brace 6"/>
          <p:cNvSpPr/>
          <p:nvPr/>
        </p:nvSpPr>
        <p:spPr>
          <a:xfrm>
            <a:off x="7962898" y="2387601"/>
            <a:ext cx="215902" cy="137159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8000998" y="4038600"/>
            <a:ext cx="215902" cy="11684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821198" y="4315327"/>
            <a:ext cx="16403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Ratcheting </a:t>
            </a:r>
            <a:endParaRPr lang="en-US" sz="15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85098" y="3172327"/>
            <a:ext cx="16403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Asymmetric</a:t>
            </a:r>
          </a:p>
          <a:p>
            <a:pPr algn="ctr"/>
            <a:r>
              <a:rPr lang="en-US" sz="15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Adjustment </a:t>
            </a:r>
            <a:endParaRPr lang="en-US" sz="15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2905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624" y="43279"/>
            <a:ext cx="8229600" cy="453545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rgbClr val="4F81BD"/>
                </a:solidFill>
                <a:latin typeface="Times New Roman"/>
                <a:cs typeface="Times New Roman"/>
              </a:rPr>
              <a:t>Impact of Inflation </a:t>
            </a:r>
            <a:r>
              <a:rPr lang="en-US" sz="4000" dirty="0" smtClean="0">
                <a:solidFill>
                  <a:srgbClr val="4F81BD"/>
                </a:solidFill>
                <a:latin typeface="Times New Roman"/>
                <a:cs typeface="Times New Roman"/>
              </a:rPr>
              <a:t>(Prediction 3)</a:t>
            </a:r>
            <a:endParaRPr lang="en-US" sz="4000" dirty="0">
              <a:solidFill>
                <a:srgbClr val="4F81BD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8143"/>
            <a:ext cx="8229600" cy="534133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579" dirty="0" smtClean="0">
                <a:latin typeface="Times New Roman"/>
                <a:cs typeface="Times New Roman"/>
                <a:sym typeface="Wingdings"/>
              </a:rPr>
              <a:t>Does inflation mitigate distortions?</a:t>
            </a:r>
          </a:p>
          <a:p>
            <a:r>
              <a:rPr lang="en-US" sz="3579" dirty="0" smtClean="0">
                <a:latin typeface="Times New Roman"/>
                <a:cs typeface="Times New Roman"/>
                <a:sym typeface="Wingdings"/>
              </a:rPr>
              <a:t>World Bank district panel data (30 years)</a:t>
            </a:r>
          </a:p>
          <a:p>
            <a:r>
              <a:rPr lang="en-US" sz="3579" dirty="0" smtClean="0">
                <a:latin typeface="Times New Roman"/>
                <a:cs typeface="Times New Roman"/>
                <a:sym typeface="Wingdings"/>
              </a:rPr>
              <a:t>CPI for agricultural workers</a:t>
            </a:r>
          </a:p>
          <a:p>
            <a:r>
              <a:rPr lang="en-US" sz="3579" dirty="0" smtClean="0">
                <a:latin typeface="Times New Roman"/>
                <a:cs typeface="Times New Roman"/>
                <a:sym typeface="Wingdings"/>
              </a:rPr>
              <a:t>National inflation rate</a:t>
            </a:r>
          </a:p>
          <a:p>
            <a:pPr lvl="1"/>
            <a:r>
              <a:rPr lang="en-US" sz="3179" dirty="0" smtClean="0">
                <a:latin typeface="Times New Roman"/>
                <a:cs typeface="Times New Roman"/>
                <a:sym typeface="Wingdings"/>
              </a:rPr>
              <a:t>Local district shocks do not affect national prices</a:t>
            </a:r>
          </a:p>
          <a:p>
            <a:pPr lvl="1"/>
            <a:endParaRPr lang="en-US" sz="3179" dirty="0" smtClean="0">
              <a:latin typeface="Times New Roman"/>
              <a:cs typeface="Times New Roman"/>
              <a:sym typeface="Wingdings"/>
            </a:endParaRPr>
          </a:p>
          <a:p>
            <a:pPr>
              <a:buNone/>
            </a:pPr>
            <a:endParaRPr lang="en-US" sz="3179" dirty="0" smtClean="0">
              <a:latin typeface="Times New Roman"/>
              <a:cs typeface="Times New Roman"/>
              <a:sym typeface="Wingdings"/>
            </a:endParaRPr>
          </a:p>
          <a:p>
            <a:pPr lvl="1"/>
            <a:endParaRPr lang="en-US" sz="3179" dirty="0" smtClean="0">
              <a:latin typeface="Times New Roman"/>
              <a:cs typeface="Times New Roman"/>
              <a:sym typeface="Wingding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57200" y="601668"/>
            <a:ext cx="8229600" cy="1588"/>
          </a:xfrm>
          <a:prstGeom prst="line">
            <a:avLst/>
          </a:prstGeom>
          <a:ln>
            <a:solidFill>
              <a:srgbClr val="4F81BD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04" y="-49664"/>
            <a:ext cx="8980896" cy="466713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>
                <a:solidFill>
                  <a:srgbClr val="4F81BD"/>
                </a:solidFill>
                <a:latin typeface="Times New Roman"/>
                <a:cs typeface="Times New Roman"/>
              </a:rPr>
              <a:t>Impact of Inflation </a:t>
            </a:r>
            <a:r>
              <a:rPr lang="en-US" sz="3200" dirty="0" smtClean="0">
                <a:solidFill>
                  <a:srgbClr val="4F81BD"/>
                </a:solidFill>
                <a:latin typeface="Times New Roman"/>
                <a:cs typeface="Times New Roman"/>
              </a:rPr>
              <a:t>(Prediction 3)</a:t>
            </a:r>
            <a:endParaRPr lang="en-US" sz="3000" b="1" dirty="0">
              <a:solidFill>
                <a:srgbClr val="4F81BD"/>
              </a:solidFill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7668" y="314113"/>
            <a:ext cx="8903368" cy="400110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Times New Roman"/>
                <a:cs typeface="Times New Roman"/>
              </a:rPr>
              <a:t>Dependent variable: Log nominal daily wage</a:t>
            </a:r>
            <a:endParaRPr lang="en-US" sz="2000" dirty="0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96198" y="6603712"/>
            <a:ext cx="1423738" cy="2923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Times New Roman"/>
                <a:cs typeface="Times New Roman"/>
                <a:hlinkClick r:id="rId3" action="ppaction://hlinksldjump"/>
              </a:rPr>
              <a:t>Placebo checks </a:t>
            </a:r>
            <a:endParaRPr lang="en-US" sz="1300" dirty="0">
              <a:latin typeface="Times New Roman"/>
              <a:cs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83560" y="6606002"/>
            <a:ext cx="1423738" cy="2923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Times New Roman"/>
                <a:cs typeface="Times New Roman"/>
                <a:hlinkClick r:id="rId3" action="ppaction://hlinksldjump"/>
              </a:rPr>
              <a:t>Robustness checks </a:t>
            </a:r>
            <a:endParaRPr lang="en-US" sz="1300" dirty="0">
              <a:latin typeface="Times New Roman"/>
              <a:cs typeface="Times New Roman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86018" y="714223"/>
          <a:ext cx="6965953" cy="5975870"/>
        </p:xfrm>
        <a:graphic>
          <a:graphicData uri="http://schemas.openxmlformats.org/drawingml/2006/table">
            <a:tbl>
              <a:tblPr/>
              <a:tblGrid>
                <a:gridCol w="315738"/>
                <a:gridCol w="2742967"/>
                <a:gridCol w="1953624"/>
                <a:gridCol w="1953624"/>
              </a:tblGrid>
              <a:tr h="339500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b="0" i="1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Definition of lagged positive shock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Positive shock in previous year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At least 1 positive shock in last 3 years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7405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1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1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latin typeface="Times New Roman"/>
                        </a:rPr>
                        <a:t>(1)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latin typeface="Times New Roman"/>
                        </a:rPr>
                        <a:t>(2)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107">
                <a:tc>
                  <a:txBody>
                    <a:bodyPr/>
                    <a:lstStyle/>
                    <a:p>
                      <a:pPr algn="l" fontAlgn="t"/>
                      <a:endParaRPr lang="en-US" sz="1600" b="0" i="0" u="none" strike="noStrike" dirty="0">
                        <a:latin typeface="Times New Roman"/>
                      </a:endParaRP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1" u="none" strike="noStrike" dirty="0">
                          <a:latin typeface="Times New Roman"/>
                        </a:rPr>
                        <a:t>t-1</a:t>
                      </a:r>
                      <a:r>
                        <a:rPr lang="en-US" sz="1600" b="0" i="0" u="none" strike="noStrike" dirty="0">
                          <a:latin typeface="Times New Roman"/>
                        </a:rPr>
                        <a:t> = Drought or None</a:t>
                      </a:r>
                      <a:br>
                        <a:rPr lang="en-US" sz="1600" b="0" i="0" u="none" strike="noStrike" dirty="0">
                          <a:latin typeface="Times New Roman"/>
                        </a:rPr>
                      </a:br>
                      <a:r>
                        <a:rPr lang="en-US" sz="1600" b="0" i="1" u="none" strike="noStrike" dirty="0" err="1">
                          <a:latin typeface="Times New Roman"/>
                        </a:rPr>
                        <a:t>t</a:t>
                      </a:r>
                      <a:r>
                        <a:rPr lang="en-US" sz="1600" b="0" i="0" u="none" strike="noStrike" dirty="0">
                          <a:latin typeface="Times New Roman"/>
                        </a:rPr>
                        <a:t> = None</a:t>
                      </a:r>
                      <a:endParaRPr lang="en-US" sz="1600" b="0" i="1" u="none" strike="noStrike" dirty="0">
                        <a:latin typeface="Times New Roman"/>
                      </a:endParaRP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latin typeface="Times New Roman"/>
                        </a:rPr>
                        <a:t>Omitted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latin typeface="Times New Roman"/>
                        </a:rPr>
                        <a:t>Omitted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10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1" u="none" strike="noStrike" dirty="0">
                          <a:latin typeface="Times New Roman"/>
                        </a:rPr>
                        <a:t>t-1</a:t>
                      </a:r>
                      <a:r>
                        <a:rPr lang="en-US" sz="1600" b="0" i="0" u="none" strike="noStrike" dirty="0">
                          <a:latin typeface="Times New Roman"/>
                        </a:rPr>
                        <a:t> = Any</a:t>
                      </a:r>
                      <a:br>
                        <a:rPr lang="en-US" sz="1600" b="0" i="0" u="none" strike="noStrike" dirty="0">
                          <a:latin typeface="Times New Roman"/>
                        </a:rPr>
                      </a:br>
                      <a:r>
                        <a:rPr lang="en-US" sz="1600" b="0" i="1" u="none" strike="noStrike" dirty="0" err="1">
                          <a:latin typeface="Times New Roman"/>
                        </a:rPr>
                        <a:t>t</a:t>
                      </a:r>
                      <a:r>
                        <a:rPr lang="en-US" sz="1600" b="0" i="1" u="none" strike="noStrike" dirty="0">
                          <a:latin typeface="Times New Roman"/>
                        </a:rPr>
                        <a:t> = </a:t>
                      </a:r>
                      <a:r>
                        <a:rPr lang="en-US" sz="1600" b="0" i="0" u="none" strike="noStrike" dirty="0">
                          <a:latin typeface="Times New Roman"/>
                        </a:rPr>
                        <a:t>Positive</a:t>
                      </a:r>
                      <a:endParaRPr lang="en-US" sz="1600" b="0" i="1" u="none" strike="noStrike" dirty="0">
                        <a:latin typeface="Times New Roman"/>
                      </a:endParaRP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0.021</a:t>
                      </a:r>
                      <a:b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(0.011)*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0.034</a:t>
                      </a:r>
                      <a:b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(0.012)***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6810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Interaction: Inflation &gt; 6%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 -0.006</a:t>
                      </a:r>
                      <a:b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(0.017)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 -0.017</a:t>
                      </a:r>
                      <a:b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(0.018)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2018">
                <a:tc>
                  <a:txBody>
                    <a:bodyPr/>
                    <a:lstStyle/>
                    <a:p>
                      <a:pPr algn="l" fontAlgn="b"/>
                      <a:endParaRPr lang="en-US" sz="200" b="0" i="0" u="none" strike="noStrike" dirty="0">
                        <a:solidFill>
                          <a:srgbClr val="FFFFFF"/>
                        </a:solidFill>
                        <a:latin typeface="Verdana"/>
                      </a:endParaRPr>
                    </a:p>
                  </a:txBody>
                  <a:tcPr marL="12700" marR="12700" marT="548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" b="0" i="0" u="none" strike="noStrike" dirty="0">
                        <a:latin typeface="Verdana"/>
                      </a:endParaRPr>
                    </a:p>
                  </a:txBody>
                  <a:tcPr marL="12700" marR="12700" marT="548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" b="0" i="0" u="none" strike="noStrike" dirty="0">
                        <a:solidFill>
                          <a:srgbClr val="FFFFFF"/>
                        </a:solidFill>
                        <a:latin typeface="Verdana"/>
                      </a:endParaRPr>
                    </a:p>
                  </a:txBody>
                  <a:tcPr marL="12700" marR="12700" marT="548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" b="0" i="0" u="none" strike="noStrike" dirty="0">
                        <a:solidFill>
                          <a:srgbClr val="FFFFFF"/>
                        </a:solidFill>
                        <a:latin typeface="Verdana"/>
                      </a:endParaRPr>
                    </a:p>
                  </a:txBody>
                  <a:tcPr marL="12700" marR="12700" marT="548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10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1" u="none" strike="noStrike">
                          <a:latin typeface="Times New Roman"/>
                        </a:rPr>
                        <a:t>t-1</a:t>
                      </a:r>
                      <a:r>
                        <a:rPr lang="en-US" sz="1600" b="0" i="0" u="none" strike="noStrike">
                          <a:latin typeface="Times New Roman"/>
                        </a:rPr>
                        <a:t> = Drought or None</a:t>
                      </a:r>
                      <a:br>
                        <a:rPr lang="en-US" sz="1600" b="0" i="0" u="none" strike="noStrike">
                          <a:latin typeface="Times New Roman"/>
                        </a:rPr>
                      </a:br>
                      <a:r>
                        <a:rPr lang="en-US" sz="1600" b="0" i="1" u="none" strike="noStrike">
                          <a:latin typeface="Times New Roman"/>
                        </a:rPr>
                        <a:t>t</a:t>
                      </a:r>
                      <a:r>
                        <a:rPr lang="en-US" sz="1600" b="0" i="0" u="none" strike="noStrike">
                          <a:latin typeface="Times New Roman"/>
                        </a:rPr>
                        <a:t> = Drought</a:t>
                      </a:r>
                      <a:endParaRPr lang="en-US" sz="1600" b="0" i="1" u="none" strike="noStrike">
                        <a:latin typeface="Times New Roman"/>
                      </a:endParaRP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0.001</a:t>
                      </a:r>
                      <a:b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(0.016)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 -0.004</a:t>
                      </a:r>
                      <a:b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(0.020)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6810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4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Interaction: Inflation &gt; 6%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 -0.036</a:t>
                      </a:r>
                      <a:b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(0.023)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 -0.056</a:t>
                      </a:r>
                      <a:b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(0.028)**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2018">
                <a:tc>
                  <a:txBody>
                    <a:bodyPr/>
                    <a:lstStyle/>
                    <a:p>
                      <a:pPr algn="l" fontAlgn="t"/>
                      <a:endParaRPr lang="en-US" sz="200" b="0" i="1" u="none" strike="noStrike" dirty="0">
                        <a:solidFill>
                          <a:srgbClr val="FFFFFF"/>
                        </a:solidFill>
                        <a:latin typeface="Times New Roman"/>
                      </a:endParaRP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" b="0" i="0" u="none" strike="noStrike" dirty="0">
                        <a:latin typeface="Times New Roman"/>
                      </a:endParaRP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 dirty="0">
                        <a:solidFill>
                          <a:srgbClr val="FFFFFF"/>
                        </a:solidFill>
                        <a:latin typeface="Times New Roman"/>
                      </a:endParaRP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 dirty="0">
                        <a:solidFill>
                          <a:srgbClr val="FFFFFF"/>
                        </a:solidFill>
                        <a:latin typeface="Times New Roman"/>
                      </a:endParaRP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10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5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1" u="none" strike="noStrike">
                          <a:latin typeface="Times New Roman"/>
                        </a:rPr>
                        <a:t>t-1=</a:t>
                      </a:r>
                      <a:r>
                        <a:rPr lang="en-US" sz="1600" b="0" i="0" u="none" strike="noStrike">
                          <a:latin typeface="Times New Roman"/>
                        </a:rPr>
                        <a:t>Positive</a:t>
                      </a:r>
                      <a:br>
                        <a:rPr lang="en-US" sz="1600" b="0" i="0" u="none" strike="noStrike">
                          <a:latin typeface="Times New Roman"/>
                        </a:rPr>
                      </a:br>
                      <a:r>
                        <a:rPr lang="en-US" sz="1600" b="0" i="1" u="none" strike="noStrike">
                          <a:latin typeface="Times New Roman"/>
                        </a:rPr>
                        <a:t>t</a:t>
                      </a:r>
                      <a:r>
                        <a:rPr lang="en-US" sz="1600" b="0" i="0" u="none" strike="noStrike">
                          <a:latin typeface="Times New Roman"/>
                        </a:rPr>
                        <a:t>=Drought</a:t>
                      </a:r>
                      <a:endParaRPr lang="en-US" sz="1600" b="0" i="1" u="none" strike="noStrike">
                        <a:latin typeface="Times New Roman"/>
                      </a:endParaRP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0.061</a:t>
                      </a:r>
                      <a:br>
                        <a:rPr lang="en-US" sz="1600" b="0" i="0" u="none" strike="noStrike">
                          <a:solidFill>
                            <a:srgbClr val="FFFFFF"/>
                          </a:solidFill>
                          <a:latin typeface="Times New Roman"/>
                        </a:rPr>
                      </a:br>
                      <a:r>
                        <a:rPr lang="en-US" sz="1600" b="0" i="0" u="none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(0.033)*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0.057</a:t>
                      </a:r>
                      <a:b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(0.027)**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6810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6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Interaction: Inflation &gt; 6%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 -0.080</a:t>
                      </a:r>
                      <a:br>
                        <a:rPr lang="en-US" sz="1600" b="0" i="0" u="none" strike="noStrike">
                          <a:solidFill>
                            <a:srgbClr val="FFFFFF"/>
                          </a:solidFill>
                          <a:latin typeface="Times New Roman"/>
                        </a:rPr>
                      </a:br>
                      <a:r>
                        <a:rPr lang="en-US" sz="1600" b="0" i="0" u="none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(0.040)**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 -0.057</a:t>
                      </a:r>
                      <a:b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(0.034)*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201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" b="0" i="0" u="none" strike="noStrike" dirty="0">
                          <a:latin typeface="Times New Roman"/>
                        </a:rPr>
                        <a:t> 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10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7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1" u="none" strike="noStrike">
                          <a:latin typeface="Times New Roman"/>
                        </a:rPr>
                        <a:t>t-1</a:t>
                      </a:r>
                      <a:r>
                        <a:rPr lang="en-US" sz="1600" b="0" i="0" u="none" strike="noStrike">
                          <a:latin typeface="Times New Roman"/>
                        </a:rPr>
                        <a:t> = Positive</a:t>
                      </a:r>
                      <a:br>
                        <a:rPr lang="en-US" sz="1600" b="0" i="0" u="none" strike="noStrike">
                          <a:latin typeface="Times New Roman"/>
                        </a:rPr>
                      </a:br>
                      <a:r>
                        <a:rPr lang="en-US" sz="1600" b="0" i="1" u="none" strike="noStrike">
                          <a:latin typeface="Times New Roman"/>
                        </a:rPr>
                        <a:t>t</a:t>
                      </a:r>
                      <a:r>
                        <a:rPr lang="en-US" sz="1600" b="0" i="0" u="none" strike="noStrike">
                          <a:latin typeface="Times New Roman"/>
                        </a:rPr>
                        <a:t> = None</a:t>
                      </a:r>
                      <a:endParaRPr lang="en-US" sz="1600" b="0" i="1" u="none" strike="noStrike">
                        <a:latin typeface="Times New Roman"/>
                      </a:endParaRP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0.042</a:t>
                      </a:r>
                      <a:br>
                        <a:rPr lang="en-US" sz="1600" b="0" i="0" u="none" strike="noStrike">
                          <a:solidFill>
                            <a:srgbClr val="FFFFFF"/>
                          </a:solidFill>
                          <a:latin typeface="Times New Roman"/>
                        </a:rPr>
                      </a:br>
                      <a:r>
                        <a:rPr lang="en-US" sz="1600" b="0" i="0" u="none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(0.018)**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0.052</a:t>
                      </a:r>
                      <a:b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(0.014)***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6810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8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Interaction: Inflation &gt; 6%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 -0.047</a:t>
                      </a:r>
                      <a:b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(0.021)**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 -0.040</a:t>
                      </a:r>
                      <a:b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(0.017)**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04" y="-49664"/>
            <a:ext cx="8980896" cy="466713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>
                <a:solidFill>
                  <a:srgbClr val="4F81BD"/>
                </a:solidFill>
                <a:latin typeface="Times New Roman"/>
                <a:cs typeface="Times New Roman"/>
              </a:rPr>
              <a:t>Impact of Inflation </a:t>
            </a:r>
            <a:r>
              <a:rPr lang="en-US" sz="3200" dirty="0" smtClean="0">
                <a:solidFill>
                  <a:srgbClr val="4F81BD"/>
                </a:solidFill>
                <a:latin typeface="Times New Roman"/>
                <a:cs typeface="Times New Roman"/>
              </a:rPr>
              <a:t>(Prediction 3)</a:t>
            </a:r>
            <a:endParaRPr lang="en-US" sz="3000" b="1" dirty="0">
              <a:solidFill>
                <a:srgbClr val="4F81BD"/>
              </a:solidFill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7668" y="314113"/>
            <a:ext cx="8903368" cy="400110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Times New Roman"/>
                <a:cs typeface="Times New Roman"/>
              </a:rPr>
              <a:t>Dependent variable: Log nominal daily wage</a:t>
            </a:r>
            <a:endParaRPr lang="en-US" sz="2000" dirty="0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96198" y="6603712"/>
            <a:ext cx="1423738" cy="2923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Times New Roman"/>
                <a:cs typeface="Times New Roman"/>
                <a:hlinkClick r:id="rId3" action="ppaction://hlinksldjump"/>
              </a:rPr>
              <a:t>Placebo checks </a:t>
            </a:r>
            <a:endParaRPr lang="en-US" sz="1300" dirty="0">
              <a:latin typeface="Times New Roman"/>
              <a:cs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83560" y="6606002"/>
            <a:ext cx="1423738" cy="2923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Times New Roman"/>
                <a:cs typeface="Times New Roman"/>
                <a:hlinkClick r:id="rId3" action="ppaction://hlinksldjump"/>
              </a:rPr>
              <a:t>Robustness checks </a:t>
            </a:r>
            <a:endParaRPr lang="en-US" sz="1300" dirty="0">
              <a:latin typeface="Times New Roman"/>
              <a:cs typeface="Times New Roman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86018" y="714223"/>
          <a:ext cx="6965953" cy="5975870"/>
        </p:xfrm>
        <a:graphic>
          <a:graphicData uri="http://schemas.openxmlformats.org/drawingml/2006/table">
            <a:tbl>
              <a:tblPr/>
              <a:tblGrid>
                <a:gridCol w="315738"/>
                <a:gridCol w="2742967"/>
                <a:gridCol w="1953624"/>
                <a:gridCol w="1953624"/>
              </a:tblGrid>
              <a:tr h="339500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b="0" i="1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Definition of lagged positive shock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Positive shock in previous year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At least 1 positive shock in last 3 years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7405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1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1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latin typeface="Times New Roman"/>
                        </a:rPr>
                        <a:t>(1)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latin typeface="Times New Roman"/>
                        </a:rPr>
                        <a:t>(2)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107">
                <a:tc>
                  <a:txBody>
                    <a:bodyPr/>
                    <a:lstStyle/>
                    <a:p>
                      <a:pPr algn="l" fontAlgn="t"/>
                      <a:endParaRPr lang="en-US" sz="16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1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t-1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 = Drought or None</a:t>
                      </a:r>
                      <a:b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</a:br>
                      <a:r>
                        <a:rPr lang="en-US" sz="1600" b="0" i="1" u="none" strike="noStrike" dirty="0" err="1">
                          <a:solidFill>
                            <a:schemeClr val="tx1"/>
                          </a:solidFill>
                          <a:latin typeface="Times New Roman"/>
                        </a:rPr>
                        <a:t>t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 = None</a:t>
                      </a:r>
                      <a:endParaRPr lang="en-US" sz="1600" b="0" i="1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latin typeface="Times New Roman"/>
                        </a:rPr>
                        <a:t>Omitted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latin typeface="Times New Roman"/>
                        </a:rPr>
                        <a:t>Omitted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10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1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t-1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 = Any</a:t>
                      </a:r>
                      <a:b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</a:br>
                      <a:r>
                        <a:rPr lang="en-US" sz="1600" b="0" i="1" u="none" strike="noStrike" dirty="0" err="1">
                          <a:solidFill>
                            <a:schemeClr val="tx1"/>
                          </a:solidFill>
                          <a:latin typeface="Times New Roman"/>
                        </a:rPr>
                        <a:t>t</a:t>
                      </a:r>
                      <a:r>
                        <a:rPr lang="en-US" sz="1600" b="0" i="1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 = 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Positive</a:t>
                      </a:r>
                      <a:endParaRPr lang="en-US" sz="1600" b="0" i="1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0.021</a:t>
                      </a:r>
                      <a:b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(0.011)*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0.034</a:t>
                      </a:r>
                      <a:b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(0.012)***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6810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Interaction: Inflation &gt; 6%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 -0.006</a:t>
                      </a:r>
                      <a:b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(0.017)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 -0.017</a:t>
                      </a:r>
                      <a:b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(0.018)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2018">
                <a:tc>
                  <a:txBody>
                    <a:bodyPr/>
                    <a:lstStyle/>
                    <a:p>
                      <a:pPr algn="l" fontAlgn="b"/>
                      <a:endParaRPr lang="en-US" sz="200" b="0" i="0" u="none" strike="noStrike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2700" marR="12700" marT="548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" b="0" i="0" u="none" strike="noStrike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2700" marR="12700" marT="548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" b="0" i="0" u="none" strike="noStrike" dirty="0">
                        <a:solidFill>
                          <a:srgbClr val="FFFFFF"/>
                        </a:solidFill>
                        <a:latin typeface="Verdana"/>
                      </a:endParaRPr>
                    </a:p>
                  </a:txBody>
                  <a:tcPr marL="12700" marR="12700" marT="548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" b="0" i="0" u="none" strike="noStrike" dirty="0">
                        <a:solidFill>
                          <a:srgbClr val="FFFFFF"/>
                        </a:solidFill>
                        <a:latin typeface="Verdana"/>
                      </a:endParaRPr>
                    </a:p>
                  </a:txBody>
                  <a:tcPr marL="12700" marR="12700" marT="548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10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1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t-1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 = Drought or None</a:t>
                      </a:r>
                      <a:b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</a:br>
                      <a:r>
                        <a:rPr lang="en-US" sz="1600" b="0" i="1" u="none" strike="noStrike" dirty="0" err="1">
                          <a:solidFill>
                            <a:schemeClr val="tx1"/>
                          </a:solidFill>
                          <a:latin typeface="Times New Roman"/>
                        </a:rPr>
                        <a:t>t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 = Drought</a:t>
                      </a:r>
                      <a:endParaRPr lang="en-US" sz="1600" b="0" i="1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0.001</a:t>
                      </a:r>
                      <a:b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(0.016)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 -0.004</a:t>
                      </a:r>
                      <a:b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(0.020)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6810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4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Interaction: Inflation &gt; 6%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 -0.036</a:t>
                      </a:r>
                      <a:br>
                        <a:rPr lang="en-US" sz="1600" b="0" i="0" u="none" strike="noStrike">
                          <a:solidFill>
                            <a:srgbClr val="FFFFFF"/>
                          </a:solidFill>
                          <a:latin typeface="Times New Roman"/>
                        </a:rPr>
                      </a:br>
                      <a:r>
                        <a:rPr lang="en-US" sz="1600" b="0" i="0" u="none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(0.023)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 -0.056</a:t>
                      </a:r>
                      <a:b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(0.028)**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2018">
                <a:tc>
                  <a:txBody>
                    <a:bodyPr/>
                    <a:lstStyle/>
                    <a:p>
                      <a:pPr algn="l" fontAlgn="t"/>
                      <a:endParaRPr lang="en-US" sz="200" b="0" i="1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 dirty="0">
                        <a:solidFill>
                          <a:srgbClr val="FFFFFF"/>
                        </a:solidFill>
                        <a:latin typeface="Times New Roman"/>
                      </a:endParaRP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 dirty="0">
                        <a:solidFill>
                          <a:srgbClr val="FFFFFF"/>
                        </a:solidFill>
                        <a:latin typeface="Times New Roman"/>
                      </a:endParaRP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10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5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1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t-1=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Positive</a:t>
                      </a:r>
                      <a:b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</a:br>
                      <a:r>
                        <a:rPr lang="en-US" sz="1600" b="0" i="1" u="none" strike="noStrike" dirty="0" err="1">
                          <a:solidFill>
                            <a:schemeClr val="tx1"/>
                          </a:solidFill>
                          <a:latin typeface="Times New Roman"/>
                        </a:rPr>
                        <a:t>t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=Drought</a:t>
                      </a:r>
                      <a:endParaRPr lang="en-US" sz="1600" b="0" i="1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0.061</a:t>
                      </a:r>
                      <a:br>
                        <a:rPr lang="en-US" sz="1600" b="0" i="0" u="none" strike="noStrike">
                          <a:solidFill>
                            <a:srgbClr val="FFFFFF"/>
                          </a:solidFill>
                          <a:latin typeface="Times New Roman"/>
                        </a:rPr>
                      </a:br>
                      <a:r>
                        <a:rPr lang="en-US" sz="1600" b="0" i="0" u="none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(0.033)*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0.057</a:t>
                      </a:r>
                      <a:b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(0.027)**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6810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6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Interaction: Inflation &gt; 6%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 -0.080</a:t>
                      </a:r>
                      <a:br>
                        <a:rPr lang="en-US" sz="1600" b="0" i="0" u="none" strike="noStrike">
                          <a:solidFill>
                            <a:srgbClr val="FFFFFF"/>
                          </a:solidFill>
                          <a:latin typeface="Times New Roman"/>
                        </a:rPr>
                      </a:br>
                      <a:r>
                        <a:rPr lang="en-US" sz="1600" b="0" i="0" u="none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(0.040)**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 -0.057</a:t>
                      </a:r>
                      <a:b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(0.034)*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201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10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7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1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t-1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 = Positive</a:t>
                      </a:r>
                      <a:b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</a:br>
                      <a:r>
                        <a:rPr lang="en-US" sz="1600" b="0" i="1" u="none" strike="noStrike" dirty="0" err="1">
                          <a:solidFill>
                            <a:schemeClr val="tx1"/>
                          </a:solidFill>
                          <a:latin typeface="Times New Roman"/>
                        </a:rPr>
                        <a:t>t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 = None</a:t>
                      </a:r>
                      <a:endParaRPr lang="en-US" sz="1600" b="0" i="1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0.042</a:t>
                      </a:r>
                      <a:br>
                        <a:rPr lang="en-US" sz="1600" b="0" i="0" u="none" strike="noStrike">
                          <a:solidFill>
                            <a:srgbClr val="FFFFFF"/>
                          </a:solidFill>
                          <a:latin typeface="Times New Roman"/>
                        </a:rPr>
                      </a:br>
                      <a:r>
                        <a:rPr lang="en-US" sz="1600" b="0" i="0" u="none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(0.018)**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0.052</a:t>
                      </a:r>
                      <a:b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(0.014)***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6810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latin typeface="Times New Roman"/>
                        </a:rPr>
                        <a:t>8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Interaction: Inflation &gt; 6%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 -0.047</a:t>
                      </a:r>
                      <a:b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(0.021)**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 -0.040</a:t>
                      </a:r>
                      <a:b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(0.017)**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04" y="-49664"/>
            <a:ext cx="8980896" cy="466713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>
                <a:solidFill>
                  <a:srgbClr val="4F81BD"/>
                </a:solidFill>
                <a:latin typeface="Times New Roman"/>
                <a:cs typeface="Times New Roman"/>
              </a:rPr>
              <a:t>Impact of Inflation </a:t>
            </a:r>
            <a:r>
              <a:rPr lang="en-US" sz="3200" dirty="0" smtClean="0">
                <a:solidFill>
                  <a:srgbClr val="4F81BD"/>
                </a:solidFill>
                <a:latin typeface="Times New Roman"/>
                <a:cs typeface="Times New Roman"/>
              </a:rPr>
              <a:t>(Prediction 3)</a:t>
            </a:r>
            <a:endParaRPr lang="en-US" sz="3000" b="1" dirty="0">
              <a:solidFill>
                <a:srgbClr val="4F81BD"/>
              </a:solidFill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7668" y="314113"/>
            <a:ext cx="8903368" cy="400110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Times New Roman"/>
                <a:cs typeface="Times New Roman"/>
              </a:rPr>
              <a:t>Dependent variable: Log nominal daily wage</a:t>
            </a:r>
            <a:endParaRPr lang="en-US" sz="2000" dirty="0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96198" y="6603712"/>
            <a:ext cx="1423738" cy="2923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Times New Roman"/>
                <a:cs typeface="Times New Roman"/>
                <a:hlinkClick r:id="rId3" action="ppaction://hlinksldjump"/>
              </a:rPr>
              <a:t>Placebo checks </a:t>
            </a:r>
            <a:endParaRPr lang="en-US" sz="1300" dirty="0">
              <a:latin typeface="Times New Roman"/>
              <a:cs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83560" y="6606002"/>
            <a:ext cx="1423738" cy="2923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Times New Roman"/>
                <a:cs typeface="Times New Roman"/>
                <a:hlinkClick r:id="rId3" action="ppaction://hlinksldjump"/>
              </a:rPr>
              <a:t>Robustness checks </a:t>
            </a:r>
            <a:endParaRPr lang="en-US" sz="1300" dirty="0">
              <a:latin typeface="Times New Roman"/>
              <a:cs typeface="Times New Roman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312539"/>
              </p:ext>
            </p:extLst>
          </p:nvPr>
        </p:nvGraphicFramePr>
        <p:xfrm>
          <a:off x="386018" y="714223"/>
          <a:ext cx="6965953" cy="5975870"/>
        </p:xfrm>
        <a:graphic>
          <a:graphicData uri="http://schemas.openxmlformats.org/drawingml/2006/table">
            <a:tbl>
              <a:tblPr/>
              <a:tblGrid>
                <a:gridCol w="315738"/>
                <a:gridCol w="2742967"/>
                <a:gridCol w="1953624"/>
                <a:gridCol w="1953624"/>
              </a:tblGrid>
              <a:tr h="339500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Definition of lagged positive shock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Positive shock in previous year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At least 1 positive shock in last 3 years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7405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1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1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latin typeface="Times New Roman"/>
                        </a:rPr>
                        <a:t>(1)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latin typeface="Times New Roman"/>
                        </a:rPr>
                        <a:t>(2)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107">
                <a:tc>
                  <a:txBody>
                    <a:bodyPr/>
                    <a:lstStyle/>
                    <a:p>
                      <a:pPr algn="l" fontAlgn="t"/>
                      <a:endParaRPr lang="en-US" sz="16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1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t-1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 = Drought or None</a:t>
                      </a:r>
                      <a:b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</a:br>
                      <a:r>
                        <a:rPr lang="en-US" sz="1600" b="0" i="1" u="none" strike="noStrike" dirty="0" err="1">
                          <a:solidFill>
                            <a:schemeClr val="tx1"/>
                          </a:solidFill>
                          <a:latin typeface="Times New Roman"/>
                        </a:rPr>
                        <a:t>t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 = None</a:t>
                      </a:r>
                      <a:endParaRPr lang="en-US" sz="1600" b="0" i="1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latin typeface="Times New Roman"/>
                        </a:rPr>
                        <a:t>Omitted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latin typeface="Times New Roman"/>
                        </a:rPr>
                        <a:t>Omitted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10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1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t-1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 = Any</a:t>
                      </a:r>
                      <a:b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</a:br>
                      <a:r>
                        <a:rPr lang="en-US" sz="1600" b="0" i="1" u="none" strike="noStrike" dirty="0" err="1">
                          <a:solidFill>
                            <a:schemeClr val="tx1"/>
                          </a:solidFill>
                          <a:latin typeface="Times New Roman"/>
                        </a:rPr>
                        <a:t>t</a:t>
                      </a:r>
                      <a:r>
                        <a:rPr lang="en-US" sz="1600" b="0" i="1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 = 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Positive</a:t>
                      </a:r>
                      <a:endParaRPr lang="en-US" sz="1600" b="0" i="1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0.021</a:t>
                      </a:r>
                      <a:br>
                        <a:rPr lang="en-US" sz="16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</a:b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(0.011)*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0.034</a:t>
                      </a:r>
                      <a:b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(0.012)***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6810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Interaction: Inflation &gt; 6%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 -0.006</a:t>
                      </a:r>
                      <a:br>
                        <a:rPr lang="en-US" sz="16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</a:b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(0.017)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 -0.017</a:t>
                      </a:r>
                      <a:b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(0.018)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2018">
                <a:tc>
                  <a:txBody>
                    <a:bodyPr/>
                    <a:lstStyle/>
                    <a:p>
                      <a:pPr algn="l" fontAlgn="b"/>
                      <a:endParaRPr lang="en-US" sz="200" b="0" i="0" u="none" strike="noStrike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2700" marR="12700" marT="548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" b="0" i="0" u="none" strike="noStrike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2700" marR="12700" marT="548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12700" marR="12700" marT="548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" b="0" i="0" u="none" strike="noStrike" dirty="0">
                        <a:solidFill>
                          <a:srgbClr val="FFFFFF"/>
                        </a:solidFill>
                        <a:latin typeface="Verdana"/>
                      </a:endParaRPr>
                    </a:p>
                  </a:txBody>
                  <a:tcPr marL="12700" marR="12700" marT="548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10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1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t-1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 = Drought or None</a:t>
                      </a:r>
                      <a:b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</a:br>
                      <a:r>
                        <a:rPr lang="en-US" sz="1600" b="0" i="1" u="none" strike="noStrike" dirty="0" err="1">
                          <a:solidFill>
                            <a:schemeClr val="tx1"/>
                          </a:solidFill>
                          <a:latin typeface="Times New Roman"/>
                        </a:rPr>
                        <a:t>t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 = Drought</a:t>
                      </a:r>
                      <a:endParaRPr lang="en-US" sz="1600" b="0" i="1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0.001</a:t>
                      </a:r>
                      <a:br>
                        <a:rPr lang="en-US" sz="16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</a:b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(0.016)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 -0.004</a:t>
                      </a:r>
                      <a:b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(0.020)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6810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4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Interaction: Inflation &gt; 6%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 -0.036</a:t>
                      </a:r>
                      <a:br>
                        <a:rPr lang="en-US" sz="16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</a:b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(0.023)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 -0.056</a:t>
                      </a:r>
                      <a:b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(0.028)**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2018">
                <a:tc>
                  <a:txBody>
                    <a:bodyPr/>
                    <a:lstStyle/>
                    <a:p>
                      <a:pPr algn="l" fontAlgn="t"/>
                      <a:endParaRPr lang="en-US" sz="200" b="0" i="1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 dirty="0">
                        <a:solidFill>
                          <a:srgbClr val="FFFFFF"/>
                        </a:solidFill>
                        <a:latin typeface="Times New Roman"/>
                      </a:endParaRP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10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5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1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t-1=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Positive</a:t>
                      </a:r>
                      <a:b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</a:br>
                      <a:r>
                        <a:rPr lang="en-US" sz="1600" b="0" i="1" u="none" strike="noStrike" dirty="0" err="1">
                          <a:solidFill>
                            <a:schemeClr val="tx1"/>
                          </a:solidFill>
                          <a:latin typeface="Times New Roman"/>
                        </a:rPr>
                        <a:t>t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=Drought</a:t>
                      </a:r>
                      <a:endParaRPr lang="en-US" sz="1600" b="0" i="1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0.061</a:t>
                      </a:r>
                      <a:br>
                        <a:rPr lang="en-US" sz="16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</a:b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(0.033)*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0.057</a:t>
                      </a:r>
                      <a:b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(0.027)**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6810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6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Interaction: Inflation &gt; 6%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 -0.080</a:t>
                      </a:r>
                      <a:br>
                        <a:rPr lang="en-US" sz="16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</a:b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(0.040)**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 -0.057</a:t>
                      </a:r>
                      <a:b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(0.034)*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201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10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7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1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t-1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 = Positive</a:t>
                      </a:r>
                      <a:b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</a:br>
                      <a:r>
                        <a:rPr lang="en-US" sz="1600" b="0" i="1" u="none" strike="noStrike" dirty="0" err="1">
                          <a:solidFill>
                            <a:schemeClr val="tx1"/>
                          </a:solidFill>
                          <a:latin typeface="Times New Roman"/>
                        </a:rPr>
                        <a:t>t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 = None</a:t>
                      </a:r>
                      <a:endParaRPr lang="en-US" sz="1600" b="0" i="1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0.042</a:t>
                      </a:r>
                      <a:br>
                        <a:rPr lang="en-US" sz="16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</a:b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(0.018)**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0.052</a:t>
                      </a:r>
                      <a:b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(0.014)***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6810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latin typeface="Times New Roman"/>
                        </a:rPr>
                        <a:t>8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Interaction: Inflation &gt; 6%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 -0.047</a:t>
                      </a:r>
                      <a:br>
                        <a:rPr lang="en-US" sz="16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</a:b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latin typeface="Times New Roman"/>
                        </a:rPr>
                        <a:t>(0.021)**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 -0.040</a:t>
                      </a:r>
                      <a:b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(0.017)**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04" y="-49664"/>
            <a:ext cx="8980896" cy="466713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>
                <a:solidFill>
                  <a:srgbClr val="4F81BD"/>
                </a:solidFill>
                <a:latin typeface="Times New Roman"/>
                <a:cs typeface="Times New Roman"/>
              </a:rPr>
              <a:t>Impact of Inflation </a:t>
            </a:r>
            <a:r>
              <a:rPr lang="en-US" sz="3200" dirty="0" smtClean="0">
                <a:solidFill>
                  <a:srgbClr val="4F81BD"/>
                </a:solidFill>
                <a:latin typeface="Times New Roman"/>
                <a:cs typeface="Times New Roman"/>
              </a:rPr>
              <a:t>(Prediction 3)</a:t>
            </a:r>
            <a:endParaRPr lang="en-US" sz="3000" b="1" dirty="0">
              <a:solidFill>
                <a:srgbClr val="4F81BD"/>
              </a:solidFill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7668" y="314113"/>
            <a:ext cx="8903368" cy="400110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Times New Roman"/>
                <a:cs typeface="Times New Roman"/>
              </a:rPr>
              <a:t>Dependent variable: Log nominal daily wage</a:t>
            </a:r>
            <a:endParaRPr lang="en-US" sz="2000" dirty="0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96198" y="6603712"/>
            <a:ext cx="1423738" cy="2923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Times New Roman"/>
                <a:cs typeface="Times New Roman"/>
                <a:hlinkClick r:id="rId3" action="ppaction://hlinksldjump"/>
              </a:rPr>
              <a:t>Placebo checks </a:t>
            </a:r>
            <a:endParaRPr lang="en-US" sz="1300" dirty="0">
              <a:latin typeface="Times New Roman"/>
              <a:cs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83560" y="6606002"/>
            <a:ext cx="1423738" cy="2923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Times New Roman"/>
                <a:cs typeface="Times New Roman"/>
                <a:hlinkClick r:id="rId3" action="ppaction://hlinksldjump"/>
              </a:rPr>
              <a:t>Robustness checks </a:t>
            </a:r>
            <a:endParaRPr lang="en-US" sz="1300" dirty="0">
              <a:latin typeface="Times New Roman"/>
              <a:cs typeface="Times New Roman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86018" y="714223"/>
          <a:ext cx="6965953" cy="5975870"/>
        </p:xfrm>
        <a:graphic>
          <a:graphicData uri="http://schemas.openxmlformats.org/drawingml/2006/table">
            <a:tbl>
              <a:tblPr/>
              <a:tblGrid>
                <a:gridCol w="315738"/>
                <a:gridCol w="2742967"/>
                <a:gridCol w="1953624"/>
                <a:gridCol w="1953624"/>
              </a:tblGrid>
              <a:tr h="339500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b="0" i="1" u="none" strike="noStrike" dirty="0">
                          <a:latin typeface="Times New Roman"/>
                        </a:rPr>
                        <a:t>Definition of lagged positive shock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>
                          <a:latin typeface="Times New Roman"/>
                        </a:rPr>
                        <a:t>Positive shock in previous year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>
                          <a:latin typeface="Times New Roman"/>
                        </a:rPr>
                        <a:t>At least 1 positive shock in last 3 years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7405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1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1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latin typeface="Times New Roman"/>
                        </a:rPr>
                        <a:t>(1)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latin typeface="Times New Roman"/>
                        </a:rPr>
                        <a:t>(2)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107">
                <a:tc>
                  <a:txBody>
                    <a:bodyPr/>
                    <a:lstStyle/>
                    <a:p>
                      <a:pPr algn="l" fontAlgn="t"/>
                      <a:endParaRPr lang="en-US" sz="1600" b="0" i="0" u="none" strike="noStrike" dirty="0">
                        <a:latin typeface="Times New Roman"/>
                      </a:endParaRP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1" u="none" strike="noStrike" dirty="0">
                          <a:latin typeface="Times New Roman"/>
                        </a:rPr>
                        <a:t>t-1</a:t>
                      </a:r>
                      <a:r>
                        <a:rPr lang="en-US" sz="1600" b="0" i="0" u="none" strike="noStrike" dirty="0">
                          <a:latin typeface="Times New Roman"/>
                        </a:rPr>
                        <a:t> = Drought or None</a:t>
                      </a:r>
                      <a:br>
                        <a:rPr lang="en-US" sz="1600" b="0" i="0" u="none" strike="noStrike" dirty="0">
                          <a:latin typeface="Times New Roman"/>
                        </a:rPr>
                      </a:br>
                      <a:r>
                        <a:rPr lang="en-US" sz="1600" b="0" i="1" u="none" strike="noStrike" dirty="0" err="1">
                          <a:latin typeface="Times New Roman"/>
                        </a:rPr>
                        <a:t>t</a:t>
                      </a:r>
                      <a:r>
                        <a:rPr lang="en-US" sz="1600" b="0" i="0" u="none" strike="noStrike" dirty="0">
                          <a:latin typeface="Times New Roman"/>
                        </a:rPr>
                        <a:t> = None</a:t>
                      </a:r>
                      <a:endParaRPr lang="en-US" sz="1600" b="0" i="1" u="none" strike="noStrike" dirty="0">
                        <a:latin typeface="Times New Roman"/>
                      </a:endParaRP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latin typeface="Times New Roman"/>
                        </a:rPr>
                        <a:t>Omitted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latin typeface="Times New Roman"/>
                        </a:rPr>
                        <a:t>Omitted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10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latin typeface="Times New Roman"/>
                        </a:rPr>
                        <a:t>1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1" u="none" strike="noStrike" dirty="0">
                          <a:latin typeface="Times New Roman"/>
                        </a:rPr>
                        <a:t>t-1</a:t>
                      </a:r>
                      <a:r>
                        <a:rPr lang="en-US" sz="1600" b="0" i="0" u="none" strike="noStrike" dirty="0">
                          <a:latin typeface="Times New Roman"/>
                        </a:rPr>
                        <a:t> = Any</a:t>
                      </a:r>
                      <a:br>
                        <a:rPr lang="en-US" sz="1600" b="0" i="0" u="none" strike="noStrike" dirty="0">
                          <a:latin typeface="Times New Roman"/>
                        </a:rPr>
                      </a:br>
                      <a:r>
                        <a:rPr lang="en-US" sz="1600" b="0" i="1" u="none" strike="noStrike" dirty="0" err="1">
                          <a:latin typeface="Times New Roman"/>
                        </a:rPr>
                        <a:t>t</a:t>
                      </a:r>
                      <a:r>
                        <a:rPr lang="en-US" sz="1600" b="0" i="1" u="none" strike="noStrike" dirty="0">
                          <a:latin typeface="Times New Roman"/>
                        </a:rPr>
                        <a:t> = </a:t>
                      </a:r>
                      <a:r>
                        <a:rPr lang="en-US" sz="1600" b="0" i="0" u="none" strike="noStrike" dirty="0">
                          <a:latin typeface="Times New Roman"/>
                        </a:rPr>
                        <a:t>Positive</a:t>
                      </a:r>
                      <a:endParaRPr lang="en-US" sz="1600" b="0" i="1" u="none" strike="noStrike" dirty="0">
                        <a:latin typeface="Times New Roman"/>
                      </a:endParaRP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latin typeface="Times New Roman"/>
                        </a:rPr>
                        <a:t>0.021</a:t>
                      </a:r>
                      <a:br>
                        <a:rPr lang="en-US" sz="1600" b="0" i="0" u="none" strike="noStrike" dirty="0">
                          <a:latin typeface="Times New Roman"/>
                        </a:rPr>
                      </a:br>
                      <a:r>
                        <a:rPr lang="en-US" sz="1600" b="0" i="0" u="none" strike="noStrike" dirty="0">
                          <a:latin typeface="Times New Roman"/>
                        </a:rPr>
                        <a:t>(0.011)*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>
                          <a:latin typeface="Times New Roman"/>
                        </a:rPr>
                        <a:t>0.034</a:t>
                      </a:r>
                      <a:br>
                        <a:rPr lang="en-US" sz="1600" b="0" i="0" u="none" strike="noStrike">
                          <a:latin typeface="Times New Roman"/>
                        </a:rPr>
                      </a:br>
                      <a:r>
                        <a:rPr lang="en-US" sz="1600" b="0" i="0" u="none" strike="noStrike">
                          <a:latin typeface="Times New Roman"/>
                        </a:rPr>
                        <a:t>(0.012)***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6810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latin typeface="Times New Roman"/>
                        </a:rPr>
                        <a:t>2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latin typeface="Times New Roman"/>
                        </a:rPr>
                        <a:t>Interaction: Inflation &gt; 6%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latin typeface="Times New Roman"/>
                        </a:rPr>
                        <a:t> -0.006</a:t>
                      </a:r>
                      <a:br>
                        <a:rPr lang="en-US" sz="1600" b="0" i="0" u="none" strike="noStrike" dirty="0">
                          <a:latin typeface="Times New Roman"/>
                        </a:rPr>
                      </a:br>
                      <a:r>
                        <a:rPr lang="en-US" sz="1600" b="0" i="0" u="none" strike="noStrike" dirty="0">
                          <a:latin typeface="Times New Roman"/>
                        </a:rPr>
                        <a:t>(0.017)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latin typeface="Times New Roman"/>
                        </a:rPr>
                        <a:t> -0.017</a:t>
                      </a:r>
                      <a:br>
                        <a:rPr lang="en-US" sz="1600" b="0" i="0" u="none" strike="noStrike" dirty="0">
                          <a:latin typeface="Times New Roman"/>
                        </a:rPr>
                      </a:br>
                      <a:r>
                        <a:rPr lang="en-US" sz="1600" b="0" i="0" u="none" strike="noStrike" dirty="0">
                          <a:latin typeface="Times New Roman"/>
                        </a:rPr>
                        <a:t>(0.018)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2018">
                <a:tc>
                  <a:txBody>
                    <a:bodyPr/>
                    <a:lstStyle/>
                    <a:p>
                      <a:pPr algn="l" fontAlgn="b"/>
                      <a:endParaRPr lang="en-US" sz="200" b="0" i="0" u="none" strike="noStrike" dirty="0">
                        <a:latin typeface="Verdana"/>
                      </a:endParaRPr>
                    </a:p>
                  </a:txBody>
                  <a:tcPr marL="12700" marR="12700" marT="548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" b="0" i="0" u="none" strike="noStrike" dirty="0">
                        <a:latin typeface="Verdana"/>
                      </a:endParaRPr>
                    </a:p>
                  </a:txBody>
                  <a:tcPr marL="12700" marR="12700" marT="548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" b="0" i="0" u="none" strike="noStrike" dirty="0">
                        <a:latin typeface="Verdana"/>
                      </a:endParaRPr>
                    </a:p>
                  </a:txBody>
                  <a:tcPr marL="12700" marR="12700" marT="548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" b="0" i="0" u="none" strike="noStrike" dirty="0">
                        <a:latin typeface="Verdana"/>
                      </a:endParaRPr>
                    </a:p>
                  </a:txBody>
                  <a:tcPr marL="12700" marR="12700" marT="548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10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3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1" u="none" strike="noStrike">
                          <a:latin typeface="Times New Roman"/>
                        </a:rPr>
                        <a:t>t-1</a:t>
                      </a:r>
                      <a:r>
                        <a:rPr lang="en-US" sz="1600" b="0" i="0" u="none" strike="noStrike">
                          <a:latin typeface="Times New Roman"/>
                        </a:rPr>
                        <a:t> = Drought or None</a:t>
                      </a:r>
                      <a:br>
                        <a:rPr lang="en-US" sz="1600" b="0" i="0" u="none" strike="noStrike">
                          <a:latin typeface="Times New Roman"/>
                        </a:rPr>
                      </a:br>
                      <a:r>
                        <a:rPr lang="en-US" sz="1600" b="0" i="1" u="none" strike="noStrike">
                          <a:latin typeface="Times New Roman"/>
                        </a:rPr>
                        <a:t>t</a:t>
                      </a:r>
                      <a:r>
                        <a:rPr lang="en-US" sz="1600" b="0" i="0" u="none" strike="noStrike">
                          <a:latin typeface="Times New Roman"/>
                        </a:rPr>
                        <a:t> = Drought</a:t>
                      </a:r>
                      <a:endParaRPr lang="en-US" sz="1600" b="0" i="1" u="none" strike="noStrike">
                        <a:latin typeface="Times New Roman"/>
                      </a:endParaRP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latin typeface="Times New Roman"/>
                        </a:rPr>
                        <a:t>0.001</a:t>
                      </a:r>
                      <a:br>
                        <a:rPr lang="en-US" sz="1600" b="0" i="0" u="none" strike="noStrike" dirty="0">
                          <a:latin typeface="Times New Roman"/>
                        </a:rPr>
                      </a:br>
                      <a:r>
                        <a:rPr lang="en-US" sz="1600" b="0" i="0" u="none" strike="noStrike" dirty="0">
                          <a:latin typeface="Times New Roman"/>
                        </a:rPr>
                        <a:t>(0.016)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latin typeface="Times New Roman"/>
                        </a:rPr>
                        <a:t> -0.004</a:t>
                      </a:r>
                      <a:br>
                        <a:rPr lang="en-US" sz="1600" b="0" i="0" u="none" strike="noStrike" dirty="0">
                          <a:latin typeface="Times New Roman"/>
                        </a:rPr>
                      </a:br>
                      <a:r>
                        <a:rPr lang="en-US" sz="1600" b="0" i="0" u="none" strike="noStrike" dirty="0">
                          <a:latin typeface="Times New Roman"/>
                        </a:rPr>
                        <a:t>(0.020)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6810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latin typeface="Times New Roman"/>
                        </a:rPr>
                        <a:t>4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latin typeface="Times New Roman"/>
                        </a:rPr>
                        <a:t>Interaction: Inflation &gt; 6%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>
                          <a:latin typeface="Times New Roman"/>
                        </a:rPr>
                        <a:t> -0.036</a:t>
                      </a:r>
                      <a:br>
                        <a:rPr lang="en-US" sz="1600" b="0" i="0" u="none" strike="noStrike">
                          <a:latin typeface="Times New Roman"/>
                        </a:rPr>
                      </a:br>
                      <a:r>
                        <a:rPr lang="en-US" sz="1600" b="0" i="0" u="none" strike="noStrike">
                          <a:latin typeface="Times New Roman"/>
                        </a:rPr>
                        <a:t>(0.023)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latin typeface="Times New Roman"/>
                        </a:rPr>
                        <a:t> -0.056</a:t>
                      </a:r>
                      <a:br>
                        <a:rPr lang="en-US" sz="1600" b="0" i="0" u="none" strike="noStrike" dirty="0">
                          <a:latin typeface="Times New Roman"/>
                        </a:rPr>
                      </a:br>
                      <a:r>
                        <a:rPr lang="en-US" sz="1600" b="0" i="0" u="none" strike="noStrike" dirty="0">
                          <a:latin typeface="Times New Roman"/>
                        </a:rPr>
                        <a:t>(0.028)**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2018">
                <a:tc>
                  <a:txBody>
                    <a:bodyPr/>
                    <a:lstStyle/>
                    <a:p>
                      <a:pPr algn="l" fontAlgn="t"/>
                      <a:endParaRPr lang="en-US" sz="200" b="0" i="1" u="none" strike="noStrike" dirty="0">
                        <a:latin typeface="Times New Roman"/>
                      </a:endParaRP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" b="0" i="0" u="none" strike="noStrike" dirty="0">
                        <a:latin typeface="Times New Roman"/>
                      </a:endParaRP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 dirty="0">
                        <a:latin typeface="Times New Roman"/>
                      </a:endParaRP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" b="0" i="0" u="none" strike="noStrike" dirty="0">
                        <a:latin typeface="Times New Roman"/>
                      </a:endParaRP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10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latin typeface="Times New Roman"/>
                        </a:rPr>
                        <a:t>5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1" u="none" strike="noStrike">
                          <a:latin typeface="Times New Roman"/>
                        </a:rPr>
                        <a:t>t-1=</a:t>
                      </a:r>
                      <a:r>
                        <a:rPr lang="en-US" sz="1600" b="0" i="0" u="none" strike="noStrike">
                          <a:latin typeface="Times New Roman"/>
                        </a:rPr>
                        <a:t>Positive</a:t>
                      </a:r>
                      <a:br>
                        <a:rPr lang="en-US" sz="1600" b="0" i="0" u="none" strike="noStrike">
                          <a:latin typeface="Times New Roman"/>
                        </a:rPr>
                      </a:br>
                      <a:r>
                        <a:rPr lang="en-US" sz="1600" b="0" i="1" u="none" strike="noStrike">
                          <a:latin typeface="Times New Roman"/>
                        </a:rPr>
                        <a:t>t</a:t>
                      </a:r>
                      <a:r>
                        <a:rPr lang="en-US" sz="1600" b="0" i="0" u="none" strike="noStrike">
                          <a:latin typeface="Times New Roman"/>
                        </a:rPr>
                        <a:t>=Drought</a:t>
                      </a:r>
                      <a:endParaRPr lang="en-US" sz="1600" b="0" i="1" u="none" strike="noStrike">
                        <a:latin typeface="Times New Roman"/>
                      </a:endParaRP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>
                          <a:latin typeface="Times New Roman"/>
                        </a:rPr>
                        <a:t>0.061</a:t>
                      </a:r>
                      <a:br>
                        <a:rPr lang="en-US" sz="1600" b="0" i="0" u="none" strike="noStrike">
                          <a:latin typeface="Times New Roman"/>
                        </a:rPr>
                      </a:br>
                      <a:r>
                        <a:rPr lang="en-US" sz="1600" b="0" i="0" u="none" strike="noStrike">
                          <a:latin typeface="Times New Roman"/>
                        </a:rPr>
                        <a:t>(0.033)*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latin typeface="Times New Roman"/>
                        </a:rPr>
                        <a:t>0.057</a:t>
                      </a:r>
                      <a:br>
                        <a:rPr lang="en-US" sz="1600" b="0" i="0" u="none" strike="noStrike" dirty="0">
                          <a:latin typeface="Times New Roman"/>
                        </a:rPr>
                      </a:br>
                      <a:r>
                        <a:rPr lang="en-US" sz="1600" b="0" i="0" u="none" strike="noStrike" dirty="0">
                          <a:latin typeface="Times New Roman"/>
                        </a:rPr>
                        <a:t>(0.027)**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6810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latin typeface="Times New Roman"/>
                        </a:rPr>
                        <a:t>6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Interaction: Inflation &gt; 6%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>
                          <a:latin typeface="Times New Roman"/>
                        </a:rPr>
                        <a:t> -0.080</a:t>
                      </a:r>
                      <a:br>
                        <a:rPr lang="en-US" sz="1600" b="0" i="0" u="none" strike="noStrike">
                          <a:latin typeface="Times New Roman"/>
                        </a:rPr>
                      </a:br>
                      <a:r>
                        <a:rPr lang="en-US" sz="1600" b="0" i="0" u="none" strike="noStrike">
                          <a:latin typeface="Times New Roman"/>
                        </a:rPr>
                        <a:t>(0.040)**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latin typeface="Times New Roman"/>
                        </a:rPr>
                        <a:t> -0.057</a:t>
                      </a:r>
                      <a:br>
                        <a:rPr lang="en-US" sz="1600" b="0" i="0" u="none" strike="noStrike" dirty="0">
                          <a:latin typeface="Times New Roman"/>
                        </a:rPr>
                      </a:br>
                      <a:r>
                        <a:rPr lang="en-US" sz="1600" b="0" i="0" u="none" strike="noStrike" dirty="0">
                          <a:latin typeface="Times New Roman"/>
                        </a:rPr>
                        <a:t>(0.034)*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201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" b="0" i="0" u="none" strike="noStrike" dirty="0">
                          <a:latin typeface="Times New Roman"/>
                        </a:rPr>
                        <a:t> 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" b="0" i="0" u="none" strike="noStrike" dirty="0">
                          <a:latin typeface="Times New Roman"/>
                        </a:rPr>
                        <a:t> 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" b="0" i="0" u="none" strike="noStrike" dirty="0">
                          <a:latin typeface="Times New Roman"/>
                        </a:rPr>
                        <a:t> 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" b="0" i="0" u="none" strike="noStrike" dirty="0">
                          <a:latin typeface="Times New Roman"/>
                        </a:rPr>
                        <a:t> 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10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latin typeface="Times New Roman"/>
                        </a:rPr>
                        <a:t>7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1" u="none" strike="noStrike">
                          <a:latin typeface="Times New Roman"/>
                        </a:rPr>
                        <a:t>t-1</a:t>
                      </a:r>
                      <a:r>
                        <a:rPr lang="en-US" sz="1600" b="0" i="0" u="none" strike="noStrike">
                          <a:latin typeface="Times New Roman"/>
                        </a:rPr>
                        <a:t> = Positive</a:t>
                      </a:r>
                      <a:br>
                        <a:rPr lang="en-US" sz="1600" b="0" i="0" u="none" strike="noStrike">
                          <a:latin typeface="Times New Roman"/>
                        </a:rPr>
                      </a:br>
                      <a:r>
                        <a:rPr lang="en-US" sz="1600" b="0" i="1" u="none" strike="noStrike">
                          <a:latin typeface="Times New Roman"/>
                        </a:rPr>
                        <a:t>t</a:t>
                      </a:r>
                      <a:r>
                        <a:rPr lang="en-US" sz="1600" b="0" i="0" u="none" strike="noStrike">
                          <a:latin typeface="Times New Roman"/>
                        </a:rPr>
                        <a:t> = None</a:t>
                      </a:r>
                      <a:endParaRPr lang="en-US" sz="1600" b="0" i="1" u="none" strike="noStrike">
                        <a:latin typeface="Times New Roman"/>
                      </a:endParaRP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>
                          <a:latin typeface="Times New Roman"/>
                        </a:rPr>
                        <a:t>0.042</a:t>
                      </a:r>
                      <a:br>
                        <a:rPr lang="en-US" sz="1600" b="0" i="0" u="none" strike="noStrike">
                          <a:latin typeface="Times New Roman"/>
                        </a:rPr>
                      </a:br>
                      <a:r>
                        <a:rPr lang="en-US" sz="1600" b="0" i="0" u="none" strike="noStrike">
                          <a:latin typeface="Times New Roman"/>
                        </a:rPr>
                        <a:t>(0.018)**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latin typeface="Times New Roman"/>
                        </a:rPr>
                        <a:t>0.052</a:t>
                      </a:r>
                      <a:br>
                        <a:rPr lang="en-US" sz="1600" b="0" i="0" u="none" strike="noStrike" dirty="0">
                          <a:latin typeface="Times New Roman"/>
                        </a:rPr>
                      </a:br>
                      <a:r>
                        <a:rPr lang="en-US" sz="1600" b="0" i="0" u="none" strike="noStrike" dirty="0">
                          <a:latin typeface="Times New Roman"/>
                        </a:rPr>
                        <a:t>(0.014)***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6810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latin typeface="Times New Roman"/>
                        </a:rPr>
                        <a:t>8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latin typeface="Times New Roman"/>
                        </a:rPr>
                        <a:t>Interaction: Inflation &gt; 6%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latin typeface="Times New Roman"/>
                        </a:rPr>
                        <a:t> -0.047</a:t>
                      </a:r>
                      <a:br>
                        <a:rPr lang="en-US" sz="1600" b="0" i="0" u="none" strike="noStrike" dirty="0">
                          <a:latin typeface="Times New Roman"/>
                        </a:rPr>
                      </a:br>
                      <a:r>
                        <a:rPr lang="en-US" sz="1600" b="0" i="0" u="none" strike="noStrike" dirty="0">
                          <a:latin typeface="Times New Roman"/>
                        </a:rPr>
                        <a:t>(0.021)**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latin typeface="Times New Roman"/>
                        </a:rPr>
                        <a:t> -0.040</a:t>
                      </a:r>
                      <a:br>
                        <a:rPr lang="en-US" sz="1600" b="0" i="0" u="none" strike="noStrike" dirty="0">
                          <a:latin typeface="Times New Roman"/>
                        </a:rPr>
                      </a:br>
                      <a:r>
                        <a:rPr lang="en-US" sz="1600" b="0" i="0" u="none" strike="noStrike" dirty="0">
                          <a:latin typeface="Times New Roman"/>
                        </a:rPr>
                        <a:t>(0.017)**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" name="Group 9"/>
          <p:cNvGrpSpPr/>
          <p:nvPr/>
        </p:nvGrpSpPr>
        <p:grpSpPr>
          <a:xfrm>
            <a:off x="7013739" y="3279272"/>
            <a:ext cx="2118897" cy="989262"/>
            <a:chOff x="4759158" y="2125580"/>
            <a:chExt cx="3227811" cy="989262"/>
          </a:xfrm>
        </p:grpSpPr>
        <p:sp>
          <p:nvSpPr>
            <p:cNvPr id="16" name="Right Brace 15"/>
            <p:cNvSpPr/>
            <p:nvPr/>
          </p:nvSpPr>
          <p:spPr>
            <a:xfrm>
              <a:off x="4759158" y="2152316"/>
              <a:ext cx="347579" cy="962526"/>
            </a:xfrm>
            <a:prstGeom prst="rightBrac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86374" y="2125580"/>
              <a:ext cx="290059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F-test </a:t>
              </a:r>
              <a:r>
                <a:rPr lang="en-US" b="1" dirty="0" err="1" smtClean="0">
                  <a:solidFill>
                    <a:srgbClr val="FF0000"/>
                  </a:solidFill>
                </a:rPr>
                <a:t>p</a:t>
              </a:r>
              <a:r>
                <a:rPr lang="en-US" b="1" dirty="0" smtClean="0">
                  <a:solidFill>
                    <a:srgbClr val="FF0000"/>
                  </a:solidFill>
                </a:rPr>
                <a:t>-value: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0.002***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(Real wage falls)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5830596" y="3225800"/>
            <a:ext cx="1183143" cy="114968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9"/>
          <p:cNvGrpSpPr/>
          <p:nvPr/>
        </p:nvGrpSpPr>
        <p:grpSpPr>
          <a:xfrm>
            <a:off x="7013739" y="4467056"/>
            <a:ext cx="2118897" cy="989262"/>
            <a:chOff x="4759158" y="2125580"/>
            <a:chExt cx="3227811" cy="989262"/>
          </a:xfrm>
        </p:grpSpPr>
        <p:sp>
          <p:nvSpPr>
            <p:cNvPr id="20" name="Right Brace 19"/>
            <p:cNvSpPr/>
            <p:nvPr/>
          </p:nvSpPr>
          <p:spPr>
            <a:xfrm>
              <a:off x="4759158" y="2152316"/>
              <a:ext cx="347579" cy="962526"/>
            </a:xfrm>
            <a:prstGeom prst="rightBrac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86374" y="2125580"/>
              <a:ext cx="290059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F-test </a:t>
              </a:r>
              <a:r>
                <a:rPr lang="en-US" b="1" dirty="0" err="1" smtClean="0">
                  <a:solidFill>
                    <a:srgbClr val="FF0000"/>
                  </a:solidFill>
                </a:rPr>
                <a:t>p</a:t>
              </a:r>
              <a:r>
                <a:rPr lang="en-US" b="1" dirty="0" smtClean="0">
                  <a:solidFill>
                    <a:srgbClr val="FF0000"/>
                  </a:solidFill>
                </a:rPr>
                <a:t>-value: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0.990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(No persistence)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5830596" y="4413584"/>
            <a:ext cx="1183143" cy="114968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9"/>
          <p:cNvGrpSpPr/>
          <p:nvPr/>
        </p:nvGrpSpPr>
        <p:grpSpPr>
          <a:xfrm>
            <a:off x="7025103" y="5616740"/>
            <a:ext cx="2118897" cy="989262"/>
            <a:chOff x="4759158" y="2125580"/>
            <a:chExt cx="3227811" cy="989262"/>
          </a:xfrm>
        </p:grpSpPr>
        <p:sp>
          <p:nvSpPr>
            <p:cNvPr id="24" name="Right Brace 23"/>
            <p:cNvSpPr/>
            <p:nvPr/>
          </p:nvSpPr>
          <p:spPr>
            <a:xfrm>
              <a:off x="4759158" y="2152316"/>
              <a:ext cx="347579" cy="962526"/>
            </a:xfrm>
            <a:prstGeom prst="rightBrac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86374" y="2125580"/>
              <a:ext cx="290059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F-test </a:t>
              </a:r>
              <a:r>
                <a:rPr lang="en-US" b="1" dirty="0" err="1" smtClean="0">
                  <a:solidFill>
                    <a:srgbClr val="FF0000"/>
                  </a:solidFill>
                </a:rPr>
                <a:t>p</a:t>
              </a:r>
              <a:r>
                <a:rPr lang="en-US" b="1" dirty="0" smtClean="0">
                  <a:solidFill>
                    <a:srgbClr val="FF0000"/>
                  </a:solidFill>
                </a:rPr>
                <a:t>-value: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0.207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(No persistence)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5841960" y="5563268"/>
            <a:ext cx="1183143" cy="114968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22" grpId="0" animBg="1"/>
      <p:bldP spid="22" grpId="1" animBg="1"/>
      <p:bldP spid="26" grpId="0" animBg="1"/>
      <p:bldP spid="26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209888" y="-71021"/>
            <a:ext cx="8807112" cy="4535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Employment: Rationing </a:t>
            </a:r>
            <a:r>
              <a:rPr kumimoji="0" 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(Prediction 4)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Times New Roman"/>
              <a:ea typeface="+mj-ea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7284" y="308813"/>
            <a:ext cx="9130624" cy="400110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sz="2000" dirty="0" smtClean="0">
                <a:solidFill>
                  <a:srgbClr val="4364BD"/>
                </a:solidFill>
                <a:latin typeface="Times New Roman"/>
                <a:cs typeface="Times New Roman"/>
              </a:rPr>
              <a:t>Dependent variable: Total worker-days in agriculture</a:t>
            </a:r>
            <a:endParaRPr lang="en-US" sz="2000" dirty="0">
              <a:solidFill>
                <a:srgbClr val="4364BD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873399"/>
              </p:ext>
            </p:extLst>
          </p:nvPr>
        </p:nvGraphicFramePr>
        <p:xfrm>
          <a:off x="453858" y="676200"/>
          <a:ext cx="6988343" cy="4860999"/>
        </p:xfrm>
        <a:graphic>
          <a:graphicData uri="http://schemas.openxmlformats.org/drawingml/2006/table">
            <a:tbl>
              <a:tblPr/>
              <a:tblGrid>
                <a:gridCol w="282358"/>
                <a:gridCol w="2735335"/>
                <a:gridCol w="1323550"/>
                <a:gridCol w="1323550"/>
                <a:gridCol w="1323550"/>
              </a:tblGrid>
              <a:tr h="229547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Sample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All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All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Landless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54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1" u="none" strike="noStrike" dirty="0">
                          <a:latin typeface="Times New Roman"/>
                        </a:rPr>
                        <a:t> </a:t>
                      </a: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1" u="none" strike="noStrike" dirty="0">
                          <a:latin typeface="Times New Roman"/>
                        </a:rPr>
                        <a:t> </a:t>
                      </a: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latin typeface="Times New Roman"/>
                        </a:rPr>
                        <a:t>(1)</a:t>
                      </a:r>
                    </a:p>
                  </a:txBody>
                  <a:tcPr marL="11883" marR="11883" marT="1188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latin typeface="Times New Roman"/>
                        </a:rPr>
                        <a:t>(2)</a:t>
                      </a:r>
                      <a:endParaRPr lang="en-US" sz="1600" b="0" i="0" u="none" strike="noStrike" dirty="0">
                        <a:latin typeface="Times New Roman"/>
                      </a:endParaRPr>
                    </a:p>
                  </a:txBody>
                  <a:tcPr marL="11883" marR="11883" marT="1188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latin typeface="Times New Roman"/>
                        </a:rPr>
                        <a:t>(3)</a:t>
                      </a:r>
                      <a:endParaRPr lang="en-US" sz="1600" b="0" i="0" u="none" strike="noStrike" dirty="0">
                        <a:latin typeface="Times New Roman"/>
                      </a:endParaRPr>
                    </a:p>
                  </a:txBody>
                  <a:tcPr marL="11883" marR="11883" marT="1188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867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500" b="1" i="1" u="none" strike="noStrike" dirty="0">
                          <a:latin typeface="Times New Roman"/>
                        </a:rPr>
                        <a:t>Simple specification</a:t>
                      </a: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latin typeface="Times New Roman"/>
                      </a:endParaRPr>
                    </a:p>
                  </a:txBody>
                  <a:tcPr marL="11883" marR="11883" marT="1188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latin typeface="Times New Roman"/>
                      </a:endParaRPr>
                    </a:p>
                  </a:txBody>
                  <a:tcPr marL="11883" marR="11883" marT="1188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latin typeface="Times New Roman"/>
                      </a:endParaRPr>
                    </a:p>
                  </a:txBody>
                  <a:tcPr marL="11883" marR="11883" marT="1188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21067">
                <a:tc>
                  <a:txBody>
                    <a:bodyPr/>
                    <a:lstStyle/>
                    <a:p>
                      <a:pPr algn="l" fontAlgn="t"/>
                      <a:endParaRPr lang="en-US" sz="1500" b="0" i="1" u="none" strike="noStrike">
                        <a:latin typeface="Times New Roman"/>
                      </a:endParaRP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 dirty="0" smtClean="0">
                          <a:latin typeface="Times New Roman"/>
                        </a:rPr>
                        <a:t>Lag </a:t>
                      </a:r>
                      <a:r>
                        <a:rPr lang="en-US" sz="1500" b="0" i="0" u="none" strike="noStrike" dirty="0">
                          <a:latin typeface="Times New Roman"/>
                        </a:rPr>
                        <a:t>positive shock</a:t>
                      </a:r>
                    </a:p>
                  </a:txBody>
                  <a:tcPr marL="11883" marR="11883" marT="8229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 -0.178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(0.061)***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 -0.215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(0.063)***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 -0.264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(0.083)***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867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500" b="1" i="1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Full specification</a:t>
                      </a:r>
                    </a:p>
                  </a:txBody>
                  <a:tcPr marL="11883" marR="11883" marT="100584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FFFFFF"/>
                        </a:solidFill>
                        <a:latin typeface="Times New Roman"/>
                      </a:endParaRPr>
                    </a:p>
                  </a:txBody>
                  <a:tcPr marL="11883" marR="11883" marT="1188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FFFFFF"/>
                        </a:solidFill>
                        <a:latin typeface="Times New Roman"/>
                      </a:endParaRPr>
                    </a:p>
                  </a:txBody>
                  <a:tcPr marL="11883" marR="11883" marT="1188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FFFFFF"/>
                        </a:solidFill>
                        <a:latin typeface="Times New Roman"/>
                      </a:endParaRPr>
                    </a:p>
                  </a:txBody>
                  <a:tcPr marL="11883" marR="11883" marT="1188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21067">
                <a:tc>
                  <a:txBody>
                    <a:bodyPr/>
                    <a:lstStyle/>
                    <a:p>
                      <a:pPr algn="l" fontAlgn="t"/>
                      <a:endParaRPr lang="en-US" sz="1500" b="0" i="0" u="none" strike="noStrike" dirty="0">
                        <a:solidFill>
                          <a:srgbClr val="FFFFFF"/>
                        </a:solidFill>
                        <a:latin typeface="Times New Roman"/>
                      </a:endParaRP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1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t-1</a:t>
                      </a:r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 = Drought or None</a:t>
                      </a:r>
                      <a:b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</a:br>
                      <a:r>
                        <a:rPr lang="en-US" sz="1500" b="0" i="1" u="none" strike="noStrike" dirty="0" err="1">
                          <a:solidFill>
                            <a:srgbClr val="FFFFFF"/>
                          </a:solidFill>
                          <a:latin typeface="Times New Roman"/>
                        </a:rPr>
                        <a:t>t</a:t>
                      </a:r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 = None</a:t>
                      </a:r>
                      <a:endParaRPr lang="en-US" sz="1500" b="0" i="1" u="none" strike="noStrike" dirty="0">
                        <a:solidFill>
                          <a:srgbClr val="FFFFFF"/>
                        </a:solidFill>
                        <a:latin typeface="Times New Roman"/>
                      </a:endParaRP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0" u="none" strike="noStrike" dirty="0" smtClean="0">
                          <a:solidFill>
                            <a:srgbClr val="FFFFFF"/>
                          </a:solidFill>
                          <a:latin typeface="Times New Roman"/>
                        </a:rPr>
                        <a:t>Omitted</a:t>
                      </a:r>
                    </a:p>
                    <a:p>
                      <a:pPr algn="ctr" fontAlgn="t"/>
                      <a:endParaRPr lang="en-US" sz="1500" b="0" i="0" u="none" strike="noStrike" dirty="0">
                        <a:solidFill>
                          <a:srgbClr val="FFFFFF"/>
                        </a:solidFill>
                        <a:latin typeface="Times New Roman"/>
                      </a:endParaRP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Omitted</a:t>
                      </a: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Omitted</a:t>
                      </a: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1067">
                <a:tc>
                  <a:txBody>
                    <a:bodyPr/>
                    <a:lstStyle/>
                    <a:p>
                      <a:pPr algn="l" fontAlgn="t"/>
                      <a:endParaRPr lang="en-US" sz="1500" b="0" i="0" u="none" strike="noStrike" dirty="0">
                        <a:solidFill>
                          <a:srgbClr val="FFFFFF"/>
                        </a:solidFill>
                        <a:latin typeface="Times New Roman"/>
                      </a:endParaRPr>
                    </a:p>
                  </a:txBody>
                  <a:tcPr marL="11883" marR="11883" marT="10058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1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t-1</a:t>
                      </a:r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 = Any</a:t>
                      </a:r>
                      <a:b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</a:br>
                      <a:r>
                        <a:rPr lang="en-US" sz="1500" b="0" i="1" u="none" strike="noStrike" dirty="0" err="1">
                          <a:solidFill>
                            <a:srgbClr val="FFFFFF"/>
                          </a:solidFill>
                          <a:latin typeface="Times New Roman"/>
                        </a:rPr>
                        <a:t>t</a:t>
                      </a:r>
                      <a:r>
                        <a:rPr lang="en-US" sz="1500" b="0" i="1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 = </a:t>
                      </a:r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Positive</a:t>
                      </a:r>
                      <a:endParaRPr lang="en-US" sz="1500" b="0" i="1" u="none" strike="noStrike" dirty="0">
                        <a:solidFill>
                          <a:srgbClr val="FFFFFF"/>
                        </a:solidFill>
                        <a:latin typeface="Times New Roman"/>
                      </a:endParaRPr>
                    </a:p>
                  </a:txBody>
                  <a:tcPr marL="11883" marR="11883" marT="10058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0.161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(0.094)*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0.117</a:t>
                      </a:r>
                      <a:b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(0.105)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0.078</a:t>
                      </a:r>
                      <a:b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(0.091)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3787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FFFFFF"/>
                        </a:solidFill>
                        <a:latin typeface="Verdana"/>
                      </a:endParaRPr>
                    </a:p>
                  </a:txBody>
                  <a:tcPr marL="11883" marR="11883" marT="118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FFFFFF"/>
                        </a:solidFill>
                        <a:latin typeface="Verdana"/>
                      </a:endParaRPr>
                    </a:p>
                  </a:txBody>
                  <a:tcPr marL="11883" marR="11883" marT="118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500" b="0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500" b="0" i="0" u="none" strike="noStrike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500" b="0" i="0" u="none" strike="noStrike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1067">
                <a:tc>
                  <a:txBody>
                    <a:bodyPr/>
                    <a:lstStyle/>
                    <a:p>
                      <a:pPr algn="l" fontAlgn="t"/>
                      <a:endParaRPr lang="en-US" sz="1500" b="0" i="0" u="none" strike="noStrike" dirty="0">
                        <a:solidFill>
                          <a:srgbClr val="FFFFFF"/>
                        </a:solidFill>
                        <a:latin typeface="Times New Roman"/>
                      </a:endParaRP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1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t-1</a:t>
                      </a:r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 = Drought or None</a:t>
                      </a:r>
                      <a:b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</a:br>
                      <a:r>
                        <a:rPr lang="en-US" sz="1500" b="0" i="1" u="none" strike="noStrike" dirty="0" err="1">
                          <a:solidFill>
                            <a:srgbClr val="FFFFFF"/>
                          </a:solidFill>
                          <a:latin typeface="Times New Roman"/>
                        </a:rPr>
                        <a:t>t</a:t>
                      </a:r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 = Drought</a:t>
                      </a:r>
                      <a:endParaRPr lang="en-US" sz="1500" b="0" i="1" u="none" strike="noStrike" dirty="0">
                        <a:solidFill>
                          <a:srgbClr val="FFFFFF"/>
                        </a:solidFill>
                        <a:latin typeface="Times New Roman"/>
                      </a:endParaRP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 -0.131</a:t>
                      </a:r>
                      <a:b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(0.072)*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 0.132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(0.074)*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 -0.160</a:t>
                      </a:r>
                      <a:b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(0.087)*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3787">
                <a:tc>
                  <a:txBody>
                    <a:bodyPr/>
                    <a:lstStyle/>
                    <a:p>
                      <a:pPr algn="l" fontAlgn="t"/>
                      <a:endParaRPr lang="en-US" sz="900" b="0" i="1" u="none" strike="noStrike" dirty="0">
                        <a:solidFill>
                          <a:srgbClr val="FFFFFF"/>
                        </a:solidFill>
                        <a:latin typeface="Times New Roman"/>
                      </a:endParaRP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FFFFFF"/>
                        </a:solidFill>
                        <a:latin typeface="Times New Roman"/>
                      </a:endParaRP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500" b="0" i="0" u="none" strike="noStrike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500" b="0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500" b="0" i="0" u="none" strike="noStrike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1067">
                <a:tc>
                  <a:txBody>
                    <a:bodyPr/>
                    <a:lstStyle/>
                    <a:p>
                      <a:pPr algn="l" fontAlgn="t"/>
                      <a:endParaRPr lang="en-US" sz="1500" b="0" i="0" u="none" strike="noStrike" dirty="0">
                        <a:solidFill>
                          <a:srgbClr val="FFFFFF"/>
                        </a:solidFill>
                        <a:latin typeface="Times New Roman"/>
                      </a:endParaRP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1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t-1=</a:t>
                      </a:r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Positive</a:t>
                      </a:r>
                      <a:b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</a:br>
                      <a:r>
                        <a:rPr lang="en-US" sz="1500" b="0" i="1" u="none" strike="noStrike" dirty="0" err="1">
                          <a:solidFill>
                            <a:srgbClr val="FFFFFF"/>
                          </a:solidFill>
                          <a:latin typeface="Times New Roman"/>
                        </a:rPr>
                        <a:t>t</a:t>
                      </a:r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=Drought</a:t>
                      </a:r>
                      <a:endParaRPr lang="en-US" sz="1500" b="0" i="1" u="none" strike="noStrike" dirty="0">
                        <a:solidFill>
                          <a:srgbClr val="FFFFFF"/>
                        </a:solidFill>
                        <a:latin typeface="Times New Roman"/>
                      </a:endParaRP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 -0.354</a:t>
                      </a:r>
                      <a:b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(0.091)***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 -0.389</a:t>
                      </a:r>
                      <a:b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(0.101)***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 -0.486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(0.157)***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3787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500" b="0" i="0" u="none" strike="noStrike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500" b="0" i="0" u="none" strike="noStrike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500" b="0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1067">
                <a:tc>
                  <a:txBody>
                    <a:bodyPr/>
                    <a:lstStyle/>
                    <a:p>
                      <a:pPr algn="l" fontAlgn="t"/>
                      <a:endParaRPr lang="en-US" sz="1500" b="0" i="0" u="none" strike="noStrike" dirty="0">
                        <a:solidFill>
                          <a:srgbClr val="FFFFFF"/>
                        </a:solidFill>
                        <a:latin typeface="Times New Roman"/>
                      </a:endParaRP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1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t-1</a:t>
                      </a:r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 = Positive</a:t>
                      </a:r>
                      <a:b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</a:br>
                      <a:r>
                        <a:rPr lang="en-US" sz="1500" b="0" i="1" u="none" strike="noStrike" dirty="0" err="1">
                          <a:solidFill>
                            <a:srgbClr val="FFFFFF"/>
                          </a:solidFill>
                          <a:latin typeface="Times New Roman"/>
                        </a:rPr>
                        <a:t>t</a:t>
                      </a:r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 = None</a:t>
                      </a:r>
                      <a:endParaRPr lang="en-US" sz="1500" b="0" i="1" u="none" strike="noStrike" dirty="0">
                        <a:solidFill>
                          <a:srgbClr val="FFFFFF"/>
                        </a:solidFill>
                        <a:latin typeface="Times New Roman"/>
                      </a:endParaRP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 -0.159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(0.092)*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 -0.188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(0.090)**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 -0.201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(0.091)**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9805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400" b="0" i="1" u="none" strike="noStrike" dirty="0">
                          <a:effectLst/>
                          <a:latin typeface="Times New Roman"/>
                        </a:rPr>
                        <a:t>Previous shock controls?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No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Yes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Yes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Observations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554,844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554,844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144,611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853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209888" y="-71021"/>
            <a:ext cx="8807112" cy="4535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Employment: Rationing </a:t>
            </a:r>
            <a:r>
              <a:rPr kumimoji="0" 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(Prediction 4)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Times New Roman"/>
              <a:ea typeface="+mj-ea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7284" y="308813"/>
            <a:ext cx="9130624" cy="400110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sz="2000" dirty="0" smtClean="0">
                <a:solidFill>
                  <a:srgbClr val="4364BD"/>
                </a:solidFill>
                <a:latin typeface="Times New Roman"/>
                <a:cs typeface="Times New Roman"/>
              </a:rPr>
              <a:t>Dependent variable: Total worker-days in agriculture</a:t>
            </a:r>
            <a:endParaRPr lang="en-US" sz="2000" dirty="0">
              <a:solidFill>
                <a:srgbClr val="4364BD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098136"/>
              </p:ext>
            </p:extLst>
          </p:nvPr>
        </p:nvGraphicFramePr>
        <p:xfrm>
          <a:off x="453858" y="676200"/>
          <a:ext cx="6988343" cy="4860999"/>
        </p:xfrm>
        <a:graphic>
          <a:graphicData uri="http://schemas.openxmlformats.org/drawingml/2006/table">
            <a:tbl>
              <a:tblPr/>
              <a:tblGrid>
                <a:gridCol w="282358"/>
                <a:gridCol w="2735335"/>
                <a:gridCol w="1323550"/>
                <a:gridCol w="1323550"/>
                <a:gridCol w="1323550"/>
              </a:tblGrid>
              <a:tr h="229547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Sample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All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All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Landless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54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1" u="none" strike="noStrike" dirty="0">
                          <a:latin typeface="Times New Roman"/>
                        </a:rPr>
                        <a:t> </a:t>
                      </a: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1" u="none" strike="noStrike" dirty="0">
                          <a:latin typeface="Times New Roman"/>
                        </a:rPr>
                        <a:t> </a:t>
                      </a: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latin typeface="Times New Roman"/>
                        </a:rPr>
                        <a:t>(1)</a:t>
                      </a:r>
                    </a:p>
                  </a:txBody>
                  <a:tcPr marL="11883" marR="11883" marT="1188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latin typeface="Times New Roman"/>
                        </a:rPr>
                        <a:t>(2)</a:t>
                      </a:r>
                      <a:endParaRPr lang="en-US" sz="1600" b="0" i="0" u="none" strike="noStrike" dirty="0">
                        <a:latin typeface="Times New Roman"/>
                      </a:endParaRPr>
                    </a:p>
                  </a:txBody>
                  <a:tcPr marL="11883" marR="11883" marT="1188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latin typeface="Times New Roman"/>
                        </a:rPr>
                        <a:t>(3)</a:t>
                      </a:r>
                      <a:endParaRPr lang="en-US" sz="1600" b="0" i="0" u="none" strike="noStrike" dirty="0">
                        <a:latin typeface="Times New Roman"/>
                      </a:endParaRPr>
                    </a:p>
                  </a:txBody>
                  <a:tcPr marL="11883" marR="11883" marT="1188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867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500" b="1" i="1" u="none" strike="noStrike" dirty="0">
                          <a:latin typeface="Times New Roman"/>
                        </a:rPr>
                        <a:t>Simple specification</a:t>
                      </a: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latin typeface="Times New Roman"/>
                      </a:endParaRPr>
                    </a:p>
                  </a:txBody>
                  <a:tcPr marL="11883" marR="11883" marT="1188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latin typeface="Times New Roman"/>
                      </a:endParaRPr>
                    </a:p>
                  </a:txBody>
                  <a:tcPr marL="11883" marR="11883" marT="1188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latin typeface="Times New Roman"/>
                      </a:endParaRPr>
                    </a:p>
                  </a:txBody>
                  <a:tcPr marL="11883" marR="11883" marT="1188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21067">
                <a:tc>
                  <a:txBody>
                    <a:bodyPr/>
                    <a:lstStyle/>
                    <a:p>
                      <a:pPr algn="l" fontAlgn="t"/>
                      <a:endParaRPr lang="en-US" sz="1500" b="0" i="1" u="none" strike="noStrike">
                        <a:latin typeface="Times New Roman"/>
                      </a:endParaRP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 dirty="0" smtClean="0">
                          <a:latin typeface="Times New Roman"/>
                        </a:rPr>
                        <a:t>Lag </a:t>
                      </a:r>
                      <a:r>
                        <a:rPr lang="en-US" sz="1500" b="0" i="0" u="none" strike="noStrike" dirty="0">
                          <a:latin typeface="Times New Roman"/>
                        </a:rPr>
                        <a:t>positive shock</a:t>
                      </a:r>
                    </a:p>
                  </a:txBody>
                  <a:tcPr marL="11883" marR="11883" marT="8229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-0.178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(0.061)***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Times New Roman"/>
                        </a:rPr>
                        <a:t> -0.215</a:t>
                      </a:r>
                      <a:br>
                        <a:rPr lang="en-US" sz="1400" b="0" i="0" u="none" strike="noStrike">
                          <a:effectLst/>
                          <a:latin typeface="Times New Roman"/>
                        </a:rPr>
                      </a:br>
                      <a:r>
                        <a:rPr lang="en-US" sz="1400" b="0" i="0" u="none" strike="noStrike">
                          <a:effectLst/>
                          <a:latin typeface="Times New Roman"/>
                        </a:rPr>
                        <a:t>(0.063)***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-0.264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(0.083)***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867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500" b="1" i="1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Full specification</a:t>
                      </a:r>
                    </a:p>
                  </a:txBody>
                  <a:tcPr marL="11883" marR="11883" marT="100584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FFFFFF"/>
                        </a:solidFill>
                        <a:latin typeface="Times New Roman"/>
                      </a:endParaRPr>
                    </a:p>
                  </a:txBody>
                  <a:tcPr marL="11883" marR="11883" marT="1188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FFFFFF"/>
                        </a:solidFill>
                        <a:latin typeface="Times New Roman"/>
                      </a:endParaRPr>
                    </a:p>
                  </a:txBody>
                  <a:tcPr marL="11883" marR="11883" marT="1188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FFFFFF"/>
                        </a:solidFill>
                        <a:latin typeface="Times New Roman"/>
                      </a:endParaRPr>
                    </a:p>
                  </a:txBody>
                  <a:tcPr marL="11883" marR="11883" marT="1188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21067">
                <a:tc>
                  <a:txBody>
                    <a:bodyPr/>
                    <a:lstStyle/>
                    <a:p>
                      <a:pPr algn="l" fontAlgn="t"/>
                      <a:endParaRPr lang="en-US" sz="1500" b="0" i="0" u="none" strike="noStrike" dirty="0">
                        <a:solidFill>
                          <a:srgbClr val="FFFFFF"/>
                        </a:solidFill>
                        <a:latin typeface="Times New Roman"/>
                      </a:endParaRP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1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t-1</a:t>
                      </a:r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 = Drought or None</a:t>
                      </a:r>
                      <a:b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</a:br>
                      <a:r>
                        <a:rPr lang="en-US" sz="1500" b="0" i="1" u="none" strike="noStrike" dirty="0" err="1">
                          <a:solidFill>
                            <a:srgbClr val="FFFFFF"/>
                          </a:solidFill>
                          <a:latin typeface="Times New Roman"/>
                        </a:rPr>
                        <a:t>t</a:t>
                      </a:r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 = None</a:t>
                      </a:r>
                      <a:endParaRPr lang="en-US" sz="1500" b="0" i="1" u="none" strike="noStrike" dirty="0">
                        <a:solidFill>
                          <a:srgbClr val="FFFFFF"/>
                        </a:solidFill>
                        <a:latin typeface="Times New Roman"/>
                      </a:endParaRP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0" u="none" strike="noStrike" dirty="0" smtClean="0">
                          <a:solidFill>
                            <a:srgbClr val="FFFFFF"/>
                          </a:solidFill>
                          <a:latin typeface="Times New Roman"/>
                        </a:rPr>
                        <a:t>Omitted</a:t>
                      </a:r>
                    </a:p>
                    <a:p>
                      <a:pPr algn="ctr" fontAlgn="t"/>
                      <a:endParaRPr lang="en-US" sz="1500" b="0" i="0" u="none" strike="noStrike" dirty="0">
                        <a:solidFill>
                          <a:srgbClr val="FFFFFF"/>
                        </a:solidFill>
                        <a:latin typeface="Times New Roman"/>
                      </a:endParaRP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Omitted</a:t>
                      </a: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Omitted</a:t>
                      </a: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1067">
                <a:tc>
                  <a:txBody>
                    <a:bodyPr/>
                    <a:lstStyle/>
                    <a:p>
                      <a:pPr algn="l" fontAlgn="t"/>
                      <a:endParaRPr lang="en-US" sz="1500" b="0" i="0" u="none" strike="noStrike" dirty="0">
                        <a:solidFill>
                          <a:srgbClr val="FFFFFF"/>
                        </a:solidFill>
                        <a:latin typeface="Times New Roman"/>
                      </a:endParaRPr>
                    </a:p>
                  </a:txBody>
                  <a:tcPr marL="11883" marR="11883" marT="10058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1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t-1</a:t>
                      </a:r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 = Any</a:t>
                      </a:r>
                      <a:b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</a:br>
                      <a:r>
                        <a:rPr lang="en-US" sz="1500" b="0" i="1" u="none" strike="noStrike" dirty="0" err="1">
                          <a:solidFill>
                            <a:srgbClr val="FFFFFF"/>
                          </a:solidFill>
                          <a:latin typeface="Times New Roman"/>
                        </a:rPr>
                        <a:t>t</a:t>
                      </a:r>
                      <a:r>
                        <a:rPr lang="en-US" sz="1500" b="0" i="1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 = </a:t>
                      </a:r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Positive</a:t>
                      </a:r>
                      <a:endParaRPr lang="en-US" sz="1500" b="0" i="1" u="none" strike="noStrike" dirty="0">
                        <a:solidFill>
                          <a:srgbClr val="FFFFFF"/>
                        </a:solidFill>
                        <a:latin typeface="Times New Roman"/>
                      </a:endParaRPr>
                    </a:p>
                  </a:txBody>
                  <a:tcPr marL="11883" marR="11883" marT="10058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0.161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(0.094)*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0.117</a:t>
                      </a:r>
                      <a:b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(0.105)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0.078</a:t>
                      </a:r>
                      <a:b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(0.091)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3787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FFFFFF"/>
                        </a:solidFill>
                        <a:latin typeface="Verdana"/>
                      </a:endParaRPr>
                    </a:p>
                  </a:txBody>
                  <a:tcPr marL="11883" marR="11883" marT="118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FFFFFF"/>
                        </a:solidFill>
                        <a:latin typeface="Verdana"/>
                      </a:endParaRPr>
                    </a:p>
                  </a:txBody>
                  <a:tcPr marL="11883" marR="11883" marT="118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500" b="0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500" b="0" i="0" u="none" strike="noStrike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500" b="0" i="0" u="none" strike="noStrike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1067">
                <a:tc>
                  <a:txBody>
                    <a:bodyPr/>
                    <a:lstStyle/>
                    <a:p>
                      <a:pPr algn="l" fontAlgn="t"/>
                      <a:endParaRPr lang="en-US" sz="1500" b="0" i="0" u="none" strike="noStrike" dirty="0">
                        <a:solidFill>
                          <a:srgbClr val="FFFFFF"/>
                        </a:solidFill>
                        <a:latin typeface="Times New Roman"/>
                      </a:endParaRP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1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t-1</a:t>
                      </a:r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 = Drought or None</a:t>
                      </a:r>
                      <a:b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</a:br>
                      <a:r>
                        <a:rPr lang="en-US" sz="1500" b="0" i="1" u="none" strike="noStrike" dirty="0" err="1">
                          <a:solidFill>
                            <a:srgbClr val="FFFFFF"/>
                          </a:solidFill>
                          <a:latin typeface="Times New Roman"/>
                        </a:rPr>
                        <a:t>t</a:t>
                      </a:r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 = Drought</a:t>
                      </a:r>
                      <a:endParaRPr lang="en-US" sz="1500" b="0" i="1" u="none" strike="noStrike" dirty="0">
                        <a:solidFill>
                          <a:srgbClr val="FFFFFF"/>
                        </a:solidFill>
                        <a:latin typeface="Times New Roman"/>
                      </a:endParaRP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 -0.131</a:t>
                      </a:r>
                      <a:b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(0.072)*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 0.132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(0.074)*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 -0.160</a:t>
                      </a:r>
                      <a:b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(0.087)*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3787">
                <a:tc>
                  <a:txBody>
                    <a:bodyPr/>
                    <a:lstStyle/>
                    <a:p>
                      <a:pPr algn="l" fontAlgn="t"/>
                      <a:endParaRPr lang="en-US" sz="900" b="0" i="1" u="none" strike="noStrike" dirty="0">
                        <a:solidFill>
                          <a:srgbClr val="FFFFFF"/>
                        </a:solidFill>
                        <a:latin typeface="Times New Roman"/>
                      </a:endParaRP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FFFFFF"/>
                        </a:solidFill>
                        <a:latin typeface="Times New Roman"/>
                      </a:endParaRP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500" b="0" i="0" u="none" strike="noStrike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500" b="0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500" b="0" i="0" u="none" strike="noStrike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1067">
                <a:tc>
                  <a:txBody>
                    <a:bodyPr/>
                    <a:lstStyle/>
                    <a:p>
                      <a:pPr algn="l" fontAlgn="t"/>
                      <a:endParaRPr lang="en-US" sz="1500" b="0" i="0" u="none" strike="noStrike" dirty="0">
                        <a:solidFill>
                          <a:srgbClr val="FFFFFF"/>
                        </a:solidFill>
                        <a:latin typeface="Times New Roman"/>
                      </a:endParaRP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1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t-1=</a:t>
                      </a:r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Positive</a:t>
                      </a:r>
                      <a:b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</a:br>
                      <a:r>
                        <a:rPr lang="en-US" sz="1500" b="0" i="1" u="none" strike="noStrike" dirty="0" err="1">
                          <a:solidFill>
                            <a:srgbClr val="FFFFFF"/>
                          </a:solidFill>
                          <a:latin typeface="Times New Roman"/>
                        </a:rPr>
                        <a:t>t</a:t>
                      </a:r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=Drought</a:t>
                      </a:r>
                      <a:endParaRPr lang="en-US" sz="1500" b="0" i="1" u="none" strike="noStrike" dirty="0">
                        <a:solidFill>
                          <a:srgbClr val="FFFFFF"/>
                        </a:solidFill>
                        <a:latin typeface="Times New Roman"/>
                      </a:endParaRP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 -0.354</a:t>
                      </a:r>
                      <a:b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(0.091)***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 -0.389</a:t>
                      </a:r>
                      <a:b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(0.101)***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 -0.486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(0.157)***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3787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500" b="0" i="0" u="none" strike="noStrike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500" b="0" i="0" u="none" strike="noStrike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500" b="0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1067">
                <a:tc>
                  <a:txBody>
                    <a:bodyPr/>
                    <a:lstStyle/>
                    <a:p>
                      <a:pPr algn="l" fontAlgn="t"/>
                      <a:endParaRPr lang="en-US" sz="1500" b="0" i="0" u="none" strike="noStrike" dirty="0">
                        <a:solidFill>
                          <a:srgbClr val="FFFFFF"/>
                        </a:solidFill>
                        <a:latin typeface="Times New Roman"/>
                      </a:endParaRP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1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t-1</a:t>
                      </a:r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 = Positive</a:t>
                      </a:r>
                      <a:b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</a:br>
                      <a:r>
                        <a:rPr lang="en-US" sz="1500" b="0" i="1" u="none" strike="noStrike" dirty="0" err="1">
                          <a:solidFill>
                            <a:srgbClr val="FFFFFF"/>
                          </a:solidFill>
                          <a:latin typeface="Times New Roman"/>
                        </a:rPr>
                        <a:t>t</a:t>
                      </a:r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 = None</a:t>
                      </a:r>
                      <a:endParaRPr lang="en-US" sz="1500" b="0" i="1" u="none" strike="noStrike" dirty="0">
                        <a:solidFill>
                          <a:srgbClr val="FFFFFF"/>
                        </a:solidFill>
                        <a:latin typeface="Times New Roman"/>
                      </a:endParaRP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 -0.159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(0.092)*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 -0.188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(0.090)**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 -0.201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(0.091)**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9805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400" b="0" i="1" u="none" strike="noStrike" dirty="0">
                          <a:effectLst/>
                          <a:latin typeface="Times New Roman"/>
                        </a:rPr>
                        <a:t>Previous shock controls?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effectLst/>
                          <a:latin typeface="Times New Roman"/>
                        </a:rPr>
                        <a:t>No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effectLst/>
                          <a:latin typeface="Times New Roman"/>
                        </a:rPr>
                        <a:t>Yes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effectLst/>
                          <a:latin typeface="Times New Roman"/>
                        </a:rPr>
                        <a:t>Yes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Observations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554,844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554,844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144,611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13" name="Group 10"/>
          <p:cNvGrpSpPr/>
          <p:nvPr/>
        </p:nvGrpSpPr>
        <p:grpSpPr>
          <a:xfrm>
            <a:off x="7187761" y="1384330"/>
            <a:ext cx="2045139" cy="338554"/>
            <a:chOff x="6030499" y="3243680"/>
            <a:chExt cx="2045139" cy="338554"/>
          </a:xfrm>
        </p:grpSpPr>
        <p:cxnSp>
          <p:nvCxnSpPr>
            <p:cNvPr id="15" name="Straight Arrow Connector 14"/>
            <p:cNvCxnSpPr/>
            <p:nvPr/>
          </p:nvCxnSpPr>
          <p:spPr>
            <a:xfrm rot="10800000">
              <a:off x="6030499" y="3412957"/>
              <a:ext cx="377666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344665" y="3243680"/>
              <a:ext cx="17309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13.5% decrease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310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209888" y="-71021"/>
            <a:ext cx="8807112" cy="4535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Employment: Rationing </a:t>
            </a:r>
            <a:r>
              <a:rPr kumimoji="0" 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(Prediction 4)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Times New Roman"/>
              <a:ea typeface="+mj-ea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7284" y="308813"/>
            <a:ext cx="9130624" cy="400110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sz="2000" dirty="0" smtClean="0">
                <a:solidFill>
                  <a:srgbClr val="4364BD"/>
                </a:solidFill>
                <a:latin typeface="Times New Roman"/>
                <a:cs typeface="Times New Roman"/>
              </a:rPr>
              <a:t>Dependent variable: Total worker-days in agriculture</a:t>
            </a:r>
            <a:endParaRPr lang="en-US" sz="2000" dirty="0">
              <a:solidFill>
                <a:srgbClr val="4364BD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623215"/>
              </p:ext>
            </p:extLst>
          </p:nvPr>
        </p:nvGraphicFramePr>
        <p:xfrm>
          <a:off x="453858" y="676200"/>
          <a:ext cx="6988343" cy="4860999"/>
        </p:xfrm>
        <a:graphic>
          <a:graphicData uri="http://schemas.openxmlformats.org/drawingml/2006/table">
            <a:tbl>
              <a:tblPr/>
              <a:tblGrid>
                <a:gridCol w="282358"/>
                <a:gridCol w="2735335"/>
                <a:gridCol w="1323550"/>
                <a:gridCol w="1323550"/>
                <a:gridCol w="1323550"/>
              </a:tblGrid>
              <a:tr h="229547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Sample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All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All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Landless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54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1" u="none" strike="noStrike" dirty="0">
                          <a:latin typeface="Times New Roman"/>
                        </a:rPr>
                        <a:t> </a:t>
                      </a: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1" u="none" strike="noStrike" dirty="0">
                          <a:latin typeface="Times New Roman"/>
                        </a:rPr>
                        <a:t> </a:t>
                      </a: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latin typeface="Times New Roman"/>
                        </a:rPr>
                        <a:t>(1)</a:t>
                      </a:r>
                    </a:p>
                  </a:txBody>
                  <a:tcPr marL="11883" marR="11883" marT="1188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latin typeface="Times New Roman"/>
                        </a:rPr>
                        <a:t>(2)</a:t>
                      </a:r>
                      <a:endParaRPr lang="en-US" sz="1600" b="0" i="0" u="none" strike="noStrike" dirty="0">
                        <a:latin typeface="Times New Roman"/>
                      </a:endParaRPr>
                    </a:p>
                  </a:txBody>
                  <a:tcPr marL="11883" marR="11883" marT="1188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latin typeface="Times New Roman"/>
                        </a:rPr>
                        <a:t>(3)</a:t>
                      </a:r>
                      <a:endParaRPr lang="en-US" sz="1600" b="0" i="0" u="none" strike="noStrike" dirty="0">
                        <a:latin typeface="Times New Roman"/>
                      </a:endParaRPr>
                    </a:p>
                  </a:txBody>
                  <a:tcPr marL="11883" marR="11883" marT="1188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867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500" b="1" i="1" u="none" strike="noStrike" dirty="0">
                          <a:latin typeface="Times New Roman"/>
                        </a:rPr>
                        <a:t>Simple specification</a:t>
                      </a: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latin typeface="Times New Roman"/>
                      </a:endParaRPr>
                    </a:p>
                  </a:txBody>
                  <a:tcPr marL="11883" marR="11883" marT="1188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latin typeface="Times New Roman"/>
                      </a:endParaRPr>
                    </a:p>
                  </a:txBody>
                  <a:tcPr marL="11883" marR="11883" marT="1188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latin typeface="Times New Roman"/>
                      </a:endParaRPr>
                    </a:p>
                  </a:txBody>
                  <a:tcPr marL="11883" marR="11883" marT="1188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21067">
                <a:tc>
                  <a:txBody>
                    <a:bodyPr/>
                    <a:lstStyle/>
                    <a:p>
                      <a:pPr algn="l" fontAlgn="t"/>
                      <a:endParaRPr lang="en-US" sz="1500" b="0" i="1" u="none" strike="noStrike">
                        <a:latin typeface="Times New Roman"/>
                      </a:endParaRP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 dirty="0" smtClean="0">
                          <a:latin typeface="Times New Roman"/>
                        </a:rPr>
                        <a:t>Lag </a:t>
                      </a:r>
                      <a:r>
                        <a:rPr lang="en-US" sz="1500" b="0" i="0" u="none" strike="noStrike" dirty="0">
                          <a:latin typeface="Times New Roman"/>
                        </a:rPr>
                        <a:t>positive shock</a:t>
                      </a:r>
                    </a:p>
                  </a:txBody>
                  <a:tcPr marL="11883" marR="11883" marT="8229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-0.178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(0.061)***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Times New Roman"/>
                        </a:rPr>
                        <a:t> -0.215</a:t>
                      </a:r>
                      <a:br>
                        <a:rPr lang="en-US" sz="1400" b="0" i="0" u="none" strike="noStrike">
                          <a:effectLst/>
                          <a:latin typeface="Times New Roman"/>
                        </a:rPr>
                      </a:br>
                      <a:r>
                        <a:rPr lang="en-US" sz="1400" b="0" i="0" u="none" strike="noStrike">
                          <a:effectLst/>
                          <a:latin typeface="Times New Roman"/>
                        </a:rPr>
                        <a:t>(0.063)***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-0.264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(0.083)***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867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500" b="1" i="1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Full specification</a:t>
                      </a:r>
                    </a:p>
                  </a:txBody>
                  <a:tcPr marL="11883" marR="11883" marT="100584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FFFFFF"/>
                        </a:solidFill>
                        <a:latin typeface="Times New Roman"/>
                      </a:endParaRPr>
                    </a:p>
                  </a:txBody>
                  <a:tcPr marL="11883" marR="11883" marT="1188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FFFFFF"/>
                        </a:solidFill>
                        <a:latin typeface="Times New Roman"/>
                      </a:endParaRPr>
                    </a:p>
                  </a:txBody>
                  <a:tcPr marL="11883" marR="11883" marT="1188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FFFFFF"/>
                        </a:solidFill>
                        <a:latin typeface="Times New Roman"/>
                      </a:endParaRPr>
                    </a:p>
                  </a:txBody>
                  <a:tcPr marL="11883" marR="11883" marT="1188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21067">
                <a:tc>
                  <a:txBody>
                    <a:bodyPr/>
                    <a:lstStyle/>
                    <a:p>
                      <a:pPr algn="l" fontAlgn="t"/>
                      <a:endParaRPr lang="en-US" sz="1500" b="0" i="0" u="none" strike="noStrike" dirty="0">
                        <a:solidFill>
                          <a:srgbClr val="FFFFFF"/>
                        </a:solidFill>
                        <a:latin typeface="Times New Roman"/>
                      </a:endParaRP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1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t-1</a:t>
                      </a:r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 = Drought or None</a:t>
                      </a:r>
                      <a:b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</a:br>
                      <a:r>
                        <a:rPr lang="en-US" sz="1500" b="0" i="1" u="none" strike="noStrike" dirty="0" err="1">
                          <a:solidFill>
                            <a:schemeClr val="tx1"/>
                          </a:solidFill>
                          <a:latin typeface="Times New Roman"/>
                        </a:rPr>
                        <a:t>t</a:t>
                      </a:r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 = None</a:t>
                      </a:r>
                      <a:endParaRPr lang="en-US" sz="1500" b="0" i="1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Omitted</a:t>
                      </a:r>
                    </a:p>
                    <a:p>
                      <a:pPr algn="ctr" fontAlgn="t"/>
                      <a:endParaRPr lang="en-US" sz="1500" b="0" i="0" u="none" strike="noStrike" dirty="0">
                        <a:solidFill>
                          <a:srgbClr val="FFFFFF"/>
                        </a:solidFill>
                        <a:latin typeface="Times New Roman"/>
                      </a:endParaRP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Omitted</a:t>
                      </a: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Omitted</a:t>
                      </a: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1067">
                <a:tc>
                  <a:txBody>
                    <a:bodyPr/>
                    <a:lstStyle/>
                    <a:p>
                      <a:pPr algn="l" fontAlgn="t"/>
                      <a:endParaRPr lang="en-US" sz="1500" b="0" i="0" u="none" strike="noStrike" dirty="0">
                        <a:solidFill>
                          <a:srgbClr val="FFFFFF"/>
                        </a:solidFill>
                        <a:latin typeface="Times New Roman"/>
                      </a:endParaRPr>
                    </a:p>
                  </a:txBody>
                  <a:tcPr marL="11883" marR="11883" marT="10058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1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t-1</a:t>
                      </a:r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 = Any</a:t>
                      </a:r>
                      <a:b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</a:br>
                      <a:r>
                        <a:rPr lang="en-US" sz="1500" b="0" i="1" u="none" strike="noStrike" dirty="0" err="1">
                          <a:solidFill>
                            <a:schemeClr val="tx1"/>
                          </a:solidFill>
                          <a:latin typeface="Times New Roman"/>
                        </a:rPr>
                        <a:t>t</a:t>
                      </a:r>
                      <a:r>
                        <a:rPr lang="en-US" sz="1500" b="0" i="1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 = </a:t>
                      </a:r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Positive</a:t>
                      </a:r>
                      <a:endParaRPr lang="en-US" sz="1500" b="0" i="1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11883" marR="11883" marT="10058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0.161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(0.094)*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0.117</a:t>
                      </a:r>
                      <a:b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(0.105)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0.078</a:t>
                      </a:r>
                      <a:b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(0.091)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3787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FFFFFF"/>
                        </a:solidFill>
                        <a:latin typeface="Verdana"/>
                      </a:endParaRPr>
                    </a:p>
                  </a:txBody>
                  <a:tcPr marL="11883" marR="11883" marT="118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1883" marR="11883" marT="118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500" b="0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500" b="0" i="0" u="none" strike="noStrike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500" b="0" i="0" u="none" strike="noStrike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1067">
                <a:tc>
                  <a:txBody>
                    <a:bodyPr/>
                    <a:lstStyle/>
                    <a:p>
                      <a:pPr algn="l" fontAlgn="t"/>
                      <a:endParaRPr lang="en-US" sz="1500" b="0" i="0" u="none" strike="noStrike" dirty="0">
                        <a:solidFill>
                          <a:srgbClr val="FFFFFF"/>
                        </a:solidFill>
                        <a:latin typeface="Times New Roman"/>
                      </a:endParaRP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1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t-1</a:t>
                      </a:r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 = Drought or None</a:t>
                      </a:r>
                      <a:b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</a:br>
                      <a:r>
                        <a:rPr lang="en-US" sz="1500" b="0" i="1" u="none" strike="noStrike" dirty="0" err="1">
                          <a:solidFill>
                            <a:schemeClr val="tx1"/>
                          </a:solidFill>
                          <a:latin typeface="Times New Roman"/>
                        </a:rPr>
                        <a:t>t</a:t>
                      </a:r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 = Drought</a:t>
                      </a:r>
                      <a:endParaRPr lang="en-US" sz="1500" b="0" i="1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 -0.131</a:t>
                      </a:r>
                      <a:b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(0.072)*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 0.132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(0.074)*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 -0.160</a:t>
                      </a:r>
                      <a:b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(0.087)*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3787">
                <a:tc>
                  <a:txBody>
                    <a:bodyPr/>
                    <a:lstStyle/>
                    <a:p>
                      <a:pPr algn="l" fontAlgn="t"/>
                      <a:endParaRPr lang="en-US" sz="900" b="0" i="1" u="none" strike="noStrike" dirty="0">
                        <a:solidFill>
                          <a:srgbClr val="FFFFFF"/>
                        </a:solidFill>
                        <a:latin typeface="Times New Roman"/>
                      </a:endParaRP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500" b="0" i="0" u="none" strike="noStrike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500" b="0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500" b="0" i="0" u="none" strike="noStrike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1067">
                <a:tc>
                  <a:txBody>
                    <a:bodyPr/>
                    <a:lstStyle/>
                    <a:p>
                      <a:pPr algn="l" fontAlgn="t"/>
                      <a:endParaRPr lang="en-US" sz="1500" b="0" i="0" u="none" strike="noStrike" dirty="0">
                        <a:solidFill>
                          <a:srgbClr val="FFFFFF"/>
                        </a:solidFill>
                        <a:latin typeface="Times New Roman"/>
                      </a:endParaRP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1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t-1=</a:t>
                      </a:r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Positive</a:t>
                      </a:r>
                      <a:b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</a:br>
                      <a:r>
                        <a:rPr lang="en-US" sz="1500" b="0" i="1" u="none" strike="noStrike" dirty="0" err="1">
                          <a:solidFill>
                            <a:schemeClr val="tx1"/>
                          </a:solidFill>
                          <a:latin typeface="Times New Roman"/>
                        </a:rPr>
                        <a:t>t</a:t>
                      </a:r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=Drought</a:t>
                      </a:r>
                      <a:endParaRPr lang="en-US" sz="1500" b="0" i="1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 -0.354</a:t>
                      </a:r>
                      <a:b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(0.091)***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 -0.389</a:t>
                      </a:r>
                      <a:b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(0.101)***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 -0.486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(0.157)***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3787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500" b="0" i="0" u="none" strike="noStrike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500" b="0" i="0" u="none" strike="noStrike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500" b="0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1067">
                <a:tc>
                  <a:txBody>
                    <a:bodyPr/>
                    <a:lstStyle/>
                    <a:p>
                      <a:pPr algn="l" fontAlgn="t"/>
                      <a:endParaRPr lang="en-US" sz="1500" b="0" i="0" u="none" strike="noStrike" dirty="0">
                        <a:solidFill>
                          <a:srgbClr val="FFFFFF"/>
                        </a:solidFill>
                        <a:latin typeface="Times New Roman"/>
                      </a:endParaRP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1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t-1</a:t>
                      </a:r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 = Positive</a:t>
                      </a:r>
                      <a:b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</a:br>
                      <a:r>
                        <a:rPr lang="en-US" sz="1500" b="0" i="1" u="none" strike="noStrike" dirty="0" err="1">
                          <a:solidFill>
                            <a:schemeClr val="tx1"/>
                          </a:solidFill>
                          <a:latin typeface="Times New Roman"/>
                        </a:rPr>
                        <a:t>t</a:t>
                      </a:r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 = None</a:t>
                      </a:r>
                      <a:endParaRPr lang="en-US" sz="1500" b="0" i="1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 -0.159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(0.092)*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 -0.188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(0.090)**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 -0.201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(0.091)**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9805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400" b="0" i="1" u="none" strike="noStrike">
                          <a:effectLst/>
                          <a:latin typeface="Times New Roman"/>
                        </a:rPr>
                        <a:t>Previous shock controls?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effectLst/>
                          <a:latin typeface="Times New Roman"/>
                        </a:rPr>
                        <a:t>No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effectLst/>
                          <a:latin typeface="Times New Roman"/>
                        </a:rPr>
                        <a:t>Yes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effectLst/>
                          <a:latin typeface="Times New Roman"/>
                        </a:rPr>
                        <a:t>Yes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Observations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554,844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554,844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144,611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173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56" y="-15117"/>
            <a:ext cx="8229600" cy="675181"/>
          </a:xfrm>
        </p:spPr>
        <p:txBody>
          <a:bodyPr>
            <a:noAutofit/>
          </a:bodyPr>
          <a:lstStyle/>
          <a:p>
            <a:pPr algn="l"/>
            <a:r>
              <a:rPr lang="en-US" sz="4300" b="1" dirty="0" smtClean="0">
                <a:solidFill>
                  <a:srgbClr val="4F81BD"/>
                </a:solidFill>
                <a:latin typeface="Times New Roman"/>
                <a:cs typeface="Times New Roman"/>
              </a:rPr>
              <a:t>Approach in </a:t>
            </a:r>
            <a:r>
              <a:rPr lang="en-US" sz="4300" b="1" dirty="0">
                <a:solidFill>
                  <a:srgbClr val="4F81BD"/>
                </a:solidFill>
                <a:latin typeface="Times New Roman"/>
                <a:cs typeface="Times New Roman"/>
              </a:rPr>
              <a:t>t</a:t>
            </a:r>
            <a:r>
              <a:rPr lang="en-US" sz="4300" b="1" dirty="0" smtClean="0">
                <a:solidFill>
                  <a:srgbClr val="4F81BD"/>
                </a:solidFill>
                <a:latin typeface="Times New Roman"/>
                <a:cs typeface="Times New Roman"/>
              </a:rPr>
              <a:t>his paper</a:t>
            </a:r>
            <a:endParaRPr lang="en-US" sz="4300" b="1" dirty="0">
              <a:solidFill>
                <a:srgbClr val="4F81BD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360" y="1302855"/>
            <a:ext cx="8494016" cy="2519845"/>
          </a:xfrm>
        </p:spPr>
        <p:txBody>
          <a:bodyPr>
            <a:normAutofit fontScale="70000" lnSpcReduction="20000"/>
          </a:bodyPr>
          <a:lstStyle/>
          <a:p>
            <a:r>
              <a:rPr lang="en-US" sz="4200" dirty="0">
                <a:latin typeface="Times New Roman"/>
                <a:cs typeface="Times New Roman"/>
              </a:rPr>
              <a:t>Agriculture: rainfall generates labor demand shocks</a:t>
            </a:r>
          </a:p>
          <a:p>
            <a:pPr lvl="1"/>
            <a:r>
              <a:rPr lang="en-US" sz="3700" dirty="0">
                <a:latin typeface="Times New Roman"/>
                <a:cs typeface="Times New Roman"/>
              </a:rPr>
              <a:t>Test if wages respond to changes in MPL</a:t>
            </a:r>
          </a:p>
          <a:p>
            <a:pPr lvl="1"/>
            <a:r>
              <a:rPr lang="en-US" sz="3700" dirty="0" smtClean="0">
                <a:latin typeface="Times New Roman"/>
                <a:cs typeface="Times New Roman"/>
              </a:rPr>
              <a:t>Test for employment </a:t>
            </a:r>
            <a:r>
              <a:rPr lang="en-US" sz="3700" dirty="0">
                <a:latin typeface="Times New Roman"/>
                <a:cs typeface="Times New Roman"/>
              </a:rPr>
              <a:t>effects</a:t>
            </a:r>
          </a:p>
          <a:p>
            <a:endParaRPr lang="en-US" sz="5000" dirty="0" smtClean="0">
              <a:latin typeface="Times New Roman"/>
              <a:cs typeface="Times New Roman"/>
            </a:endParaRPr>
          </a:p>
          <a:p>
            <a:r>
              <a:rPr lang="en-US" sz="4200" dirty="0" smtClean="0">
                <a:latin typeface="Times New Roman"/>
                <a:cs typeface="Times New Roman"/>
              </a:rPr>
              <a:t>Construct dataset on 500 Indian districts (1956-2007)</a:t>
            </a:r>
          </a:p>
          <a:p>
            <a:endParaRPr lang="en-US" sz="5000" dirty="0">
              <a:latin typeface="Times New Roman"/>
              <a:cs typeface="Times New Roman"/>
              <a:sym typeface="Wingdings"/>
            </a:endParaRPr>
          </a:p>
          <a:p>
            <a:endParaRPr lang="en-US" sz="1290" dirty="0" smtClean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sz="890" dirty="0" smtClean="0">
              <a:latin typeface="Times New Roman"/>
              <a:cs typeface="Times New Roman"/>
            </a:endParaRPr>
          </a:p>
          <a:p>
            <a:pPr lvl="1">
              <a:buNone/>
            </a:pPr>
            <a:endParaRPr lang="en-US" sz="3600" dirty="0" smtClean="0">
              <a:latin typeface="Times New Roman"/>
              <a:cs typeface="Times New Roman"/>
            </a:endParaRPr>
          </a:p>
          <a:p>
            <a:endParaRPr lang="en-US" sz="3236" dirty="0" smtClean="0">
              <a:latin typeface="Times New Roman"/>
              <a:cs typeface="Times New Roma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57200" y="753640"/>
            <a:ext cx="8229600" cy="1588"/>
          </a:xfrm>
          <a:prstGeom prst="line">
            <a:avLst/>
          </a:prstGeom>
          <a:ln>
            <a:solidFill>
              <a:srgbClr val="4F81BD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35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209888" y="-71021"/>
            <a:ext cx="8807112" cy="4535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Employment: Rationing </a:t>
            </a:r>
            <a:r>
              <a:rPr kumimoji="0" 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(Prediction 4)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Times New Roman"/>
              <a:ea typeface="+mj-ea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7284" y="308813"/>
            <a:ext cx="9130624" cy="400110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sz="2000" dirty="0" smtClean="0">
                <a:solidFill>
                  <a:srgbClr val="4364BD"/>
                </a:solidFill>
                <a:latin typeface="Times New Roman"/>
                <a:cs typeface="Times New Roman"/>
              </a:rPr>
              <a:t>Dependent variable: Total worker-days in agriculture</a:t>
            </a:r>
            <a:endParaRPr lang="en-US" sz="2000" dirty="0">
              <a:solidFill>
                <a:srgbClr val="4364BD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773013"/>
              </p:ext>
            </p:extLst>
          </p:nvPr>
        </p:nvGraphicFramePr>
        <p:xfrm>
          <a:off x="453858" y="676200"/>
          <a:ext cx="6988343" cy="4860999"/>
        </p:xfrm>
        <a:graphic>
          <a:graphicData uri="http://schemas.openxmlformats.org/drawingml/2006/table">
            <a:tbl>
              <a:tblPr/>
              <a:tblGrid>
                <a:gridCol w="282358"/>
                <a:gridCol w="2735335"/>
                <a:gridCol w="1323550"/>
                <a:gridCol w="1323550"/>
                <a:gridCol w="1323550"/>
              </a:tblGrid>
              <a:tr h="229547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Sample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All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All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Landless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54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1" u="none" strike="noStrike" dirty="0">
                          <a:latin typeface="Times New Roman"/>
                        </a:rPr>
                        <a:t> </a:t>
                      </a: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1" u="none" strike="noStrike" dirty="0">
                          <a:latin typeface="Times New Roman"/>
                        </a:rPr>
                        <a:t> </a:t>
                      </a: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latin typeface="Times New Roman"/>
                        </a:rPr>
                        <a:t>(1)</a:t>
                      </a:r>
                    </a:p>
                  </a:txBody>
                  <a:tcPr marL="11883" marR="11883" marT="1188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latin typeface="Times New Roman"/>
                        </a:rPr>
                        <a:t>(2)</a:t>
                      </a:r>
                      <a:endParaRPr lang="en-US" sz="1600" b="0" i="0" u="none" strike="noStrike" dirty="0">
                        <a:latin typeface="Times New Roman"/>
                      </a:endParaRPr>
                    </a:p>
                  </a:txBody>
                  <a:tcPr marL="11883" marR="11883" marT="1188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latin typeface="Times New Roman"/>
                        </a:rPr>
                        <a:t>(3)</a:t>
                      </a:r>
                      <a:endParaRPr lang="en-US" sz="1600" b="0" i="0" u="none" strike="noStrike" dirty="0">
                        <a:latin typeface="Times New Roman"/>
                      </a:endParaRPr>
                    </a:p>
                  </a:txBody>
                  <a:tcPr marL="11883" marR="11883" marT="1188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867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500" b="1" i="1" u="none" strike="noStrike" dirty="0">
                          <a:latin typeface="Times New Roman"/>
                        </a:rPr>
                        <a:t>Simple specification</a:t>
                      </a: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latin typeface="Times New Roman"/>
                      </a:endParaRPr>
                    </a:p>
                  </a:txBody>
                  <a:tcPr marL="11883" marR="11883" marT="1188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latin typeface="Times New Roman"/>
                      </a:endParaRPr>
                    </a:p>
                  </a:txBody>
                  <a:tcPr marL="11883" marR="11883" marT="1188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latin typeface="Times New Roman"/>
                      </a:endParaRPr>
                    </a:p>
                  </a:txBody>
                  <a:tcPr marL="11883" marR="11883" marT="1188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21067">
                <a:tc>
                  <a:txBody>
                    <a:bodyPr/>
                    <a:lstStyle/>
                    <a:p>
                      <a:pPr algn="l" fontAlgn="t"/>
                      <a:endParaRPr lang="en-US" sz="1500" b="0" i="1" u="none" strike="noStrike">
                        <a:latin typeface="Times New Roman"/>
                      </a:endParaRP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 dirty="0" smtClean="0">
                          <a:latin typeface="Times New Roman"/>
                        </a:rPr>
                        <a:t>Lag </a:t>
                      </a:r>
                      <a:r>
                        <a:rPr lang="en-US" sz="1500" b="0" i="0" u="none" strike="noStrike" dirty="0">
                          <a:latin typeface="Times New Roman"/>
                        </a:rPr>
                        <a:t>positive shock</a:t>
                      </a:r>
                    </a:p>
                  </a:txBody>
                  <a:tcPr marL="11883" marR="11883" marT="8229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-0.178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(0.061)***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Times New Roman"/>
                        </a:rPr>
                        <a:t> -0.215</a:t>
                      </a:r>
                      <a:br>
                        <a:rPr lang="en-US" sz="1400" b="0" i="0" u="none" strike="noStrike">
                          <a:effectLst/>
                          <a:latin typeface="Times New Roman"/>
                        </a:rPr>
                      </a:br>
                      <a:r>
                        <a:rPr lang="en-US" sz="1400" b="0" i="0" u="none" strike="noStrike">
                          <a:effectLst/>
                          <a:latin typeface="Times New Roman"/>
                        </a:rPr>
                        <a:t>(0.063)***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-0.264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(0.083)***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867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500" b="1" i="1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Full specification</a:t>
                      </a:r>
                    </a:p>
                  </a:txBody>
                  <a:tcPr marL="11883" marR="11883" marT="100584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FFFFFF"/>
                        </a:solidFill>
                        <a:latin typeface="Times New Roman"/>
                      </a:endParaRPr>
                    </a:p>
                  </a:txBody>
                  <a:tcPr marL="11883" marR="11883" marT="1188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11883" marR="11883" marT="1188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11883" marR="11883" marT="1188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21067">
                <a:tc>
                  <a:txBody>
                    <a:bodyPr/>
                    <a:lstStyle/>
                    <a:p>
                      <a:pPr algn="l" fontAlgn="t"/>
                      <a:endParaRPr lang="en-US" sz="1500" b="0" i="0" u="none" strike="noStrike" dirty="0">
                        <a:solidFill>
                          <a:srgbClr val="FFFFFF"/>
                        </a:solidFill>
                        <a:latin typeface="Times New Roman"/>
                      </a:endParaRP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1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t-1</a:t>
                      </a:r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 = Drought or None</a:t>
                      </a:r>
                      <a:b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</a:br>
                      <a:r>
                        <a:rPr lang="en-US" sz="1500" b="0" i="1" u="none" strike="noStrike" dirty="0" err="1">
                          <a:solidFill>
                            <a:schemeClr val="tx1"/>
                          </a:solidFill>
                          <a:latin typeface="Times New Roman"/>
                        </a:rPr>
                        <a:t>t</a:t>
                      </a:r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 = None</a:t>
                      </a:r>
                      <a:endParaRPr lang="en-US" sz="1500" b="0" i="1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Omitted</a:t>
                      </a:r>
                    </a:p>
                    <a:p>
                      <a:pPr algn="ctr" fontAlgn="t"/>
                      <a:endParaRPr lang="en-US" sz="1500" b="0" i="0" u="none" strike="noStrike" dirty="0">
                        <a:solidFill>
                          <a:srgbClr val="FFFFFF"/>
                        </a:solidFill>
                        <a:latin typeface="Times New Roman"/>
                      </a:endParaRP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Omitted</a:t>
                      </a: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Omitted</a:t>
                      </a: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1067">
                <a:tc>
                  <a:txBody>
                    <a:bodyPr/>
                    <a:lstStyle/>
                    <a:p>
                      <a:pPr algn="l" fontAlgn="t"/>
                      <a:endParaRPr lang="en-US" sz="1500" b="0" i="0" u="none" strike="noStrike" dirty="0">
                        <a:solidFill>
                          <a:srgbClr val="FFFFFF"/>
                        </a:solidFill>
                        <a:latin typeface="Times New Roman"/>
                      </a:endParaRPr>
                    </a:p>
                  </a:txBody>
                  <a:tcPr marL="11883" marR="11883" marT="10058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1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t-1</a:t>
                      </a:r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 = Any</a:t>
                      </a:r>
                      <a:b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</a:br>
                      <a:r>
                        <a:rPr lang="en-US" sz="1500" b="0" i="1" u="none" strike="noStrike" dirty="0" err="1">
                          <a:solidFill>
                            <a:schemeClr val="tx1"/>
                          </a:solidFill>
                          <a:latin typeface="Times New Roman"/>
                        </a:rPr>
                        <a:t>t</a:t>
                      </a:r>
                      <a:r>
                        <a:rPr lang="en-US" sz="1500" b="0" i="1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 = </a:t>
                      </a:r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Positive</a:t>
                      </a:r>
                      <a:endParaRPr lang="en-US" sz="1500" b="0" i="1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11883" marR="11883" marT="10058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0.161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(0.094)*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0.117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(0.105)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0.078</a:t>
                      </a:r>
                      <a:b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(0.091)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3787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FFFFFF"/>
                        </a:solidFill>
                        <a:latin typeface="Verdana"/>
                      </a:endParaRPr>
                    </a:p>
                  </a:txBody>
                  <a:tcPr marL="11883" marR="11883" marT="118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1883" marR="11883" marT="118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500" b="0" i="0" u="none" strike="noStrike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500" b="0" i="0" u="none" strike="noStrike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1067">
                <a:tc>
                  <a:txBody>
                    <a:bodyPr/>
                    <a:lstStyle/>
                    <a:p>
                      <a:pPr algn="l" fontAlgn="t"/>
                      <a:endParaRPr lang="en-US" sz="1500" b="0" i="0" u="none" strike="noStrike" dirty="0">
                        <a:solidFill>
                          <a:srgbClr val="FFFFFF"/>
                        </a:solidFill>
                        <a:latin typeface="Times New Roman"/>
                      </a:endParaRP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1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t-1</a:t>
                      </a:r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 = Drought or None</a:t>
                      </a:r>
                      <a:b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</a:br>
                      <a:r>
                        <a:rPr lang="en-US" sz="1500" b="0" i="1" u="none" strike="noStrike" dirty="0" err="1">
                          <a:solidFill>
                            <a:schemeClr val="tx1"/>
                          </a:solidFill>
                          <a:latin typeface="Times New Roman"/>
                        </a:rPr>
                        <a:t>t</a:t>
                      </a:r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 = Drought</a:t>
                      </a:r>
                      <a:endParaRPr lang="en-US" sz="1500" b="0" i="1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-0.131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(0.072)*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 0.132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(0.074)*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 -0.160</a:t>
                      </a:r>
                      <a:b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(0.087)*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3787">
                <a:tc>
                  <a:txBody>
                    <a:bodyPr/>
                    <a:lstStyle/>
                    <a:p>
                      <a:pPr algn="l" fontAlgn="t"/>
                      <a:endParaRPr lang="en-US" sz="900" b="0" i="1" u="none" strike="noStrike" dirty="0">
                        <a:solidFill>
                          <a:srgbClr val="FFFFFF"/>
                        </a:solidFill>
                        <a:latin typeface="Times New Roman"/>
                      </a:endParaRP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500" b="0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500" b="0" i="0" u="none" strike="noStrike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1067">
                <a:tc>
                  <a:txBody>
                    <a:bodyPr/>
                    <a:lstStyle/>
                    <a:p>
                      <a:pPr algn="l" fontAlgn="t"/>
                      <a:endParaRPr lang="en-US" sz="1500" b="0" i="0" u="none" strike="noStrike" dirty="0">
                        <a:solidFill>
                          <a:srgbClr val="FFFFFF"/>
                        </a:solidFill>
                        <a:latin typeface="Times New Roman"/>
                      </a:endParaRP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1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t-1=</a:t>
                      </a:r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Positive</a:t>
                      </a:r>
                      <a:b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</a:br>
                      <a:r>
                        <a:rPr lang="en-US" sz="1500" b="0" i="1" u="none" strike="noStrike" dirty="0" err="1">
                          <a:solidFill>
                            <a:schemeClr val="tx1"/>
                          </a:solidFill>
                          <a:latin typeface="Times New Roman"/>
                        </a:rPr>
                        <a:t>t</a:t>
                      </a:r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=Drought</a:t>
                      </a:r>
                      <a:endParaRPr lang="en-US" sz="1500" b="0" i="1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-0.354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(0.091)***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 -0.389</a:t>
                      </a:r>
                      <a:b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(0.101)***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 -0.486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(0.157)***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3787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500" b="0" i="0" u="none" strike="noStrike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500" b="0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1067">
                <a:tc>
                  <a:txBody>
                    <a:bodyPr/>
                    <a:lstStyle/>
                    <a:p>
                      <a:pPr algn="l" fontAlgn="t"/>
                      <a:endParaRPr lang="en-US" sz="1500" b="0" i="0" u="none" strike="noStrike" dirty="0">
                        <a:solidFill>
                          <a:srgbClr val="FFFFFF"/>
                        </a:solidFill>
                        <a:latin typeface="Times New Roman"/>
                      </a:endParaRP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1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t-1</a:t>
                      </a:r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 = Positive</a:t>
                      </a:r>
                      <a:b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</a:br>
                      <a:r>
                        <a:rPr lang="en-US" sz="1500" b="0" i="1" u="none" strike="noStrike" dirty="0" err="1">
                          <a:solidFill>
                            <a:schemeClr val="tx1"/>
                          </a:solidFill>
                          <a:latin typeface="Times New Roman"/>
                        </a:rPr>
                        <a:t>t</a:t>
                      </a:r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 = None</a:t>
                      </a:r>
                      <a:endParaRPr lang="en-US" sz="1500" b="0" i="1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-0.159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(0.092)*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 -0.188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(0.090)**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 -0.201</a:t>
                      </a:r>
                      <a:b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(0.091)**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9805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400" b="0" i="1" u="none" strike="noStrike">
                          <a:effectLst/>
                          <a:latin typeface="Times New Roman"/>
                        </a:rPr>
                        <a:t>Previous shock controls?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effectLst/>
                          <a:latin typeface="Times New Roman"/>
                        </a:rPr>
                        <a:t>No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effectLst/>
                          <a:latin typeface="Times New Roman"/>
                        </a:rPr>
                        <a:t>Yes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effectLst/>
                          <a:latin typeface="Times New Roman"/>
                        </a:rPr>
                        <a:t>Yes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Observations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554,844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554,844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144,611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3681661" y="3327400"/>
            <a:ext cx="922421" cy="1095543"/>
            <a:chOff x="5002461" y="3670300"/>
            <a:chExt cx="922421" cy="1095543"/>
          </a:xfrm>
        </p:grpSpPr>
        <p:sp>
          <p:nvSpPr>
            <p:cNvPr id="6" name="Rectangle 5"/>
            <p:cNvSpPr/>
            <p:nvPr/>
          </p:nvSpPr>
          <p:spPr>
            <a:xfrm>
              <a:off x="5002461" y="3670300"/>
              <a:ext cx="922421" cy="473243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02461" y="4292600"/>
              <a:ext cx="922421" cy="473243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743782" y="3521670"/>
            <a:ext cx="1949117" cy="659547"/>
            <a:chOff x="7220282" y="4042370"/>
            <a:chExt cx="1949117" cy="659547"/>
          </a:xfrm>
        </p:grpSpPr>
        <p:sp>
          <p:nvSpPr>
            <p:cNvPr id="8" name="TextBox 7"/>
            <p:cNvSpPr txBox="1"/>
            <p:nvPr/>
          </p:nvSpPr>
          <p:spPr>
            <a:xfrm>
              <a:off x="7594600" y="4042370"/>
              <a:ext cx="15747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F-test </a:t>
              </a:r>
              <a:r>
                <a:rPr lang="en-US" dirty="0" err="1" smtClean="0">
                  <a:solidFill>
                    <a:srgbClr val="FF0000"/>
                  </a:solidFill>
                </a:rPr>
                <a:t>p</a:t>
              </a:r>
              <a:r>
                <a:rPr lang="en-US" dirty="0" smtClean="0">
                  <a:solidFill>
                    <a:srgbClr val="FF0000"/>
                  </a:solidFill>
                </a:rPr>
                <a:t>-value: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0.05**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rot="10800000">
              <a:off x="7232982" y="4055071"/>
              <a:ext cx="399718" cy="15197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rot="10800000" flipV="1">
              <a:off x="7220282" y="4549944"/>
              <a:ext cx="399718" cy="15197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3681661" y="4572000"/>
            <a:ext cx="922421" cy="47324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63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209888" y="-71021"/>
            <a:ext cx="8807112" cy="4535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Employment: Rationing </a:t>
            </a:r>
            <a:r>
              <a:rPr kumimoji="0" 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(Prediction 4)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Times New Roman"/>
              <a:ea typeface="+mj-ea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7284" y="308813"/>
            <a:ext cx="9130624" cy="400110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sz="2000" dirty="0" smtClean="0">
                <a:solidFill>
                  <a:srgbClr val="4364BD"/>
                </a:solidFill>
                <a:latin typeface="Times New Roman"/>
                <a:cs typeface="Times New Roman"/>
              </a:rPr>
              <a:t>Dependent variable: Total worker-days in agriculture</a:t>
            </a:r>
            <a:endParaRPr lang="en-US" sz="2000" dirty="0">
              <a:solidFill>
                <a:srgbClr val="4364BD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795710"/>
              </p:ext>
            </p:extLst>
          </p:nvPr>
        </p:nvGraphicFramePr>
        <p:xfrm>
          <a:off x="453858" y="676200"/>
          <a:ext cx="6988343" cy="4860999"/>
        </p:xfrm>
        <a:graphic>
          <a:graphicData uri="http://schemas.openxmlformats.org/drawingml/2006/table">
            <a:tbl>
              <a:tblPr/>
              <a:tblGrid>
                <a:gridCol w="282358"/>
                <a:gridCol w="2735335"/>
                <a:gridCol w="1323550"/>
                <a:gridCol w="1323550"/>
                <a:gridCol w="1323550"/>
              </a:tblGrid>
              <a:tr h="229547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Sample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All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All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Landless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54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1" u="none" strike="noStrike" dirty="0">
                          <a:latin typeface="Times New Roman"/>
                        </a:rPr>
                        <a:t> </a:t>
                      </a: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1" u="none" strike="noStrike" dirty="0">
                          <a:latin typeface="Times New Roman"/>
                        </a:rPr>
                        <a:t> </a:t>
                      </a: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latin typeface="Times New Roman"/>
                        </a:rPr>
                        <a:t>(1)</a:t>
                      </a:r>
                    </a:p>
                  </a:txBody>
                  <a:tcPr marL="11883" marR="11883" marT="1188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latin typeface="Times New Roman"/>
                        </a:rPr>
                        <a:t>(2)</a:t>
                      </a:r>
                      <a:endParaRPr lang="en-US" sz="1600" b="0" i="0" u="none" strike="noStrike" dirty="0">
                        <a:latin typeface="Times New Roman"/>
                      </a:endParaRPr>
                    </a:p>
                  </a:txBody>
                  <a:tcPr marL="11883" marR="11883" marT="1188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latin typeface="Times New Roman"/>
                        </a:rPr>
                        <a:t>(3)</a:t>
                      </a:r>
                      <a:endParaRPr lang="en-US" sz="1600" b="0" i="0" u="none" strike="noStrike" dirty="0">
                        <a:latin typeface="Times New Roman"/>
                      </a:endParaRPr>
                    </a:p>
                  </a:txBody>
                  <a:tcPr marL="11883" marR="11883" marT="1188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867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500" b="1" i="1" u="none" strike="noStrike" dirty="0">
                          <a:latin typeface="Times New Roman"/>
                        </a:rPr>
                        <a:t>Simple specification</a:t>
                      </a: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latin typeface="Times New Roman"/>
                      </a:endParaRPr>
                    </a:p>
                  </a:txBody>
                  <a:tcPr marL="11883" marR="11883" marT="1188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latin typeface="Times New Roman"/>
                      </a:endParaRPr>
                    </a:p>
                  </a:txBody>
                  <a:tcPr marL="11883" marR="11883" marT="1188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latin typeface="Times New Roman"/>
                      </a:endParaRPr>
                    </a:p>
                  </a:txBody>
                  <a:tcPr marL="11883" marR="11883" marT="1188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21067">
                <a:tc>
                  <a:txBody>
                    <a:bodyPr/>
                    <a:lstStyle/>
                    <a:p>
                      <a:pPr algn="l" fontAlgn="t"/>
                      <a:endParaRPr lang="en-US" sz="1500" b="0" i="1" u="none" strike="noStrike">
                        <a:latin typeface="Times New Roman"/>
                      </a:endParaRP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 dirty="0" smtClean="0">
                          <a:latin typeface="Times New Roman"/>
                        </a:rPr>
                        <a:t>Lag </a:t>
                      </a:r>
                      <a:r>
                        <a:rPr lang="en-US" sz="1500" b="0" i="0" u="none" strike="noStrike" dirty="0">
                          <a:latin typeface="Times New Roman"/>
                        </a:rPr>
                        <a:t>positive shock</a:t>
                      </a:r>
                    </a:p>
                  </a:txBody>
                  <a:tcPr marL="11883" marR="11883" marT="8229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-0.178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(0.061)***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Times New Roman"/>
                        </a:rPr>
                        <a:t> -0.215</a:t>
                      </a:r>
                      <a:br>
                        <a:rPr lang="en-US" sz="1400" b="0" i="0" u="none" strike="noStrike">
                          <a:effectLst/>
                          <a:latin typeface="Times New Roman"/>
                        </a:rPr>
                      </a:br>
                      <a:r>
                        <a:rPr lang="en-US" sz="1400" b="0" i="0" u="none" strike="noStrike">
                          <a:effectLst/>
                          <a:latin typeface="Times New Roman"/>
                        </a:rPr>
                        <a:t>(0.063)***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-0.264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(0.083)***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867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500" b="1" i="1" u="none" strike="noStrike" dirty="0">
                          <a:latin typeface="Times New Roman"/>
                        </a:rPr>
                        <a:t>Full specification</a:t>
                      </a:r>
                    </a:p>
                  </a:txBody>
                  <a:tcPr marL="11883" marR="11883" marT="100584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latin typeface="Times New Roman"/>
                      </a:endParaRPr>
                    </a:p>
                  </a:txBody>
                  <a:tcPr marL="11883" marR="11883" marT="1188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latin typeface="Times New Roman"/>
                      </a:endParaRPr>
                    </a:p>
                  </a:txBody>
                  <a:tcPr marL="11883" marR="11883" marT="1188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latin typeface="Times New Roman"/>
                      </a:endParaRPr>
                    </a:p>
                  </a:txBody>
                  <a:tcPr marL="11883" marR="11883" marT="1188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21067">
                <a:tc>
                  <a:txBody>
                    <a:bodyPr/>
                    <a:lstStyle/>
                    <a:p>
                      <a:pPr algn="l" fontAlgn="t"/>
                      <a:endParaRPr lang="en-US" sz="1500" b="0" i="0" u="none" strike="noStrike" dirty="0">
                        <a:latin typeface="Times New Roman"/>
                      </a:endParaRP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1" u="none" strike="noStrike" dirty="0">
                          <a:latin typeface="Times New Roman"/>
                        </a:rPr>
                        <a:t>t-1</a:t>
                      </a:r>
                      <a:r>
                        <a:rPr lang="en-US" sz="1500" b="0" i="0" u="none" strike="noStrike" dirty="0">
                          <a:latin typeface="Times New Roman"/>
                        </a:rPr>
                        <a:t> = Drought or None</a:t>
                      </a:r>
                      <a:br>
                        <a:rPr lang="en-US" sz="1500" b="0" i="0" u="none" strike="noStrike" dirty="0">
                          <a:latin typeface="Times New Roman"/>
                        </a:rPr>
                      </a:br>
                      <a:r>
                        <a:rPr lang="en-US" sz="1500" b="0" i="1" u="none" strike="noStrike" dirty="0" err="1">
                          <a:latin typeface="Times New Roman"/>
                        </a:rPr>
                        <a:t>t</a:t>
                      </a:r>
                      <a:r>
                        <a:rPr lang="en-US" sz="1500" b="0" i="0" u="none" strike="noStrike" dirty="0">
                          <a:latin typeface="Times New Roman"/>
                        </a:rPr>
                        <a:t> = None</a:t>
                      </a:r>
                      <a:endParaRPr lang="en-US" sz="1500" b="0" i="1" u="none" strike="noStrike" dirty="0">
                        <a:latin typeface="Times New Roman"/>
                      </a:endParaRP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0" u="none" strike="noStrike" dirty="0" smtClean="0">
                          <a:latin typeface="Times New Roman"/>
                        </a:rPr>
                        <a:t>Omitted</a:t>
                      </a:r>
                    </a:p>
                    <a:p>
                      <a:pPr algn="ctr" fontAlgn="t"/>
                      <a:endParaRPr lang="en-US" sz="1500" b="0" i="0" u="none" strike="noStrike" dirty="0">
                        <a:latin typeface="Times New Roman"/>
                      </a:endParaRP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latin typeface="Times New Roman"/>
                        </a:rPr>
                        <a:t>Omitted</a:t>
                      </a: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latin typeface="Times New Roman"/>
                        </a:rPr>
                        <a:t>Omitted</a:t>
                      </a: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1067">
                <a:tc>
                  <a:txBody>
                    <a:bodyPr/>
                    <a:lstStyle/>
                    <a:p>
                      <a:pPr algn="l" fontAlgn="t"/>
                      <a:endParaRPr lang="en-US" sz="1500" b="0" i="0" u="none" strike="noStrike" dirty="0">
                        <a:latin typeface="Times New Roman"/>
                      </a:endParaRPr>
                    </a:p>
                  </a:txBody>
                  <a:tcPr marL="11883" marR="11883" marT="10058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1" u="none" strike="noStrike" dirty="0">
                          <a:latin typeface="Times New Roman"/>
                        </a:rPr>
                        <a:t>t-1</a:t>
                      </a:r>
                      <a:r>
                        <a:rPr lang="en-US" sz="1500" b="0" i="0" u="none" strike="noStrike" dirty="0">
                          <a:latin typeface="Times New Roman"/>
                        </a:rPr>
                        <a:t> = Any</a:t>
                      </a:r>
                      <a:br>
                        <a:rPr lang="en-US" sz="1500" b="0" i="0" u="none" strike="noStrike" dirty="0">
                          <a:latin typeface="Times New Roman"/>
                        </a:rPr>
                      </a:br>
                      <a:r>
                        <a:rPr lang="en-US" sz="1500" b="0" i="1" u="none" strike="noStrike" dirty="0" err="1">
                          <a:latin typeface="Times New Roman"/>
                        </a:rPr>
                        <a:t>t</a:t>
                      </a:r>
                      <a:r>
                        <a:rPr lang="en-US" sz="1500" b="0" i="1" u="none" strike="noStrike" dirty="0">
                          <a:latin typeface="Times New Roman"/>
                        </a:rPr>
                        <a:t> = </a:t>
                      </a:r>
                      <a:r>
                        <a:rPr lang="en-US" sz="1500" b="0" i="0" u="none" strike="noStrike" dirty="0">
                          <a:latin typeface="Times New Roman"/>
                        </a:rPr>
                        <a:t>Positive</a:t>
                      </a:r>
                      <a:endParaRPr lang="en-US" sz="1500" b="0" i="1" u="none" strike="noStrike" dirty="0">
                        <a:latin typeface="Times New Roman"/>
                      </a:endParaRPr>
                    </a:p>
                  </a:txBody>
                  <a:tcPr marL="11883" marR="11883" marT="10058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effectLst/>
                          <a:latin typeface="Times New Roman"/>
                        </a:rPr>
                        <a:t>0.161</a:t>
                      </a:r>
                      <a:br>
                        <a:rPr lang="en-US" sz="1400" b="0" i="0" u="none" strike="noStrike" dirty="0">
                          <a:effectLst/>
                          <a:latin typeface="Times New Roman"/>
                        </a:rPr>
                      </a:br>
                      <a:r>
                        <a:rPr lang="en-US" sz="1400" b="0" i="0" u="none" strike="noStrike" dirty="0">
                          <a:effectLst/>
                          <a:latin typeface="Times New Roman"/>
                        </a:rPr>
                        <a:t>(0.094)*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0.117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(0.105)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0.078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(0.091)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3787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latin typeface="Verdana"/>
                      </a:endParaRPr>
                    </a:p>
                  </a:txBody>
                  <a:tcPr marL="11883" marR="11883" marT="118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latin typeface="Verdana"/>
                      </a:endParaRPr>
                    </a:p>
                  </a:txBody>
                  <a:tcPr marL="11883" marR="11883" marT="118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500" b="0" i="0" u="none" strike="noStrike">
                        <a:effectLst/>
                        <a:latin typeface="Times New Roman"/>
                      </a:endParaRP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500" b="0" i="0" u="none" strike="noStrike">
                        <a:effectLst/>
                        <a:latin typeface="Times New Roman"/>
                      </a:endParaRP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1067">
                <a:tc>
                  <a:txBody>
                    <a:bodyPr/>
                    <a:lstStyle/>
                    <a:p>
                      <a:pPr algn="l" fontAlgn="t"/>
                      <a:endParaRPr lang="en-US" sz="1500" b="0" i="0" u="none" strike="noStrike" dirty="0">
                        <a:latin typeface="Times New Roman"/>
                      </a:endParaRP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1" u="none" strike="noStrike" dirty="0">
                          <a:latin typeface="Times New Roman"/>
                        </a:rPr>
                        <a:t>t-1</a:t>
                      </a:r>
                      <a:r>
                        <a:rPr lang="en-US" sz="1500" b="0" i="0" u="none" strike="noStrike" dirty="0">
                          <a:latin typeface="Times New Roman"/>
                        </a:rPr>
                        <a:t> = Drought or None</a:t>
                      </a:r>
                      <a:br>
                        <a:rPr lang="en-US" sz="1500" b="0" i="0" u="none" strike="noStrike" dirty="0">
                          <a:latin typeface="Times New Roman"/>
                        </a:rPr>
                      </a:br>
                      <a:r>
                        <a:rPr lang="en-US" sz="1500" b="0" i="1" u="none" strike="noStrike" dirty="0" err="1">
                          <a:latin typeface="Times New Roman"/>
                        </a:rPr>
                        <a:t>t</a:t>
                      </a:r>
                      <a:r>
                        <a:rPr lang="en-US" sz="1500" b="0" i="0" u="none" strike="noStrike" dirty="0">
                          <a:latin typeface="Times New Roman"/>
                        </a:rPr>
                        <a:t> = Drought</a:t>
                      </a:r>
                      <a:endParaRPr lang="en-US" sz="1500" b="0" i="1" u="none" strike="noStrike" dirty="0">
                        <a:latin typeface="Times New Roman"/>
                      </a:endParaRP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effectLst/>
                          <a:latin typeface="Times New Roman"/>
                        </a:rPr>
                        <a:t> -0.131</a:t>
                      </a:r>
                      <a:br>
                        <a:rPr lang="en-US" sz="1400" b="0" i="0" u="none" strike="noStrike">
                          <a:effectLst/>
                          <a:latin typeface="Times New Roman"/>
                        </a:rPr>
                      </a:br>
                      <a:r>
                        <a:rPr lang="en-US" sz="1400" b="0" i="0" u="none" strike="noStrike">
                          <a:effectLst/>
                          <a:latin typeface="Times New Roman"/>
                        </a:rPr>
                        <a:t>(0.072)*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effectLst/>
                          <a:latin typeface="Times New Roman"/>
                        </a:rPr>
                        <a:t> 0.132</a:t>
                      </a:r>
                      <a:br>
                        <a:rPr lang="en-US" sz="1400" b="0" i="0" u="none" strike="noStrike">
                          <a:effectLst/>
                          <a:latin typeface="Times New Roman"/>
                        </a:rPr>
                      </a:br>
                      <a:r>
                        <a:rPr lang="en-US" sz="1400" b="0" i="0" u="none" strike="noStrike">
                          <a:effectLst/>
                          <a:latin typeface="Times New Roman"/>
                        </a:rPr>
                        <a:t>(0.074)*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effectLst/>
                          <a:latin typeface="Times New Roman"/>
                        </a:rPr>
                        <a:t> -0.160</a:t>
                      </a:r>
                      <a:br>
                        <a:rPr lang="en-US" sz="1400" b="0" i="0" u="none" strike="noStrike">
                          <a:effectLst/>
                          <a:latin typeface="Times New Roman"/>
                        </a:rPr>
                      </a:br>
                      <a:r>
                        <a:rPr lang="en-US" sz="1400" b="0" i="0" u="none" strike="noStrike">
                          <a:effectLst/>
                          <a:latin typeface="Times New Roman"/>
                        </a:rPr>
                        <a:t>(0.087)*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3787">
                <a:tc>
                  <a:txBody>
                    <a:bodyPr/>
                    <a:lstStyle/>
                    <a:p>
                      <a:pPr algn="l" fontAlgn="t"/>
                      <a:endParaRPr lang="en-US" sz="900" b="0" i="1" u="none" strike="noStrike" dirty="0">
                        <a:latin typeface="Times New Roman"/>
                      </a:endParaRP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latin typeface="Times New Roman"/>
                      </a:endParaRP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500" b="0" i="0" u="none" strike="noStrike">
                        <a:effectLst/>
                        <a:latin typeface="Times New Roman"/>
                      </a:endParaRP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500" b="0" i="0" u="none" strike="noStrike">
                        <a:effectLst/>
                        <a:latin typeface="Times New Roman"/>
                      </a:endParaRP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1067">
                <a:tc>
                  <a:txBody>
                    <a:bodyPr/>
                    <a:lstStyle/>
                    <a:p>
                      <a:pPr algn="l" fontAlgn="t"/>
                      <a:endParaRPr lang="en-US" sz="1500" b="0" i="0" u="none" strike="noStrike" dirty="0">
                        <a:latin typeface="Times New Roman"/>
                      </a:endParaRP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1" u="none" strike="noStrike" dirty="0">
                          <a:latin typeface="Times New Roman"/>
                        </a:rPr>
                        <a:t>t-1=</a:t>
                      </a:r>
                      <a:r>
                        <a:rPr lang="en-US" sz="1500" b="0" i="0" u="none" strike="noStrike" dirty="0">
                          <a:latin typeface="Times New Roman"/>
                        </a:rPr>
                        <a:t>Positive</a:t>
                      </a:r>
                      <a:br>
                        <a:rPr lang="en-US" sz="1500" b="0" i="0" u="none" strike="noStrike" dirty="0">
                          <a:latin typeface="Times New Roman"/>
                        </a:rPr>
                      </a:br>
                      <a:r>
                        <a:rPr lang="en-US" sz="1500" b="0" i="1" u="none" strike="noStrike" dirty="0" err="1">
                          <a:latin typeface="Times New Roman"/>
                        </a:rPr>
                        <a:t>t</a:t>
                      </a:r>
                      <a:r>
                        <a:rPr lang="en-US" sz="1500" b="0" i="0" u="none" strike="noStrike" dirty="0">
                          <a:latin typeface="Times New Roman"/>
                        </a:rPr>
                        <a:t>=Drought</a:t>
                      </a:r>
                      <a:endParaRPr lang="en-US" sz="1500" b="0" i="1" u="none" strike="noStrike" dirty="0">
                        <a:latin typeface="Times New Roman"/>
                      </a:endParaRP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effectLst/>
                          <a:latin typeface="Times New Roman"/>
                        </a:rPr>
                        <a:t> -0.354</a:t>
                      </a:r>
                      <a:br>
                        <a:rPr lang="en-US" sz="1400" b="0" i="0" u="none" strike="noStrike">
                          <a:effectLst/>
                          <a:latin typeface="Times New Roman"/>
                        </a:rPr>
                      </a:br>
                      <a:r>
                        <a:rPr lang="en-US" sz="1400" b="0" i="0" u="none" strike="noStrike">
                          <a:effectLst/>
                          <a:latin typeface="Times New Roman"/>
                        </a:rPr>
                        <a:t>(0.091)***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-0.389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(0.101)***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effectLst/>
                          <a:latin typeface="Times New Roman"/>
                        </a:rPr>
                        <a:t> -0.486</a:t>
                      </a:r>
                      <a:br>
                        <a:rPr lang="en-US" sz="1400" b="0" i="0" u="none" strike="noStrike">
                          <a:effectLst/>
                          <a:latin typeface="Times New Roman"/>
                        </a:rPr>
                      </a:br>
                      <a:r>
                        <a:rPr lang="en-US" sz="1400" b="0" i="0" u="none" strike="noStrike">
                          <a:effectLst/>
                          <a:latin typeface="Times New Roman"/>
                        </a:rPr>
                        <a:t>(0.157)***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3787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latin typeface="Times New Roman"/>
                        </a:rPr>
                        <a:t> </a:t>
                      </a: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500" b="0" i="0" u="none" strike="noStrike">
                        <a:effectLst/>
                        <a:latin typeface="Times New Roman"/>
                      </a:endParaRP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500" b="0" i="0" u="none" strike="noStrike">
                        <a:effectLst/>
                        <a:latin typeface="Times New Roman"/>
                      </a:endParaRP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1067">
                <a:tc>
                  <a:txBody>
                    <a:bodyPr/>
                    <a:lstStyle/>
                    <a:p>
                      <a:pPr algn="l" fontAlgn="t"/>
                      <a:endParaRPr lang="en-US" sz="1500" b="0" i="0" u="none" strike="noStrike" dirty="0">
                        <a:latin typeface="Times New Roman"/>
                      </a:endParaRP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1" u="none" strike="noStrike" dirty="0">
                          <a:latin typeface="Times New Roman"/>
                        </a:rPr>
                        <a:t>t-1</a:t>
                      </a:r>
                      <a:r>
                        <a:rPr lang="en-US" sz="1500" b="0" i="0" u="none" strike="noStrike" dirty="0">
                          <a:latin typeface="Times New Roman"/>
                        </a:rPr>
                        <a:t> = Positive</a:t>
                      </a:r>
                      <a:br>
                        <a:rPr lang="en-US" sz="1500" b="0" i="0" u="none" strike="noStrike" dirty="0">
                          <a:latin typeface="Times New Roman"/>
                        </a:rPr>
                      </a:br>
                      <a:r>
                        <a:rPr lang="en-US" sz="1500" b="0" i="1" u="none" strike="noStrike" dirty="0" err="1">
                          <a:latin typeface="Times New Roman"/>
                        </a:rPr>
                        <a:t>t</a:t>
                      </a:r>
                      <a:r>
                        <a:rPr lang="en-US" sz="1500" b="0" i="0" u="none" strike="noStrike" dirty="0">
                          <a:latin typeface="Times New Roman"/>
                        </a:rPr>
                        <a:t> = None</a:t>
                      </a:r>
                      <a:endParaRPr lang="en-US" sz="1500" b="0" i="1" u="none" strike="noStrike" dirty="0">
                        <a:latin typeface="Times New Roman"/>
                      </a:endParaRP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effectLst/>
                          <a:latin typeface="Times New Roman"/>
                        </a:rPr>
                        <a:t> -0.159</a:t>
                      </a:r>
                      <a:br>
                        <a:rPr lang="en-US" sz="1400" b="0" i="0" u="none" strike="noStrike" dirty="0">
                          <a:effectLst/>
                          <a:latin typeface="Times New Roman"/>
                        </a:rPr>
                      </a:br>
                      <a:r>
                        <a:rPr lang="en-US" sz="1400" b="0" i="0" u="none" strike="noStrike" dirty="0">
                          <a:effectLst/>
                          <a:latin typeface="Times New Roman"/>
                        </a:rPr>
                        <a:t>(0.092)*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effectLst/>
                          <a:latin typeface="Times New Roman"/>
                        </a:rPr>
                        <a:t> -0.188</a:t>
                      </a:r>
                      <a:br>
                        <a:rPr lang="en-US" sz="1400" b="0" i="0" u="none" strike="noStrike" dirty="0">
                          <a:effectLst/>
                          <a:latin typeface="Times New Roman"/>
                        </a:rPr>
                      </a:br>
                      <a:r>
                        <a:rPr lang="en-US" sz="1400" b="0" i="0" u="none" strike="noStrike" dirty="0">
                          <a:effectLst/>
                          <a:latin typeface="Times New Roman"/>
                        </a:rPr>
                        <a:t>(0.090)**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effectLst/>
                          <a:latin typeface="Times New Roman"/>
                        </a:rPr>
                        <a:t> -0.201</a:t>
                      </a:r>
                      <a:br>
                        <a:rPr lang="en-US" sz="1400" b="0" i="0" u="none" strike="noStrike" dirty="0">
                          <a:effectLst/>
                          <a:latin typeface="Times New Roman"/>
                        </a:rPr>
                      </a:br>
                      <a:r>
                        <a:rPr lang="en-US" sz="1400" b="0" i="0" u="none" strike="noStrike" dirty="0">
                          <a:effectLst/>
                          <a:latin typeface="Times New Roman"/>
                        </a:rPr>
                        <a:t>(0.091)**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9805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400" b="0" i="1" u="none" strike="noStrike">
                          <a:effectLst/>
                          <a:latin typeface="Times New Roman"/>
                        </a:rPr>
                        <a:t>Previous shock controls?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effectLst/>
                          <a:latin typeface="Times New Roman"/>
                        </a:rPr>
                        <a:t>No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effectLst/>
                          <a:latin typeface="Times New Roman"/>
                        </a:rPr>
                        <a:t>Yes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effectLst/>
                          <a:latin typeface="Times New Roman"/>
                        </a:rPr>
                        <a:t>Yes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Observations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554,844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554,844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144,611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770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209888" y="-71021"/>
            <a:ext cx="8807112" cy="4535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Employment: Rationing </a:t>
            </a:r>
            <a:r>
              <a:rPr kumimoji="0" 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(Prediction 4)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Times New Roman"/>
              <a:ea typeface="+mj-ea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7284" y="308813"/>
            <a:ext cx="9130624" cy="400110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sz="2000" dirty="0" smtClean="0">
                <a:solidFill>
                  <a:srgbClr val="4364BD"/>
                </a:solidFill>
                <a:latin typeface="Times New Roman"/>
                <a:cs typeface="Times New Roman"/>
              </a:rPr>
              <a:t>Dependent variable: Total worker-days in agriculture</a:t>
            </a:r>
            <a:endParaRPr lang="en-US" sz="2000" dirty="0">
              <a:solidFill>
                <a:srgbClr val="4364BD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562839"/>
              </p:ext>
            </p:extLst>
          </p:nvPr>
        </p:nvGraphicFramePr>
        <p:xfrm>
          <a:off x="453858" y="676200"/>
          <a:ext cx="6988343" cy="4860999"/>
        </p:xfrm>
        <a:graphic>
          <a:graphicData uri="http://schemas.openxmlformats.org/drawingml/2006/table">
            <a:tbl>
              <a:tblPr/>
              <a:tblGrid>
                <a:gridCol w="282358"/>
                <a:gridCol w="2735335"/>
                <a:gridCol w="1323550"/>
                <a:gridCol w="1323550"/>
                <a:gridCol w="1323550"/>
              </a:tblGrid>
              <a:tr h="229547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Sample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All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All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Landless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54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1" u="none" strike="noStrike" dirty="0">
                          <a:latin typeface="Times New Roman"/>
                        </a:rPr>
                        <a:t> </a:t>
                      </a: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1" u="none" strike="noStrike" dirty="0">
                          <a:latin typeface="Times New Roman"/>
                        </a:rPr>
                        <a:t> </a:t>
                      </a: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latin typeface="Times New Roman"/>
                        </a:rPr>
                        <a:t>(1)</a:t>
                      </a:r>
                    </a:p>
                  </a:txBody>
                  <a:tcPr marL="11883" marR="11883" marT="1188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latin typeface="Times New Roman"/>
                        </a:rPr>
                        <a:t>(2)</a:t>
                      </a:r>
                      <a:endParaRPr lang="en-US" sz="1600" b="0" i="0" u="none" strike="noStrike" dirty="0">
                        <a:latin typeface="Times New Roman"/>
                      </a:endParaRPr>
                    </a:p>
                  </a:txBody>
                  <a:tcPr marL="11883" marR="11883" marT="1188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latin typeface="Times New Roman"/>
                        </a:rPr>
                        <a:t>(3)</a:t>
                      </a:r>
                      <a:endParaRPr lang="en-US" sz="1600" b="0" i="0" u="none" strike="noStrike" dirty="0">
                        <a:latin typeface="Times New Roman"/>
                      </a:endParaRPr>
                    </a:p>
                  </a:txBody>
                  <a:tcPr marL="11883" marR="11883" marT="1188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867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500" b="1" i="1" u="none" strike="noStrike" dirty="0">
                          <a:latin typeface="Times New Roman"/>
                        </a:rPr>
                        <a:t>Simple specification</a:t>
                      </a: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latin typeface="Times New Roman"/>
                      </a:endParaRPr>
                    </a:p>
                  </a:txBody>
                  <a:tcPr marL="11883" marR="11883" marT="1188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latin typeface="Times New Roman"/>
                      </a:endParaRPr>
                    </a:p>
                  </a:txBody>
                  <a:tcPr marL="11883" marR="11883" marT="1188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latin typeface="Times New Roman"/>
                      </a:endParaRPr>
                    </a:p>
                  </a:txBody>
                  <a:tcPr marL="11883" marR="11883" marT="1188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21067">
                <a:tc>
                  <a:txBody>
                    <a:bodyPr/>
                    <a:lstStyle/>
                    <a:p>
                      <a:pPr algn="l" fontAlgn="t"/>
                      <a:endParaRPr lang="en-US" sz="1500" b="0" i="1" u="none" strike="noStrike">
                        <a:latin typeface="Times New Roman"/>
                      </a:endParaRP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 dirty="0" smtClean="0">
                          <a:latin typeface="Times New Roman"/>
                        </a:rPr>
                        <a:t>Lag </a:t>
                      </a:r>
                      <a:r>
                        <a:rPr lang="en-US" sz="1500" b="0" i="0" u="none" strike="noStrike" dirty="0">
                          <a:latin typeface="Times New Roman"/>
                        </a:rPr>
                        <a:t>positive shock</a:t>
                      </a:r>
                    </a:p>
                  </a:txBody>
                  <a:tcPr marL="11883" marR="11883" marT="8229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-0.178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(0.061)***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Times New Roman"/>
                        </a:rPr>
                        <a:t> -0.215</a:t>
                      </a:r>
                      <a:br>
                        <a:rPr lang="en-US" sz="1400" b="0" i="0" u="none" strike="noStrike">
                          <a:effectLst/>
                          <a:latin typeface="Times New Roman"/>
                        </a:rPr>
                      </a:br>
                      <a:r>
                        <a:rPr lang="en-US" sz="1400" b="0" i="0" u="none" strike="noStrike">
                          <a:effectLst/>
                          <a:latin typeface="Times New Roman"/>
                        </a:rPr>
                        <a:t>(0.063)***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-0.264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(0.083)***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867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500" b="1" i="1" u="none" strike="noStrike" dirty="0">
                          <a:latin typeface="Times New Roman"/>
                        </a:rPr>
                        <a:t>Full specification</a:t>
                      </a:r>
                    </a:p>
                  </a:txBody>
                  <a:tcPr marL="11883" marR="11883" marT="100584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latin typeface="Times New Roman"/>
                      </a:endParaRPr>
                    </a:p>
                  </a:txBody>
                  <a:tcPr marL="11883" marR="11883" marT="1188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latin typeface="Times New Roman"/>
                      </a:endParaRPr>
                    </a:p>
                  </a:txBody>
                  <a:tcPr marL="11883" marR="11883" marT="1188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latin typeface="Times New Roman"/>
                      </a:endParaRPr>
                    </a:p>
                  </a:txBody>
                  <a:tcPr marL="11883" marR="11883" marT="1188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21067">
                <a:tc>
                  <a:txBody>
                    <a:bodyPr/>
                    <a:lstStyle/>
                    <a:p>
                      <a:pPr algn="l" fontAlgn="t"/>
                      <a:endParaRPr lang="en-US" sz="1500" b="0" i="0" u="none" strike="noStrike" dirty="0">
                        <a:latin typeface="Times New Roman"/>
                      </a:endParaRP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1" u="none" strike="noStrike" dirty="0">
                          <a:latin typeface="Times New Roman"/>
                        </a:rPr>
                        <a:t>t-1</a:t>
                      </a:r>
                      <a:r>
                        <a:rPr lang="en-US" sz="1500" b="0" i="0" u="none" strike="noStrike" dirty="0">
                          <a:latin typeface="Times New Roman"/>
                        </a:rPr>
                        <a:t> = Drought or None</a:t>
                      </a:r>
                      <a:br>
                        <a:rPr lang="en-US" sz="1500" b="0" i="0" u="none" strike="noStrike" dirty="0">
                          <a:latin typeface="Times New Roman"/>
                        </a:rPr>
                      </a:br>
                      <a:r>
                        <a:rPr lang="en-US" sz="1500" b="0" i="1" u="none" strike="noStrike" dirty="0" err="1">
                          <a:latin typeface="Times New Roman"/>
                        </a:rPr>
                        <a:t>t</a:t>
                      </a:r>
                      <a:r>
                        <a:rPr lang="en-US" sz="1500" b="0" i="0" u="none" strike="noStrike" dirty="0">
                          <a:latin typeface="Times New Roman"/>
                        </a:rPr>
                        <a:t> = None</a:t>
                      </a:r>
                      <a:endParaRPr lang="en-US" sz="1500" b="0" i="1" u="none" strike="noStrike" dirty="0">
                        <a:latin typeface="Times New Roman"/>
                      </a:endParaRP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0" u="none" strike="noStrike" dirty="0" smtClean="0">
                          <a:latin typeface="Times New Roman"/>
                        </a:rPr>
                        <a:t>Omitted</a:t>
                      </a:r>
                    </a:p>
                    <a:p>
                      <a:pPr algn="ctr" fontAlgn="t"/>
                      <a:endParaRPr lang="en-US" sz="1500" b="0" i="0" u="none" strike="noStrike" dirty="0">
                        <a:latin typeface="Times New Roman"/>
                      </a:endParaRP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latin typeface="Times New Roman"/>
                        </a:rPr>
                        <a:t>Omitted</a:t>
                      </a: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latin typeface="Times New Roman"/>
                        </a:rPr>
                        <a:t>Omitted</a:t>
                      </a: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1067">
                <a:tc>
                  <a:txBody>
                    <a:bodyPr/>
                    <a:lstStyle/>
                    <a:p>
                      <a:pPr algn="l" fontAlgn="t"/>
                      <a:endParaRPr lang="en-US" sz="1500" b="0" i="0" u="none" strike="noStrike" dirty="0">
                        <a:latin typeface="Times New Roman"/>
                      </a:endParaRPr>
                    </a:p>
                  </a:txBody>
                  <a:tcPr marL="11883" marR="11883" marT="10058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1" u="none" strike="noStrike" dirty="0">
                          <a:latin typeface="Times New Roman"/>
                        </a:rPr>
                        <a:t>t-1</a:t>
                      </a:r>
                      <a:r>
                        <a:rPr lang="en-US" sz="1500" b="0" i="0" u="none" strike="noStrike" dirty="0">
                          <a:latin typeface="Times New Roman"/>
                        </a:rPr>
                        <a:t> = Any</a:t>
                      </a:r>
                      <a:br>
                        <a:rPr lang="en-US" sz="1500" b="0" i="0" u="none" strike="noStrike" dirty="0">
                          <a:latin typeface="Times New Roman"/>
                        </a:rPr>
                      </a:br>
                      <a:r>
                        <a:rPr lang="en-US" sz="1500" b="0" i="1" u="none" strike="noStrike" dirty="0" err="1">
                          <a:latin typeface="Times New Roman"/>
                        </a:rPr>
                        <a:t>t</a:t>
                      </a:r>
                      <a:r>
                        <a:rPr lang="en-US" sz="1500" b="0" i="1" u="none" strike="noStrike" dirty="0">
                          <a:latin typeface="Times New Roman"/>
                        </a:rPr>
                        <a:t> = </a:t>
                      </a:r>
                      <a:r>
                        <a:rPr lang="en-US" sz="1500" b="0" i="0" u="none" strike="noStrike" dirty="0">
                          <a:latin typeface="Times New Roman"/>
                        </a:rPr>
                        <a:t>Positive</a:t>
                      </a:r>
                      <a:endParaRPr lang="en-US" sz="1500" b="0" i="1" u="none" strike="noStrike" dirty="0">
                        <a:latin typeface="Times New Roman"/>
                      </a:endParaRPr>
                    </a:p>
                  </a:txBody>
                  <a:tcPr marL="11883" marR="11883" marT="10058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effectLst/>
                          <a:latin typeface="Times New Roman"/>
                        </a:rPr>
                        <a:t>0.161</a:t>
                      </a:r>
                      <a:br>
                        <a:rPr lang="en-US" sz="1400" b="0" i="0" u="none" strike="noStrike" dirty="0">
                          <a:effectLst/>
                          <a:latin typeface="Times New Roman"/>
                        </a:rPr>
                      </a:br>
                      <a:r>
                        <a:rPr lang="en-US" sz="1400" b="0" i="0" u="none" strike="noStrike" dirty="0">
                          <a:effectLst/>
                          <a:latin typeface="Times New Roman"/>
                        </a:rPr>
                        <a:t>(0.094)*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0.117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(0.105)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0.078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(0.091)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3787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latin typeface="Verdana"/>
                      </a:endParaRPr>
                    </a:p>
                  </a:txBody>
                  <a:tcPr marL="11883" marR="11883" marT="118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latin typeface="Verdana"/>
                      </a:endParaRPr>
                    </a:p>
                  </a:txBody>
                  <a:tcPr marL="11883" marR="11883" marT="118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500" b="0" i="0" u="none" strike="noStrike">
                        <a:effectLst/>
                        <a:latin typeface="Times New Roman"/>
                      </a:endParaRP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500" b="0" i="0" u="none" strike="noStrike">
                        <a:effectLst/>
                        <a:latin typeface="Times New Roman"/>
                      </a:endParaRP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1067">
                <a:tc>
                  <a:txBody>
                    <a:bodyPr/>
                    <a:lstStyle/>
                    <a:p>
                      <a:pPr algn="l" fontAlgn="t"/>
                      <a:endParaRPr lang="en-US" sz="1500" b="0" i="0" u="none" strike="noStrike" dirty="0">
                        <a:latin typeface="Times New Roman"/>
                      </a:endParaRP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1" u="none" strike="noStrike" dirty="0">
                          <a:latin typeface="Times New Roman"/>
                        </a:rPr>
                        <a:t>t-1</a:t>
                      </a:r>
                      <a:r>
                        <a:rPr lang="en-US" sz="1500" b="0" i="0" u="none" strike="noStrike" dirty="0">
                          <a:latin typeface="Times New Roman"/>
                        </a:rPr>
                        <a:t> = Drought or None</a:t>
                      </a:r>
                      <a:br>
                        <a:rPr lang="en-US" sz="1500" b="0" i="0" u="none" strike="noStrike" dirty="0">
                          <a:latin typeface="Times New Roman"/>
                        </a:rPr>
                      </a:br>
                      <a:r>
                        <a:rPr lang="en-US" sz="1500" b="0" i="1" u="none" strike="noStrike" dirty="0" err="1">
                          <a:latin typeface="Times New Roman"/>
                        </a:rPr>
                        <a:t>t</a:t>
                      </a:r>
                      <a:r>
                        <a:rPr lang="en-US" sz="1500" b="0" i="0" u="none" strike="noStrike" dirty="0">
                          <a:latin typeface="Times New Roman"/>
                        </a:rPr>
                        <a:t> = Drought</a:t>
                      </a:r>
                      <a:endParaRPr lang="en-US" sz="1500" b="0" i="1" u="none" strike="noStrike" dirty="0">
                        <a:latin typeface="Times New Roman"/>
                      </a:endParaRP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effectLst/>
                          <a:latin typeface="Times New Roman"/>
                        </a:rPr>
                        <a:t> -0.131</a:t>
                      </a:r>
                      <a:br>
                        <a:rPr lang="en-US" sz="1400" b="0" i="0" u="none" strike="noStrike">
                          <a:effectLst/>
                          <a:latin typeface="Times New Roman"/>
                        </a:rPr>
                      </a:br>
                      <a:r>
                        <a:rPr lang="en-US" sz="1400" b="0" i="0" u="none" strike="noStrike">
                          <a:effectLst/>
                          <a:latin typeface="Times New Roman"/>
                        </a:rPr>
                        <a:t>(0.072)*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effectLst/>
                          <a:latin typeface="Times New Roman"/>
                        </a:rPr>
                        <a:t> 0.132</a:t>
                      </a:r>
                      <a:br>
                        <a:rPr lang="en-US" sz="1400" b="0" i="0" u="none" strike="noStrike">
                          <a:effectLst/>
                          <a:latin typeface="Times New Roman"/>
                        </a:rPr>
                      </a:br>
                      <a:r>
                        <a:rPr lang="en-US" sz="1400" b="0" i="0" u="none" strike="noStrike">
                          <a:effectLst/>
                          <a:latin typeface="Times New Roman"/>
                        </a:rPr>
                        <a:t>(0.074)*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effectLst/>
                          <a:latin typeface="Times New Roman"/>
                        </a:rPr>
                        <a:t> -0.160</a:t>
                      </a:r>
                      <a:br>
                        <a:rPr lang="en-US" sz="1400" b="0" i="0" u="none" strike="noStrike">
                          <a:effectLst/>
                          <a:latin typeface="Times New Roman"/>
                        </a:rPr>
                      </a:br>
                      <a:r>
                        <a:rPr lang="en-US" sz="1400" b="0" i="0" u="none" strike="noStrike">
                          <a:effectLst/>
                          <a:latin typeface="Times New Roman"/>
                        </a:rPr>
                        <a:t>(0.087)*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3787">
                <a:tc>
                  <a:txBody>
                    <a:bodyPr/>
                    <a:lstStyle/>
                    <a:p>
                      <a:pPr algn="l" fontAlgn="t"/>
                      <a:endParaRPr lang="en-US" sz="900" b="0" i="1" u="none" strike="noStrike" dirty="0">
                        <a:latin typeface="Times New Roman"/>
                      </a:endParaRP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latin typeface="Times New Roman"/>
                      </a:endParaRP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500" b="0" i="0" u="none" strike="noStrike">
                        <a:effectLst/>
                        <a:latin typeface="Times New Roman"/>
                      </a:endParaRP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500" b="0" i="0" u="none" strike="noStrike">
                        <a:effectLst/>
                        <a:latin typeface="Times New Roman"/>
                      </a:endParaRP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1067">
                <a:tc>
                  <a:txBody>
                    <a:bodyPr/>
                    <a:lstStyle/>
                    <a:p>
                      <a:pPr algn="l" fontAlgn="t"/>
                      <a:endParaRPr lang="en-US" sz="1500" b="0" i="0" u="none" strike="noStrike" dirty="0">
                        <a:latin typeface="Times New Roman"/>
                      </a:endParaRP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1" u="none" strike="noStrike" dirty="0">
                          <a:latin typeface="Times New Roman"/>
                        </a:rPr>
                        <a:t>t-1=</a:t>
                      </a:r>
                      <a:r>
                        <a:rPr lang="en-US" sz="1500" b="0" i="0" u="none" strike="noStrike" dirty="0">
                          <a:latin typeface="Times New Roman"/>
                        </a:rPr>
                        <a:t>Positive</a:t>
                      </a:r>
                      <a:br>
                        <a:rPr lang="en-US" sz="1500" b="0" i="0" u="none" strike="noStrike" dirty="0">
                          <a:latin typeface="Times New Roman"/>
                        </a:rPr>
                      </a:br>
                      <a:r>
                        <a:rPr lang="en-US" sz="1500" b="0" i="1" u="none" strike="noStrike" dirty="0" err="1">
                          <a:latin typeface="Times New Roman"/>
                        </a:rPr>
                        <a:t>t</a:t>
                      </a:r>
                      <a:r>
                        <a:rPr lang="en-US" sz="1500" b="0" i="0" u="none" strike="noStrike" dirty="0">
                          <a:latin typeface="Times New Roman"/>
                        </a:rPr>
                        <a:t>=Drought</a:t>
                      </a:r>
                      <a:endParaRPr lang="en-US" sz="1500" b="0" i="1" u="none" strike="noStrike" dirty="0">
                        <a:latin typeface="Times New Roman"/>
                      </a:endParaRP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effectLst/>
                          <a:latin typeface="Times New Roman"/>
                        </a:rPr>
                        <a:t> -0.354</a:t>
                      </a:r>
                      <a:br>
                        <a:rPr lang="en-US" sz="1400" b="0" i="0" u="none" strike="noStrike">
                          <a:effectLst/>
                          <a:latin typeface="Times New Roman"/>
                        </a:rPr>
                      </a:br>
                      <a:r>
                        <a:rPr lang="en-US" sz="1400" b="0" i="0" u="none" strike="noStrike">
                          <a:effectLst/>
                          <a:latin typeface="Times New Roman"/>
                        </a:rPr>
                        <a:t>(0.091)***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-0.389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(0.101)***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effectLst/>
                          <a:latin typeface="Times New Roman"/>
                        </a:rPr>
                        <a:t> -0.486</a:t>
                      </a:r>
                      <a:br>
                        <a:rPr lang="en-US" sz="1400" b="0" i="0" u="none" strike="noStrike">
                          <a:effectLst/>
                          <a:latin typeface="Times New Roman"/>
                        </a:rPr>
                      </a:br>
                      <a:r>
                        <a:rPr lang="en-US" sz="1400" b="0" i="0" u="none" strike="noStrike">
                          <a:effectLst/>
                          <a:latin typeface="Times New Roman"/>
                        </a:rPr>
                        <a:t>(0.157)***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3787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latin typeface="Times New Roman"/>
                        </a:rPr>
                        <a:t> </a:t>
                      </a: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500" b="0" i="0" u="none" strike="noStrike">
                        <a:effectLst/>
                        <a:latin typeface="Times New Roman"/>
                      </a:endParaRP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500" b="0" i="0" u="none" strike="noStrike">
                        <a:effectLst/>
                        <a:latin typeface="Times New Roman"/>
                      </a:endParaRP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1067">
                <a:tc>
                  <a:txBody>
                    <a:bodyPr/>
                    <a:lstStyle/>
                    <a:p>
                      <a:pPr algn="l" fontAlgn="t"/>
                      <a:endParaRPr lang="en-US" sz="1500" b="0" i="0" u="none" strike="noStrike" dirty="0">
                        <a:latin typeface="Times New Roman"/>
                      </a:endParaRP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1" u="none" strike="noStrike" dirty="0">
                          <a:latin typeface="Times New Roman"/>
                        </a:rPr>
                        <a:t>t-1</a:t>
                      </a:r>
                      <a:r>
                        <a:rPr lang="en-US" sz="1500" b="0" i="0" u="none" strike="noStrike" dirty="0">
                          <a:latin typeface="Times New Roman"/>
                        </a:rPr>
                        <a:t> = Positive</a:t>
                      </a:r>
                      <a:br>
                        <a:rPr lang="en-US" sz="1500" b="0" i="0" u="none" strike="noStrike" dirty="0">
                          <a:latin typeface="Times New Roman"/>
                        </a:rPr>
                      </a:br>
                      <a:r>
                        <a:rPr lang="en-US" sz="1500" b="0" i="1" u="none" strike="noStrike" dirty="0" err="1">
                          <a:latin typeface="Times New Roman"/>
                        </a:rPr>
                        <a:t>t</a:t>
                      </a:r>
                      <a:r>
                        <a:rPr lang="en-US" sz="1500" b="0" i="0" u="none" strike="noStrike" dirty="0">
                          <a:latin typeface="Times New Roman"/>
                        </a:rPr>
                        <a:t> = None</a:t>
                      </a:r>
                      <a:endParaRPr lang="en-US" sz="1500" b="0" i="1" u="none" strike="noStrike" dirty="0">
                        <a:latin typeface="Times New Roman"/>
                      </a:endParaRPr>
                    </a:p>
                  </a:txBody>
                  <a:tcPr marL="11883" marR="11883" marT="11883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effectLst/>
                          <a:latin typeface="Times New Roman"/>
                        </a:rPr>
                        <a:t> -0.159</a:t>
                      </a:r>
                      <a:br>
                        <a:rPr lang="en-US" sz="1400" b="0" i="0" u="none" strike="noStrike" dirty="0">
                          <a:effectLst/>
                          <a:latin typeface="Times New Roman"/>
                        </a:rPr>
                      </a:br>
                      <a:r>
                        <a:rPr lang="en-US" sz="1400" b="0" i="0" u="none" strike="noStrike" dirty="0">
                          <a:effectLst/>
                          <a:latin typeface="Times New Roman"/>
                        </a:rPr>
                        <a:t>(0.092)*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effectLst/>
                          <a:latin typeface="Times New Roman"/>
                        </a:rPr>
                        <a:t> -0.188</a:t>
                      </a:r>
                      <a:br>
                        <a:rPr lang="en-US" sz="1400" b="0" i="0" u="none" strike="noStrike" dirty="0">
                          <a:effectLst/>
                          <a:latin typeface="Times New Roman"/>
                        </a:rPr>
                      </a:br>
                      <a:r>
                        <a:rPr lang="en-US" sz="1400" b="0" i="0" u="none" strike="noStrike" dirty="0">
                          <a:effectLst/>
                          <a:latin typeface="Times New Roman"/>
                        </a:rPr>
                        <a:t>(0.090)**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effectLst/>
                          <a:latin typeface="Times New Roman"/>
                        </a:rPr>
                        <a:t> -0.201</a:t>
                      </a:r>
                      <a:br>
                        <a:rPr lang="en-US" sz="1400" b="0" i="0" u="none" strike="noStrike" dirty="0">
                          <a:effectLst/>
                          <a:latin typeface="Times New Roman"/>
                        </a:rPr>
                      </a:br>
                      <a:r>
                        <a:rPr lang="en-US" sz="1400" b="0" i="0" u="none" strike="noStrike" dirty="0">
                          <a:effectLst/>
                          <a:latin typeface="Times New Roman"/>
                        </a:rPr>
                        <a:t>(0.091)**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9805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400" b="0" i="1" u="none" strike="noStrike">
                          <a:effectLst/>
                          <a:latin typeface="Times New Roman"/>
                        </a:rPr>
                        <a:t>Previous shock controls?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effectLst/>
                          <a:latin typeface="Times New Roman"/>
                        </a:rPr>
                        <a:t>No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effectLst/>
                          <a:latin typeface="Times New Roman"/>
                        </a:rPr>
                        <a:t>Yes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effectLst/>
                          <a:latin typeface="Times New Roman"/>
                        </a:rPr>
                        <a:t>Yes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Observations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554,844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554,844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144,611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5" name="Group 13"/>
          <p:cNvGrpSpPr/>
          <p:nvPr/>
        </p:nvGrpSpPr>
        <p:grpSpPr>
          <a:xfrm>
            <a:off x="402385" y="2603500"/>
            <a:ext cx="8246314" cy="571500"/>
            <a:chOff x="554785" y="2508425"/>
            <a:chExt cx="8246314" cy="571500"/>
          </a:xfrm>
        </p:grpSpPr>
        <p:sp>
          <p:nvSpPr>
            <p:cNvPr id="6" name="TextBox 5"/>
            <p:cNvSpPr txBox="1"/>
            <p:nvPr/>
          </p:nvSpPr>
          <p:spPr>
            <a:xfrm>
              <a:off x="7786134" y="2530680"/>
              <a:ext cx="1014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Boom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54785" y="2508425"/>
              <a:ext cx="7204916" cy="57150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13"/>
          <p:cNvGrpSpPr/>
          <p:nvPr/>
        </p:nvGrpSpPr>
        <p:grpSpPr>
          <a:xfrm>
            <a:off x="415085" y="3911609"/>
            <a:ext cx="8309814" cy="1117592"/>
            <a:chOff x="516685" y="2599339"/>
            <a:chExt cx="8309814" cy="843671"/>
          </a:xfrm>
        </p:grpSpPr>
        <p:sp>
          <p:nvSpPr>
            <p:cNvPr id="9" name="TextBox 8"/>
            <p:cNvSpPr txBox="1"/>
            <p:nvPr/>
          </p:nvSpPr>
          <p:spPr>
            <a:xfrm>
              <a:off x="7811534" y="2614105"/>
              <a:ext cx="1014965" cy="189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Bust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6685" y="2599339"/>
              <a:ext cx="7204916" cy="843671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4787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1"/>
          <p:cNvSpPr>
            <a:spLocks noGrp="1"/>
          </p:cNvSpPr>
          <p:nvPr>
            <p:ph type="title"/>
          </p:nvPr>
        </p:nvSpPr>
        <p:spPr>
          <a:xfrm>
            <a:off x="350256" y="43279"/>
            <a:ext cx="8545990" cy="453545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chemeClr val="accent1"/>
                </a:solidFill>
                <a:latin typeface="Times New Roman"/>
                <a:cs typeface="Times New Roman"/>
              </a:rPr>
              <a:t>Implication: Separation Failures</a:t>
            </a:r>
            <a:endParaRPr lang="en-US" sz="4000" b="1" dirty="0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57200" y="601668"/>
            <a:ext cx="8229600" cy="1588"/>
          </a:xfrm>
          <a:prstGeom prst="line">
            <a:avLst/>
          </a:prstGeom>
          <a:ln>
            <a:solidFill>
              <a:srgbClr val="4F81BD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Content Placeholder 2"/>
          <p:cNvSpPr>
            <a:spLocks noGrp="1"/>
          </p:cNvSpPr>
          <p:nvPr>
            <p:ph idx="1"/>
          </p:nvPr>
        </p:nvSpPr>
        <p:spPr>
          <a:xfrm>
            <a:off x="338884" y="739424"/>
            <a:ext cx="8617958" cy="593141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>
                <a:latin typeface="Times New Roman"/>
                <a:cs typeface="Times New Roman"/>
              </a:rPr>
              <a:t>Agricultural production in </a:t>
            </a:r>
            <a:r>
              <a:rPr lang="en-US" b="1" dirty="0" err="1" smtClean="0">
                <a:latin typeface="Times New Roman"/>
                <a:cs typeface="Times New Roman"/>
              </a:rPr>
              <a:t>LICs</a:t>
            </a:r>
            <a:endParaRPr lang="en-US" b="1" dirty="0" smtClean="0">
              <a:latin typeface="Times New Roman"/>
              <a:cs typeface="Times New Roman"/>
            </a:endParaRPr>
          </a:p>
          <a:p>
            <a:r>
              <a:rPr lang="en-US" sz="3226" dirty="0" smtClean="0">
                <a:latin typeface="Times New Roman"/>
                <a:cs typeface="Times New Roman"/>
              </a:rPr>
              <a:t>Little distinction between firm and household</a:t>
            </a:r>
          </a:p>
          <a:p>
            <a:pPr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b="1" dirty="0" smtClean="0">
                <a:latin typeface="Times New Roman"/>
                <a:cs typeface="Times New Roman"/>
              </a:rPr>
              <a:t>Complete markets</a:t>
            </a:r>
          </a:p>
          <a:p>
            <a:r>
              <a:rPr lang="en-US" sz="3226" dirty="0" smtClean="0">
                <a:latin typeface="Times New Roman"/>
                <a:cs typeface="Times New Roman"/>
              </a:rPr>
              <a:t>Labor supply decision separable from production decisions</a:t>
            </a:r>
          </a:p>
          <a:p>
            <a:endParaRPr lang="en-US" dirty="0" smtClean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b="1" dirty="0" smtClean="0">
                <a:latin typeface="Times New Roman"/>
                <a:cs typeface="Times New Roman"/>
              </a:rPr>
              <a:t>Market failure: Rationing</a:t>
            </a:r>
          </a:p>
          <a:p>
            <a:r>
              <a:rPr lang="en-US" sz="3226" dirty="0" smtClean="0">
                <a:latin typeface="Times New Roman"/>
                <a:cs typeface="Times New Roman"/>
              </a:rPr>
              <a:t>Ration more likely to bind for smaller farms</a:t>
            </a:r>
          </a:p>
          <a:p>
            <a:r>
              <a:rPr lang="en-US" sz="3226" dirty="0" smtClean="0">
                <a:latin typeface="Times New Roman"/>
                <a:cs typeface="Times New Roman"/>
              </a:rPr>
              <a:t>When rationed: supply more intensively to own farm</a:t>
            </a:r>
          </a:p>
          <a:p>
            <a:pPr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b="1" dirty="0" smtClean="0">
                <a:latin typeface="Times New Roman"/>
                <a:cs typeface="Times New Roman"/>
              </a:rPr>
              <a:t>Test</a:t>
            </a:r>
          </a:p>
          <a:p>
            <a:r>
              <a:rPr lang="en-US" sz="3226" dirty="0" smtClean="0">
                <a:latin typeface="Times New Roman"/>
                <a:cs typeface="Times New Roman"/>
              </a:rPr>
              <a:t>Lagged positive shock </a:t>
            </a:r>
            <a:r>
              <a:rPr lang="en-US" sz="3226" dirty="0" err="1" smtClean="0">
                <a:latin typeface="Times New Roman"/>
                <a:cs typeface="Times New Roman"/>
                <a:sym typeface="Wingdings"/>
              </a:rPr>
              <a:t></a:t>
            </a:r>
            <a:r>
              <a:rPr lang="en-US" sz="3226" dirty="0" smtClean="0">
                <a:latin typeface="Times New Roman"/>
                <a:cs typeface="Times New Roman"/>
                <a:sym typeface="Wingdings"/>
              </a:rPr>
              <a:t> </a:t>
            </a:r>
            <a:r>
              <a:rPr lang="en-US" sz="3226" dirty="0" smtClean="0">
                <a:latin typeface="Times New Roman"/>
                <a:cs typeface="Times New Roman"/>
              </a:rPr>
              <a:t>increased supply to small farms</a:t>
            </a:r>
          </a:p>
          <a:p>
            <a:r>
              <a:rPr lang="en-US" sz="3226" dirty="0" smtClean="0">
                <a:latin typeface="Times New Roman"/>
                <a:cs typeface="Times New Roman"/>
                <a:sym typeface="Wingdings"/>
              </a:rPr>
              <a:t>Landholding </a:t>
            </a:r>
            <a:r>
              <a:rPr lang="en-US" sz="3226" dirty="0" err="1" smtClean="0">
                <a:latin typeface="Times New Roman"/>
                <a:cs typeface="Times New Roman"/>
                <a:sym typeface="Wingdings"/>
              </a:rPr>
              <a:t>terciles</a:t>
            </a:r>
            <a:r>
              <a:rPr lang="en-US" sz="3226" dirty="0" smtClean="0">
                <a:latin typeface="Times New Roman"/>
                <a:cs typeface="Times New Roman"/>
                <a:sym typeface="Wingdings"/>
              </a:rPr>
              <a:t>: small, medium, large</a:t>
            </a:r>
            <a:endParaRPr lang="en-US" sz="3226" dirty="0" smtClean="0">
              <a:latin typeface="Times New Roman"/>
              <a:cs typeface="Times New Roman"/>
            </a:endParaRPr>
          </a:p>
          <a:p>
            <a:pPr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15142" y="788743"/>
          <a:ext cx="7687174" cy="3450105"/>
        </p:xfrm>
        <a:graphic>
          <a:graphicData uri="http://schemas.openxmlformats.org/drawingml/2006/table">
            <a:tbl>
              <a:tblPr/>
              <a:tblGrid>
                <a:gridCol w="2857180"/>
                <a:gridCol w="1609998"/>
                <a:gridCol w="1609998"/>
                <a:gridCol w="1609998"/>
              </a:tblGrid>
              <a:tr h="33420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1" u="none" strike="noStrike" dirty="0">
                          <a:latin typeface="Times New Roman"/>
                        </a:rPr>
                        <a:t>Dependent variable: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latin typeface="Times New Roman"/>
                        </a:rPr>
                        <a:t>Worker</a:t>
                      </a:r>
                      <a:r>
                        <a:rPr lang="en-US" sz="1600" b="0" i="0" u="none" strike="noStrike" dirty="0">
                          <a:latin typeface="Times New Roman"/>
                        </a:rPr>
                        <a:t>-days as</a:t>
                      </a:r>
                      <a:r>
                        <a:rPr lang="en-US" sz="1600" b="0" i="0" u="none" strike="noStrike" dirty="0" smtClean="0">
                          <a:latin typeface="Times New Roman"/>
                        </a:rPr>
                        <a:t> agricultural </a:t>
                      </a:r>
                      <a:r>
                        <a:rPr lang="en-US" sz="1600" b="0" i="0" u="none" strike="noStrike" dirty="0">
                          <a:latin typeface="Times New Roman"/>
                        </a:rPr>
                        <a:t>laborer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latin typeface="Times New Roman"/>
                        </a:rPr>
                        <a:t>Worker-days on own farm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latin typeface="Times New Roman"/>
                        </a:rPr>
                        <a:t>Total worker-days in </a:t>
                      </a:r>
                      <a:r>
                        <a:rPr lang="en-US" sz="1600" b="0" i="0" u="none" strike="noStrike" dirty="0" smtClean="0">
                          <a:latin typeface="Times New Roman"/>
                        </a:rPr>
                        <a:t>agriculture</a:t>
                      </a:r>
                      <a:endParaRPr lang="en-US" sz="1600" b="0" i="0" u="none" strike="noStrike" dirty="0"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1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latin typeface="Times New Roman"/>
                        </a:rPr>
                        <a:t>(1)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latin typeface="Times New Roman"/>
                        </a:rPr>
                        <a:t>(2)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latin typeface="Times New Roman"/>
                        </a:rPr>
                        <a:t>(3)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704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Lag positive shock</a:t>
                      </a:r>
                    </a:p>
                  </a:txBody>
                  <a:tcPr marL="12700" marR="12700" marT="54864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latin typeface="Times New Roman"/>
                        </a:rPr>
                        <a:t> -0.797</a:t>
                      </a:r>
                      <a:br>
                        <a:rPr lang="en-US" sz="1600" b="0" i="0" u="none" strike="noStrike" dirty="0">
                          <a:latin typeface="Times New Roman"/>
                        </a:rPr>
                      </a:br>
                      <a:r>
                        <a:rPr lang="en-US" sz="1600" b="0" i="0" u="none" strike="noStrike" dirty="0">
                          <a:latin typeface="Times New Roman"/>
                        </a:rPr>
                        <a:t>(0.283)***</a:t>
                      </a:r>
                    </a:p>
                  </a:txBody>
                  <a:tcPr marL="12700" marR="12700" marT="54864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700" marR="12700" marT="54864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700" marR="12700" marT="54864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0704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latin typeface="Times New Roman"/>
                        </a:rPr>
                        <a:t>Lag positive shock x</a:t>
                      </a:r>
                      <a:br>
                        <a:rPr lang="en-US" sz="1600" b="0" i="0" u="none" strike="noStrike">
                          <a:latin typeface="Times New Roman"/>
                        </a:rPr>
                      </a:br>
                      <a:r>
                        <a:rPr lang="en-US" sz="1600" b="0" i="0" u="none" strike="noStrike">
                          <a:latin typeface="Times New Roman"/>
                        </a:rPr>
                        <a:t>    Medium landholding</a:t>
                      </a:r>
                    </a:p>
                  </a:txBody>
                  <a:tcPr marL="12700" marR="12700" marT="548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latin typeface="Times New Roman"/>
                        </a:rPr>
                        <a:t>0.641</a:t>
                      </a:r>
                      <a:br>
                        <a:rPr lang="en-US" sz="1600" b="0" i="0" u="none" strike="noStrike" dirty="0">
                          <a:latin typeface="Times New Roman"/>
                        </a:rPr>
                      </a:br>
                      <a:r>
                        <a:rPr lang="en-US" sz="1600" b="0" i="0" u="none" strike="noStrike" dirty="0">
                          <a:latin typeface="Times New Roman"/>
                        </a:rPr>
                        <a:t>(0.270)**</a:t>
                      </a:r>
                    </a:p>
                  </a:txBody>
                  <a:tcPr marL="12700" marR="12700" marT="548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 -0.523</a:t>
                      </a:r>
                      <a:b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(0.240)**</a:t>
                      </a:r>
                    </a:p>
                  </a:txBody>
                  <a:tcPr marL="12700" marR="12700" marT="548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0.118</a:t>
                      </a:r>
                      <a:b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(0.269)</a:t>
                      </a:r>
                    </a:p>
                  </a:txBody>
                  <a:tcPr marL="12700" marR="12700" marT="548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0704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Lag positive shock </a:t>
                      </a:r>
                      <a:r>
                        <a:rPr lang="en-US" sz="1600" b="0" i="0" u="none" strike="noStrike" dirty="0" err="1">
                          <a:latin typeface="Times New Roman"/>
                        </a:rPr>
                        <a:t>x</a:t>
                      </a:r>
                      <a:r>
                        <a:rPr lang="en-US" sz="1600" b="0" i="0" u="none" strike="noStrike" dirty="0">
                          <a:latin typeface="Times New Roman"/>
                        </a:rPr>
                        <a:t/>
                      </a:r>
                      <a:br>
                        <a:rPr lang="en-US" sz="1600" b="0" i="0" u="none" strike="noStrike" dirty="0">
                          <a:latin typeface="Times New Roman"/>
                        </a:rPr>
                      </a:br>
                      <a:r>
                        <a:rPr lang="en-US" sz="1600" b="0" i="0" u="none" strike="noStrike" dirty="0">
                          <a:latin typeface="Times New Roman"/>
                        </a:rPr>
                        <a:t>    Large landholding</a:t>
                      </a:r>
                    </a:p>
                  </a:txBody>
                  <a:tcPr marL="12700" marR="12700" marT="548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latin typeface="Times New Roman"/>
                        </a:rPr>
                        <a:t>0.870</a:t>
                      </a:r>
                      <a:br>
                        <a:rPr lang="en-US" sz="1600" b="0" i="0" u="none" strike="noStrike" dirty="0">
                          <a:latin typeface="Times New Roman"/>
                        </a:rPr>
                      </a:br>
                      <a:r>
                        <a:rPr lang="en-US" sz="1600" b="0" i="0" u="none" strike="noStrike" dirty="0">
                          <a:latin typeface="Times New Roman"/>
                        </a:rPr>
                        <a:t>(0.321)***</a:t>
                      </a:r>
                    </a:p>
                  </a:txBody>
                  <a:tcPr marL="12700" marR="12700" marT="548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 -1.216</a:t>
                      </a:r>
                      <a:b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(0.288)***</a:t>
                      </a:r>
                    </a:p>
                  </a:txBody>
                  <a:tcPr marL="12700" marR="12700" marT="548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 -0.346</a:t>
                      </a:r>
                      <a:b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(0.314)</a:t>
                      </a:r>
                    </a:p>
                  </a:txBody>
                  <a:tcPr marL="12700" marR="12700" marT="548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375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 dirty="0">
                          <a:latin typeface="Times New Roman"/>
                        </a:rPr>
                        <a:t>District and year </a:t>
                      </a:r>
                      <a:r>
                        <a:rPr lang="en-US" sz="1500" b="0" i="0" u="none" strike="noStrike" dirty="0" smtClean="0">
                          <a:latin typeface="Times New Roman"/>
                        </a:rPr>
                        <a:t>FE</a:t>
                      </a:r>
                      <a:endParaRPr lang="en-US" sz="1500" b="0" i="0" u="none" strike="noStrike" dirty="0">
                        <a:latin typeface="Times New Roman"/>
                      </a:endParaRP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latin typeface="Times New Roman"/>
                        </a:rPr>
                        <a:t>Yes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Yes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Yes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4669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 dirty="0" smtClean="0">
                          <a:latin typeface="Times New Roman"/>
                        </a:rPr>
                        <a:t>Observations: </a:t>
                      </a:r>
                      <a:r>
                        <a:rPr lang="en-US" sz="1500" b="0" i="0" u="none" strike="noStrike" dirty="0">
                          <a:latin typeface="Times New Roman"/>
                        </a:rPr>
                        <a:t>household-years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latin typeface="Times New Roman"/>
                        </a:rPr>
                        <a:t>203,073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203,073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203,073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5375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 dirty="0">
                          <a:latin typeface="Times New Roman"/>
                        </a:rPr>
                        <a:t>Dependent </a:t>
                      </a:r>
                      <a:r>
                        <a:rPr lang="en-US" sz="1500" b="0" i="0" u="none" strike="noStrike" dirty="0" smtClean="0">
                          <a:latin typeface="Times New Roman"/>
                        </a:rPr>
                        <a:t>variable </a:t>
                      </a:r>
                      <a:r>
                        <a:rPr lang="en-US" sz="1500" b="0" i="0" u="none" strike="noStrike" dirty="0">
                          <a:latin typeface="Times New Roman"/>
                        </a:rPr>
                        <a:t>mean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latin typeface="Times New Roman"/>
                        </a:rPr>
                        <a:t>3.31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7.06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10.38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itle 1"/>
          <p:cNvSpPr txBox="1">
            <a:spLocks/>
          </p:cNvSpPr>
          <p:nvPr/>
        </p:nvSpPr>
        <p:spPr>
          <a:xfrm>
            <a:off x="336888" y="43279"/>
            <a:ext cx="8807112" cy="4535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600" b="1" dirty="0" smtClean="0">
                <a:solidFill>
                  <a:schemeClr val="accent1"/>
                </a:solidFill>
                <a:latin typeface="Times New Roman"/>
                <a:cs typeface="Times New Roman"/>
              </a:rPr>
              <a:t>Implication: Separation Failures</a:t>
            </a:r>
            <a:endParaRPr kumimoji="0" lang="en-US" sz="3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Times New Roman"/>
              <a:ea typeface="+mj-ea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5344" y="4224320"/>
            <a:ext cx="70284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 smtClean="0">
                <a:latin typeface="Times New Roman"/>
                <a:cs typeface="Times New Roman"/>
              </a:rPr>
              <a:t>Notes</a:t>
            </a:r>
            <a:r>
              <a:rPr lang="en-US" sz="1500" dirty="0" smtClean="0">
                <a:latin typeface="Times New Roman"/>
                <a:cs typeface="Times New Roman"/>
              </a:rPr>
              <a:t>: Standard errors clustered by region-year.</a:t>
            </a:r>
            <a:endParaRPr lang="en-US" sz="15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15142" y="788743"/>
          <a:ext cx="7687174" cy="3450105"/>
        </p:xfrm>
        <a:graphic>
          <a:graphicData uri="http://schemas.openxmlformats.org/drawingml/2006/table">
            <a:tbl>
              <a:tblPr/>
              <a:tblGrid>
                <a:gridCol w="2857180"/>
                <a:gridCol w="1609998"/>
                <a:gridCol w="1609998"/>
                <a:gridCol w="1609998"/>
              </a:tblGrid>
              <a:tr h="33420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1" u="none" strike="noStrike" dirty="0">
                          <a:latin typeface="Times New Roman"/>
                        </a:rPr>
                        <a:t>Dependent variable: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latin typeface="Times New Roman"/>
                        </a:rPr>
                        <a:t>Worker</a:t>
                      </a:r>
                      <a:r>
                        <a:rPr lang="en-US" sz="1600" b="0" i="0" u="none" strike="noStrike" dirty="0">
                          <a:latin typeface="Times New Roman"/>
                        </a:rPr>
                        <a:t>-days as</a:t>
                      </a:r>
                      <a:r>
                        <a:rPr lang="en-US" sz="1600" b="0" i="0" u="none" strike="noStrike" dirty="0" smtClean="0">
                          <a:latin typeface="Times New Roman"/>
                        </a:rPr>
                        <a:t> agricultural </a:t>
                      </a:r>
                      <a:r>
                        <a:rPr lang="en-US" sz="1600" b="0" i="0" u="none" strike="noStrike" dirty="0">
                          <a:latin typeface="Times New Roman"/>
                        </a:rPr>
                        <a:t>laborer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latin typeface="Times New Roman"/>
                        </a:rPr>
                        <a:t>Worker-days on own farm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latin typeface="Times New Roman"/>
                        </a:rPr>
                        <a:t>Total worker-days in </a:t>
                      </a:r>
                      <a:r>
                        <a:rPr lang="en-US" sz="1600" b="0" i="0" u="none" strike="noStrike" dirty="0" smtClean="0">
                          <a:latin typeface="Times New Roman"/>
                        </a:rPr>
                        <a:t>agriculture</a:t>
                      </a:r>
                      <a:endParaRPr lang="en-US" sz="1600" b="0" i="0" u="none" strike="noStrike" dirty="0"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1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latin typeface="Times New Roman"/>
                        </a:rPr>
                        <a:t>(1)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latin typeface="Times New Roman"/>
                        </a:rPr>
                        <a:t>(2)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latin typeface="Times New Roman"/>
                        </a:rPr>
                        <a:t>(3)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704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Lag positive shock</a:t>
                      </a:r>
                    </a:p>
                  </a:txBody>
                  <a:tcPr marL="12700" marR="12700" marT="54864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latin typeface="Times New Roman"/>
                        </a:rPr>
                        <a:t> -0.797</a:t>
                      </a:r>
                      <a:br>
                        <a:rPr lang="en-US" sz="1600" b="0" i="0" u="none" strike="noStrike" dirty="0">
                          <a:latin typeface="Times New Roman"/>
                        </a:rPr>
                      </a:br>
                      <a:r>
                        <a:rPr lang="en-US" sz="1600" b="0" i="0" u="none" strike="noStrike" dirty="0">
                          <a:latin typeface="Times New Roman"/>
                        </a:rPr>
                        <a:t>(0.283)***</a:t>
                      </a:r>
                    </a:p>
                  </a:txBody>
                  <a:tcPr marL="12700" marR="12700" marT="54864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>
                          <a:latin typeface="Times New Roman"/>
                        </a:rPr>
                        <a:t>0.502</a:t>
                      </a:r>
                      <a:br>
                        <a:rPr lang="en-US" sz="1600" b="0" i="0" u="none" strike="noStrike">
                          <a:latin typeface="Times New Roman"/>
                        </a:rPr>
                      </a:br>
                      <a:r>
                        <a:rPr lang="en-US" sz="1600" b="0" i="0" u="none" strike="noStrike">
                          <a:latin typeface="Times New Roman"/>
                        </a:rPr>
                        <a:t>(0.228)**</a:t>
                      </a:r>
                    </a:p>
                  </a:txBody>
                  <a:tcPr marL="12700" marR="12700" marT="54864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 b="0" i="0" u="none" strike="noStrike" dirty="0">
                        <a:solidFill>
                          <a:srgbClr val="FFFFFF"/>
                        </a:solidFill>
                        <a:latin typeface="Times New Roman"/>
                      </a:endParaRPr>
                    </a:p>
                  </a:txBody>
                  <a:tcPr marL="12700" marR="12700" marT="54864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0704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latin typeface="Times New Roman"/>
                        </a:rPr>
                        <a:t>Lag positive shock x</a:t>
                      </a:r>
                      <a:br>
                        <a:rPr lang="en-US" sz="1600" b="0" i="0" u="none" strike="noStrike">
                          <a:latin typeface="Times New Roman"/>
                        </a:rPr>
                      </a:br>
                      <a:r>
                        <a:rPr lang="en-US" sz="1600" b="0" i="0" u="none" strike="noStrike">
                          <a:latin typeface="Times New Roman"/>
                        </a:rPr>
                        <a:t>    Medium landholding</a:t>
                      </a:r>
                    </a:p>
                  </a:txBody>
                  <a:tcPr marL="12700" marR="12700" marT="548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latin typeface="Times New Roman"/>
                        </a:rPr>
                        <a:t>0.641</a:t>
                      </a:r>
                      <a:br>
                        <a:rPr lang="en-US" sz="1600" b="0" i="0" u="none" strike="noStrike" dirty="0">
                          <a:latin typeface="Times New Roman"/>
                        </a:rPr>
                      </a:br>
                      <a:r>
                        <a:rPr lang="en-US" sz="1600" b="0" i="0" u="none" strike="noStrike" dirty="0">
                          <a:latin typeface="Times New Roman"/>
                        </a:rPr>
                        <a:t>(0.270)**</a:t>
                      </a:r>
                    </a:p>
                  </a:txBody>
                  <a:tcPr marL="12700" marR="12700" marT="548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latin typeface="Times New Roman"/>
                        </a:rPr>
                        <a:t> -0.523</a:t>
                      </a:r>
                      <a:br>
                        <a:rPr lang="en-US" sz="1600" b="0" i="0" u="none" strike="noStrike" dirty="0">
                          <a:latin typeface="Times New Roman"/>
                        </a:rPr>
                      </a:br>
                      <a:r>
                        <a:rPr lang="en-US" sz="1600" b="0" i="0" u="none" strike="noStrike" dirty="0">
                          <a:latin typeface="Times New Roman"/>
                        </a:rPr>
                        <a:t>(0.240)**</a:t>
                      </a:r>
                    </a:p>
                  </a:txBody>
                  <a:tcPr marL="12700" marR="12700" marT="548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0.118</a:t>
                      </a:r>
                      <a:b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(0.269)</a:t>
                      </a:r>
                    </a:p>
                  </a:txBody>
                  <a:tcPr marL="12700" marR="12700" marT="548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0704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Lag positive shock </a:t>
                      </a:r>
                      <a:r>
                        <a:rPr lang="en-US" sz="1600" b="0" i="0" u="none" strike="noStrike" dirty="0" err="1">
                          <a:latin typeface="Times New Roman"/>
                        </a:rPr>
                        <a:t>x</a:t>
                      </a:r>
                      <a:r>
                        <a:rPr lang="en-US" sz="1600" b="0" i="0" u="none" strike="noStrike" dirty="0">
                          <a:latin typeface="Times New Roman"/>
                        </a:rPr>
                        <a:t/>
                      </a:r>
                      <a:br>
                        <a:rPr lang="en-US" sz="1600" b="0" i="0" u="none" strike="noStrike" dirty="0">
                          <a:latin typeface="Times New Roman"/>
                        </a:rPr>
                      </a:br>
                      <a:r>
                        <a:rPr lang="en-US" sz="1600" b="0" i="0" u="none" strike="noStrike" dirty="0">
                          <a:latin typeface="Times New Roman"/>
                        </a:rPr>
                        <a:t>    Large landholding</a:t>
                      </a:r>
                    </a:p>
                  </a:txBody>
                  <a:tcPr marL="12700" marR="12700" marT="548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latin typeface="Times New Roman"/>
                        </a:rPr>
                        <a:t>0.870</a:t>
                      </a:r>
                      <a:br>
                        <a:rPr lang="en-US" sz="1600" b="0" i="0" u="none" strike="noStrike" dirty="0">
                          <a:latin typeface="Times New Roman"/>
                        </a:rPr>
                      </a:br>
                      <a:r>
                        <a:rPr lang="en-US" sz="1600" b="0" i="0" u="none" strike="noStrike" dirty="0">
                          <a:latin typeface="Times New Roman"/>
                        </a:rPr>
                        <a:t>(0.321)***</a:t>
                      </a:r>
                    </a:p>
                  </a:txBody>
                  <a:tcPr marL="12700" marR="12700" marT="548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latin typeface="Times New Roman"/>
                        </a:rPr>
                        <a:t> -1.216</a:t>
                      </a:r>
                      <a:br>
                        <a:rPr lang="en-US" sz="1600" b="0" i="0" u="none" strike="noStrike" dirty="0">
                          <a:latin typeface="Times New Roman"/>
                        </a:rPr>
                      </a:br>
                      <a:r>
                        <a:rPr lang="en-US" sz="1600" b="0" i="0" u="none" strike="noStrike" dirty="0">
                          <a:latin typeface="Times New Roman"/>
                        </a:rPr>
                        <a:t>(0.288)***</a:t>
                      </a:r>
                    </a:p>
                  </a:txBody>
                  <a:tcPr marL="12700" marR="12700" marT="548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 -0.346</a:t>
                      </a:r>
                      <a:b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(0.314)</a:t>
                      </a:r>
                    </a:p>
                  </a:txBody>
                  <a:tcPr marL="12700" marR="12700" marT="548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375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 dirty="0">
                          <a:latin typeface="Times New Roman"/>
                        </a:rPr>
                        <a:t>District and year </a:t>
                      </a:r>
                      <a:r>
                        <a:rPr lang="en-US" sz="1500" b="0" i="0" u="none" strike="noStrike" dirty="0" smtClean="0">
                          <a:latin typeface="Times New Roman"/>
                        </a:rPr>
                        <a:t>FE</a:t>
                      </a:r>
                      <a:endParaRPr lang="en-US" sz="1500" b="0" i="0" u="none" strike="noStrike" dirty="0">
                        <a:latin typeface="Times New Roman"/>
                      </a:endParaRP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latin typeface="Times New Roman"/>
                        </a:rPr>
                        <a:t>Yes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latin typeface="Times New Roman"/>
                        </a:rPr>
                        <a:t>Yes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Yes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4669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 dirty="0" smtClean="0">
                          <a:latin typeface="Times New Roman"/>
                        </a:rPr>
                        <a:t>Observations: </a:t>
                      </a:r>
                      <a:r>
                        <a:rPr lang="en-US" sz="1500" b="0" i="0" u="none" strike="noStrike" dirty="0">
                          <a:latin typeface="Times New Roman"/>
                        </a:rPr>
                        <a:t>household-years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latin typeface="Times New Roman"/>
                        </a:rPr>
                        <a:t>203,073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latin typeface="Times New Roman"/>
                        </a:rPr>
                        <a:t>203,073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203,073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5375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 dirty="0">
                          <a:latin typeface="Times New Roman"/>
                        </a:rPr>
                        <a:t>Dependent </a:t>
                      </a:r>
                      <a:r>
                        <a:rPr lang="en-US" sz="1500" b="0" i="0" u="none" strike="noStrike" dirty="0" smtClean="0">
                          <a:latin typeface="Times New Roman"/>
                        </a:rPr>
                        <a:t>variable </a:t>
                      </a:r>
                      <a:r>
                        <a:rPr lang="en-US" sz="1500" b="0" i="0" u="none" strike="noStrike" dirty="0">
                          <a:latin typeface="Times New Roman"/>
                        </a:rPr>
                        <a:t>mean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latin typeface="Times New Roman"/>
                        </a:rPr>
                        <a:t>3.31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latin typeface="Times New Roman"/>
                        </a:rPr>
                        <a:t>7.06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10.38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itle 1"/>
          <p:cNvSpPr txBox="1">
            <a:spLocks/>
          </p:cNvSpPr>
          <p:nvPr/>
        </p:nvSpPr>
        <p:spPr>
          <a:xfrm>
            <a:off x="336888" y="43279"/>
            <a:ext cx="8807112" cy="4535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600" b="1" dirty="0" smtClean="0">
                <a:solidFill>
                  <a:schemeClr val="accent1"/>
                </a:solidFill>
                <a:latin typeface="Times New Roman"/>
                <a:cs typeface="Times New Roman"/>
              </a:rPr>
              <a:t>Implication: Separation Failures</a:t>
            </a:r>
            <a:endParaRPr kumimoji="0" lang="en-US" sz="3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Times New Roman"/>
              <a:ea typeface="+mj-ea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5344" y="4224320"/>
            <a:ext cx="70284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 smtClean="0">
                <a:latin typeface="Times New Roman"/>
                <a:cs typeface="Times New Roman"/>
              </a:rPr>
              <a:t>Notes</a:t>
            </a:r>
            <a:r>
              <a:rPr lang="en-US" sz="1500" dirty="0" smtClean="0">
                <a:latin typeface="Times New Roman"/>
                <a:cs typeface="Times New Roman"/>
              </a:rPr>
              <a:t>: Standard errors clustered by region-year.</a:t>
            </a:r>
            <a:endParaRPr lang="en-US" sz="1500" dirty="0"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19769" y="1536700"/>
            <a:ext cx="977938" cy="62179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4294967295"/>
          </p:nvPr>
        </p:nvSpPr>
        <p:spPr>
          <a:xfrm>
            <a:off x="365403" y="4978401"/>
            <a:ext cx="8715097" cy="146986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dirty="0" smtClean="0">
                <a:latin typeface="Times New Roman"/>
                <a:cs typeface="Times New Roman"/>
              </a:rPr>
              <a:t>After lag positive shock:</a:t>
            </a:r>
          </a:p>
          <a:p>
            <a:r>
              <a:rPr lang="en-US" sz="2400" dirty="0" err="1" smtClean="0">
                <a:latin typeface="Times New Roman"/>
                <a:cs typeface="Times New Roman"/>
              </a:rPr>
              <a:t>HHs</a:t>
            </a:r>
            <a:r>
              <a:rPr lang="en-US" sz="2400" dirty="0" smtClean="0">
                <a:latin typeface="Times New Roman"/>
                <a:cs typeface="Times New Roman"/>
              </a:rPr>
              <a:t> with small landholdings increase supply to own farm by 7%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Magnitude ≈ increasing landholding of small farms by 1 acre</a:t>
            </a:r>
          </a:p>
          <a:p>
            <a:endParaRPr lang="en-US" sz="2000" dirty="0" smtClean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15142" y="788743"/>
          <a:ext cx="7687174" cy="3450105"/>
        </p:xfrm>
        <a:graphic>
          <a:graphicData uri="http://schemas.openxmlformats.org/drawingml/2006/table">
            <a:tbl>
              <a:tblPr/>
              <a:tblGrid>
                <a:gridCol w="2857180"/>
                <a:gridCol w="1609998"/>
                <a:gridCol w="1609998"/>
                <a:gridCol w="1609998"/>
              </a:tblGrid>
              <a:tr h="33420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1" u="none" strike="noStrike" dirty="0">
                          <a:latin typeface="Times New Roman"/>
                        </a:rPr>
                        <a:t>Dependent variable: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latin typeface="Times New Roman"/>
                        </a:rPr>
                        <a:t>Worker</a:t>
                      </a:r>
                      <a:r>
                        <a:rPr lang="en-US" sz="1600" b="0" i="0" u="none" strike="noStrike" dirty="0">
                          <a:latin typeface="Times New Roman"/>
                        </a:rPr>
                        <a:t>-days as</a:t>
                      </a:r>
                      <a:r>
                        <a:rPr lang="en-US" sz="1600" b="0" i="0" u="none" strike="noStrike" dirty="0" smtClean="0">
                          <a:latin typeface="Times New Roman"/>
                        </a:rPr>
                        <a:t> agricultural </a:t>
                      </a:r>
                      <a:r>
                        <a:rPr lang="en-US" sz="1600" b="0" i="0" u="none" strike="noStrike" dirty="0">
                          <a:latin typeface="Times New Roman"/>
                        </a:rPr>
                        <a:t>laborer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latin typeface="Times New Roman"/>
                        </a:rPr>
                        <a:t>Worker-days on own farm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latin typeface="Times New Roman"/>
                        </a:rPr>
                        <a:t>Total worker-days in </a:t>
                      </a:r>
                      <a:r>
                        <a:rPr lang="en-US" sz="1600" b="0" i="0" u="none" strike="noStrike" dirty="0" smtClean="0">
                          <a:latin typeface="Times New Roman"/>
                        </a:rPr>
                        <a:t>agriculture</a:t>
                      </a:r>
                      <a:endParaRPr lang="en-US" sz="1600" b="0" i="0" u="none" strike="noStrike" dirty="0"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1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latin typeface="Times New Roman"/>
                        </a:rPr>
                        <a:t>(1)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latin typeface="Times New Roman"/>
                        </a:rPr>
                        <a:t>(2)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latin typeface="Times New Roman"/>
                        </a:rPr>
                        <a:t>(3)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704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Lag positive shock</a:t>
                      </a:r>
                    </a:p>
                  </a:txBody>
                  <a:tcPr marL="12700" marR="12700" marT="54864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latin typeface="Times New Roman"/>
                        </a:rPr>
                        <a:t> -0.797</a:t>
                      </a:r>
                      <a:br>
                        <a:rPr lang="en-US" sz="1600" b="0" i="0" u="none" strike="noStrike" dirty="0">
                          <a:latin typeface="Times New Roman"/>
                        </a:rPr>
                      </a:br>
                      <a:r>
                        <a:rPr lang="en-US" sz="1600" b="0" i="0" u="none" strike="noStrike" dirty="0">
                          <a:latin typeface="Times New Roman"/>
                        </a:rPr>
                        <a:t>(0.283)***</a:t>
                      </a:r>
                    </a:p>
                  </a:txBody>
                  <a:tcPr marL="12700" marR="12700" marT="54864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>
                          <a:latin typeface="Times New Roman"/>
                        </a:rPr>
                        <a:t>0.502</a:t>
                      </a:r>
                      <a:br>
                        <a:rPr lang="en-US" sz="1600" b="0" i="0" u="none" strike="noStrike">
                          <a:latin typeface="Times New Roman"/>
                        </a:rPr>
                      </a:br>
                      <a:r>
                        <a:rPr lang="en-US" sz="1600" b="0" i="0" u="none" strike="noStrike">
                          <a:latin typeface="Times New Roman"/>
                        </a:rPr>
                        <a:t>(0.228)**</a:t>
                      </a:r>
                    </a:p>
                  </a:txBody>
                  <a:tcPr marL="12700" marR="12700" marT="54864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>
                          <a:latin typeface="Times New Roman"/>
                        </a:rPr>
                        <a:t> -0.230</a:t>
                      </a:r>
                      <a:br>
                        <a:rPr lang="en-US" sz="1600" b="0" i="0" u="none" strike="noStrike">
                          <a:latin typeface="Times New Roman"/>
                        </a:rPr>
                      </a:br>
                      <a:r>
                        <a:rPr lang="en-US" sz="1600" b="0" i="0" u="none" strike="noStrike">
                          <a:latin typeface="Times New Roman"/>
                        </a:rPr>
                        <a:t>(0.269)</a:t>
                      </a:r>
                    </a:p>
                  </a:txBody>
                  <a:tcPr marL="12700" marR="12700" marT="54864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0704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latin typeface="Times New Roman"/>
                        </a:rPr>
                        <a:t>Lag positive shock x</a:t>
                      </a:r>
                      <a:br>
                        <a:rPr lang="en-US" sz="1600" b="0" i="0" u="none" strike="noStrike">
                          <a:latin typeface="Times New Roman"/>
                        </a:rPr>
                      </a:br>
                      <a:r>
                        <a:rPr lang="en-US" sz="1600" b="0" i="0" u="none" strike="noStrike">
                          <a:latin typeface="Times New Roman"/>
                        </a:rPr>
                        <a:t>    Medium landholding</a:t>
                      </a:r>
                    </a:p>
                  </a:txBody>
                  <a:tcPr marL="12700" marR="12700" marT="548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latin typeface="Times New Roman"/>
                        </a:rPr>
                        <a:t>0.641</a:t>
                      </a:r>
                      <a:br>
                        <a:rPr lang="en-US" sz="1600" b="0" i="0" u="none" strike="noStrike" dirty="0">
                          <a:latin typeface="Times New Roman"/>
                        </a:rPr>
                      </a:br>
                      <a:r>
                        <a:rPr lang="en-US" sz="1600" b="0" i="0" u="none" strike="noStrike" dirty="0">
                          <a:latin typeface="Times New Roman"/>
                        </a:rPr>
                        <a:t>(0.270)**</a:t>
                      </a:r>
                    </a:p>
                  </a:txBody>
                  <a:tcPr marL="12700" marR="12700" marT="548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latin typeface="Times New Roman"/>
                        </a:rPr>
                        <a:t> -0.523</a:t>
                      </a:r>
                      <a:br>
                        <a:rPr lang="en-US" sz="1600" b="0" i="0" u="none" strike="noStrike" dirty="0">
                          <a:latin typeface="Times New Roman"/>
                        </a:rPr>
                      </a:br>
                      <a:r>
                        <a:rPr lang="en-US" sz="1600" b="0" i="0" u="none" strike="noStrike" dirty="0">
                          <a:latin typeface="Times New Roman"/>
                        </a:rPr>
                        <a:t>(0.240)**</a:t>
                      </a:r>
                    </a:p>
                  </a:txBody>
                  <a:tcPr marL="12700" marR="12700" marT="548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latin typeface="Times New Roman"/>
                        </a:rPr>
                        <a:t>0.118</a:t>
                      </a:r>
                      <a:br>
                        <a:rPr lang="en-US" sz="1600" b="0" i="0" u="none" strike="noStrike" dirty="0">
                          <a:latin typeface="Times New Roman"/>
                        </a:rPr>
                      </a:br>
                      <a:r>
                        <a:rPr lang="en-US" sz="1600" b="0" i="0" u="none" strike="noStrike" dirty="0">
                          <a:latin typeface="Times New Roman"/>
                        </a:rPr>
                        <a:t>(0.269)</a:t>
                      </a:r>
                    </a:p>
                  </a:txBody>
                  <a:tcPr marL="12700" marR="12700" marT="548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0704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latin typeface="Times New Roman"/>
                        </a:rPr>
                        <a:t>Lag positive shock </a:t>
                      </a:r>
                      <a:r>
                        <a:rPr lang="en-US" sz="1600" b="0" i="0" u="none" strike="noStrike" dirty="0" err="1">
                          <a:latin typeface="Times New Roman"/>
                        </a:rPr>
                        <a:t>x</a:t>
                      </a:r>
                      <a:r>
                        <a:rPr lang="en-US" sz="1600" b="0" i="0" u="none" strike="noStrike" dirty="0">
                          <a:latin typeface="Times New Roman"/>
                        </a:rPr>
                        <a:t/>
                      </a:r>
                      <a:br>
                        <a:rPr lang="en-US" sz="1600" b="0" i="0" u="none" strike="noStrike" dirty="0">
                          <a:latin typeface="Times New Roman"/>
                        </a:rPr>
                      </a:br>
                      <a:r>
                        <a:rPr lang="en-US" sz="1600" b="0" i="0" u="none" strike="noStrike" dirty="0">
                          <a:latin typeface="Times New Roman"/>
                        </a:rPr>
                        <a:t>    Large landholding</a:t>
                      </a:r>
                    </a:p>
                  </a:txBody>
                  <a:tcPr marL="12700" marR="12700" marT="548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latin typeface="Times New Roman"/>
                        </a:rPr>
                        <a:t>0.870</a:t>
                      </a:r>
                      <a:br>
                        <a:rPr lang="en-US" sz="1600" b="0" i="0" u="none" strike="noStrike" dirty="0">
                          <a:latin typeface="Times New Roman"/>
                        </a:rPr>
                      </a:br>
                      <a:r>
                        <a:rPr lang="en-US" sz="1600" b="0" i="0" u="none" strike="noStrike" dirty="0">
                          <a:latin typeface="Times New Roman"/>
                        </a:rPr>
                        <a:t>(0.321)***</a:t>
                      </a:r>
                    </a:p>
                  </a:txBody>
                  <a:tcPr marL="12700" marR="12700" marT="548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latin typeface="Times New Roman"/>
                        </a:rPr>
                        <a:t> -1.216</a:t>
                      </a:r>
                      <a:br>
                        <a:rPr lang="en-US" sz="1600" b="0" i="0" u="none" strike="noStrike" dirty="0">
                          <a:latin typeface="Times New Roman"/>
                        </a:rPr>
                      </a:br>
                      <a:r>
                        <a:rPr lang="en-US" sz="1600" b="0" i="0" u="none" strike="noStrike" dirty="0">
                          <a:latin typeface="Times New Roman"/>
                        </a:rPr>
                        <a:t>(0.288)***</a:t>
                      </a:r>
                    </a:p>
                  </a:txBody>
                  <a:tcPr marL="12700" marR="12700" marT="548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latin typeface="Times New Roman"/>
                        </a:rPr>
                        <a:t> -0.346</a:t>
                      </a:r>
                      <a:br>
                        <a:rPr lang="en-US" sz="1600" b="0" i="0" u="none" strike="noStrike" dirty="0">
                          <a:latin typeface="Times New Roman"/>
                        </a:rPr>
                      </a:br>
                      <a:r>
                        <a:rPr lang="en-US" sz="1600" b="0" i="0" u="none" strike="noStrike" dirty="0">
                          <a:latin typeface="Times New Roman"/>
                        </a:rPr>
                        <a:t>(0.314)</a:t>
                      </a:r>
                    </a:p>
                  </a:txBody>
                  <a:tcPr marL="12700" marR="12700" marT="548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375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 dirty="0">
                          <a:latin typeface="Times New Roman"/>
                        </a:rPr>
                        <a:t>District and year </a:t>
                      </a:r>
                      <a:r>
                        <a:rPr lang="en-US" sz="1500" b="0" i="0" u="none" strike="noStrike" dirty="0" smtClean="0">
                          <a:latin typeface="Times New Roman"/>
                        </a:rPr>
                        <a:t>FE</a:t>
                      </a:r>
                      <a:endParaRPr lang="en-US" sz="1500" b="0" i="0" u="none" strike="noStrike" dirty="0">
                        <a:latin typeface="Times New Roman"/>
                      </a:endParaRP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>
                          <a:latin typeface="Times New Roman"/>
                        </a:rPr>
                        <a:t>Yes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latin typeface="Times New Roman"/>
                        </a:rPr>
                        <a:t>Yes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latin typeface="Times New Roman"/>
                        </a:rPr>
                        <a:t>Yes</a:t>
                      </a: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4669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 dirty="0" smtClean="0">
                          <a:latin typeface="Times New Roman"/>
                        </a:rPr>
                        <a:t>Observations: </a:t>
                      </a:r>
                      <a:r>
                        <a:rPr lang="en-US" sz="1500" b="0" i="0" u="none" strike="noStrike" dirty="0">
                          <a:latin typeface="Times New Roman"/>
                        </a:rPr>
                        <a:t>household-years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latin typeface="Times New Roman"/>
                        </a:rPr>
                        <a:t>203,073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latin typeface="Times New Roman"/>
                        </a:rPr>
                        <a:t>203,073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latin typeface="Times New Roman"/>
                        </a:rPr>
                        <a:t>203,073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5375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 dirty="0">
                          <a:latin typeface="Times New Roman"/>
                        </a:rPr>
                        <a:t>Dependent </a:t>
                      </a:r>
                      <a:r>
                        <a:rPr lang="en-US" sz="1500" b="0" i="0" u="none" strike="noStrike" dirty="0" smtClean="0">
                          <a:latin typeface="Times New Roman"/>
                        </a:rPr>
                        <a:t>variable </a:t>
                      </a:r>
                      <a:r>
                        <a:rPr lang="en-US" sz="1500" b="0" i="0" u="none" strike="noStrike" dirty="0">
                          <a:latin typeface="Times New Roman"/>
                        </a:rPr>
                        <a:t>mean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latin typeface="Times New Roman"/>
                        </a:rPr>
                        <a:t>3.31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latin typeface="Times New Roman"/>
                        </a:rPr>
                        <a:t>7.06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dirty="0">
                          <a:latin typeface="Times New Roman"/>
                        </a:rPr>
                        <a:t>10.38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itle 1"/>
          <p:cNvSpPr txBox="1">
            <a:spLocks/>
          </p:cNvSpPr>
          <p:nvPr/>
        </p:nvSpPr>
        <p:spPr>
          <a:xfrm>
            <a:off x="336888" y="43279"/>
            <a:ext cx="8807112" cy="4535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600" b="1" dirty="0" smtClean="0">
                <a:solidFill>
                  <a:schemeClr val="accent1"/>
                </a:solidFill>
                <a:latin typeface="Times New Roman"/>
                <a:cs typeface="Times New Roman"/>
              </a:rPr>
              <a:t>Implication: Separation Failures</a:t>
            </a:r>
            <a:endParaRPr kumimoji="0" lang="en-US" sz="3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Times New Roman"/>
              <a:ea typeface="+mj-ea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5344" y="4224320"/>
            <a:ext cx="70284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 smtClean="0">
                <a:latin typeface="Times New Roman"/>
                <a:cs typeface="Times New Roman"/>
              </a:rPr>
              <a:t>Notes</a:t>
            </a:r>
            <a:r>
              <a:rPr lang="en-US" sz="1500" dirty="0" smtClean="0">
                <a:latin typeface="Times New Roman"/>
                <a:cs typeface="Times New Roman"/>
              </a:rPr>
              <a:t>: Standard errors clustered by region-year.</a:t>
            </a:r>
            <a:endParaRPr lang="en-US" sz="1500" dirty="0"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19769" y="1536700"/>
            <a:ext cx="977938" cy="62179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4294967295"/>
          </p:nvPr>
        </p:nvSpPr>
        <p:spPr>
          <a:xfrm>
            <a:off x="365403" y="4978401"/>
            <a:ext cx="8715097" cy="146986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dirty="0" smtClean="0">
                <a:latin typeface="Times New Roman"/>
                <a:cs typeface="Times New Roman"/>
              </a:rPr>
              <a:t>After lag positive shock:</a:t>
            </a:r>
          </a:p>
          <a:p>
            <a:r>
              <a:rPr lang="en-US" sz="2400" dirty="0" err="1" smtClean="0">
                <a:latin typeface="Times New Roman"/>
                <a:cs typeface="Times New Roman"/>
              </a:rPr>
              <a:t>HHs</a:t>
            </a:r>
            <a:r>
              <a:rPr lang="en-US" sz="2400" dirty="0" smtClean="0">
                <a:latin typeface="Times New Roman"/>
                <a:cs typeface="Times New Roman"/>
              </a:rPr>
              <a:t> with small landholdings increase supply to own farm by 7%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Magnitude ≈ increasing landholding of small farms by 1 acre</a:t>
            </a:r>
          </a:p>
          <a:p>
            <a:endParaRPr lang="en-US" sz="2000" dirty="0" smtClean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644" y="43279"/>
            <a:ext cx="8506146" cy="453545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rgbClr val="4F81BD"/>
                </a:solidFill>
                <a:latin typeface="Times New Roman"/>
                <a:cs typeface="Times New Roman"/>
              </a:rPr>
              <a:t>Alternate Explanations?</a:t>
            </a:r>
            <a:endParaRPr lang="en-US" sz="4000" b="1" dirty="0">
              <a:solidFill>
                <a:srgbClr val="4F81BD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220" y="674311"/>
            <a:ext cx="8506146" cy="5688389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en-US" sz="714" b="1" dirty="0" smtClean="0">
              <a:latin typeface="Times New Roman"/>
              <a:cs typeface="Times New Roman"/>
              <a:sym typeface="Wingdings"/>
            </a:endParaRPr>
          </a:p>
          <a:p>
            <a:r>
              <a:rPr lang="en-US" sz="3571" dirty="0" smtClean="0">
                <a:latin typeface="Times New Roman"/>
                <a:cs typeface="Times New Roman"/>
                <a:sym typeface="Wingdings"/>
              </a:rPr>
              <a:t>Persistent productivity impacts of shocks?</a:t>
            </a:r>
          </a:p>
          <a:p>
            <a:pPr lvl="1"/>
            <a:r>
              <a:rPr lang="en-US" sz="3143" dirty="0" smtClean="0">
                <a:latin typeface="Times New Roman"/>
                <a:cs typeface="Times New Roman"/>
                <a:sym typeface="Wingdings"/>
              </a:rPr>
              <a:t>Employment decrease in year after positive shock</a:t>
            </a:r>
          </a:p>
          <a:p>
            <a:pPr lvl="1"/>
            <a:r>
              <a:rPr lang="en-US" sz="3143" dirty="0" smtClean="0">
                <a:latin typeface="Times New Roman"/>
                <a:cs typeface="Times New Roman"/>
                <a:sym typeface="Wingdings"/>
              </a:rPr>
              <a:t>Wage persistence only when inflation is low</a:t>
            </a:r>
          </a:p>
          <a:p>
            <a:pPr lvl="1">
              <a:buNone/>
            </a:pPr>
            <a:endParaRPr lang="en-US" sz="2857" dirty="0" smtClean="0">
              <a:latin typeface="Times New Roman"/>
              <a:cs typeface="Times New Roman"/>
              <a:sym typeface="Wingdings"/>
            </a:endParaRPr>
          </a:p>
          <a:p>
            <a:r>
              <a:rPr lang="en-US" sz="3579" dirty="0" smtClean="0">
                <a:latin typeface="Times New Roman"/>
                <a:cs typeface="Times New Roman"/>
                <a:sym typeface="Wingdings"/>
              </a:rPr>
              <a:t>Migration?</a:t>
            </a:r>
          </a:p>
          <a:p>
            <a:pPr lvl="1"/>
            <a:r>
              <a:rPr lang="en-US" sz="3179" dirty="0" smtClean="0">
                <a:latin typeface="Times New Roman"/>
                <a:cs typeface="Times New Roman"/>
                <a:sym typeface="Wingdings"/>
              </a:rPr>
              <a:t>Wage persistence only when inflation is low</a:t>
            </a:r>
          </a:p>
          <a:p>
            <a:pPr lvl="1"/>
            <a:r>
              <a:rPr lang="en-US" sz="3179" dirty="0" smtClean="0">
                <a:latin typeface="Times New Roman"/>
                <a:cs typeface="Times New Roman"/>
                <a:sym typeface="Wingdings"/>
              </a:rPr>
              <a:t>Employment reductions concentrated for those with little or no land</a:t>
            </a:r>
          </a:p>
          <a:p>
            <a:pPr lvl="1"/>
            <a:r>
              <a:rPr lang="en-US" sz="3179" dirty="0" smtClean="0">
                <a:latin typeface="Times New Roman"/>
                <a:cs typeface="Times New Roman"/>
                <a:sym typeface="Wingdings"/>
              </a:rPr>
              <a:t>Small landowners increase supply on own farms</a:t>
            </a:r>
          </a:p>
          <a:p>
            <a:endParaRPr lang="en-US" sz="2857" dirty="0" smtClean="0">
              <a:latin typeface="Times New Roman"/>
              <a:cs typeface="Times New Roman"/>
              <a:sym typeface="Wingdings"/>
            </a:endParaRPr>
          </a:p>
          <a:p>
            <a:r>
              <a:rPr lang="en-US" sz="3579" dirty="0" smtClean="0">
                <a:latin typeface="Times New Roman"/>
                <a:cs typeface="Times New Roman"/>
                <a:sym typeface="Wingdings"/>
              </a:rPr>
              <a:t>Similar arguments for: </a:t>
            </a:r>
            <a:r>
              <a:rPr lang="en-US" sz="3579" dirty="0" err="1" smtClean="0">
                <a:latin typeface="Times New Roman"/>
                <a:cs typeface="Times New Roman"/>
                <a:sym typeface="Wingdings"/>
              </a:rPr>
              <a:t>intertemporal</a:t>
            </a:r>
            <a:r>
              <a:rPr lang="en-US" sz="3579" dirty="0" smtClean="0">
                <a:latin typeface="Times New Roman"/>
                <a:cs typeface="Times New Roman"/>
                <a:sym typeface="Wingdings"/>
              </a:rPr>
              <a:t> substitution, income effects, capital accumulation, etc</a:t>
            </a:r>
          </a:p>
          <a:p>
            <a:pPr lvl="1">
              <a:buNone/>
            </a:pPr>
            <a:endParaRPr lang="en-US" sz="2857" i="1" dirty="0" smtClean="0">
              <a:latin typeface="Times New Roman"/>
              <a:cs typeface="Times New Roman"/>
              <a:sym typeface="Wingdings"/>
            </a:endParaRPr>
          </a:p>
          <a:p>
            <a:r>
              <a:rPr lang="en-US" sz="3429" dirty="0" smtClean="0">
                <a:latin typeface="Times New Roman"/>
                <a:cs typeface="Times New Roman"/>
                <a:sym typeface="Wingdings"/>
              </a:rPr>
              <a:t>Measurement error?</a:t>
            </a:r>
          </a:p>
          <a:p>
            <a:pPr lvl="1"/>
            <a:r>
              <a:rPr lang="en-US" sz="3143" dirty="0" smtClean="0">
                <a:latin typeface="Times New Roman"/>
                <a:cs typeface="Times New Roman"/>
                <a:sym typeface="Wingdings"/>
              </a:rPr>
              <a:t>Error would need to be correlated with drought years and years after positive shocks</a:t>
            </a:r>
          </a:p>
          <a:p>
            <a:pPr lvl="1"/>
            <a:r>
              <a:rPr lang="en-US" sz="3143" dirty="0" smtClean="0">
                <a:latin typeface="Times New Roman"/>
                <a:cs typeface="Times New Roman"/>
                <a:sym typeface="Wingdings"/>
              </a:rPr>
              <a:t>Real effects on employment</a:t>
            </a:r>
          </a:p>
          <a:p>
            <a:pPr marL="1143000" lvl="1" indent="-742950">
              <a:buNone/>
            </a:pPr>
            <a:endParaRPr lang="en-US" dirty="0" smtClean="0">
              <a:latin typeface="Times New Roman"/>
              <a:cs typeface="Times New Roman"/>
              <a:sym typeface="Wingdings"/>
            </a:endParaRPr>
          </a:p>
          <a:p>
            <a:pPr>
              <a:buNone/>
            </a:pPr>
            <a:endParaRPr lang="en-US" sz="3600" dirty="0" smtClean="0">
              <a:latin typeface="Times New Roman"/>
              <a:cs typeface="Times New Roman"/>
              <a:sym typeface="Wingding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11220" y="601668"/>
            <a:ext cx="8506146" cy="2382"/>
          </a:xfrm>
          <a:prstGeom prst="line">
            <a:avLst/>
          </a:prstGeom>
          <a:ln>
            <a:solidFill>
              <a:srgbClr val="4F81BD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0" y="43279"/>
            <a:ext cx="8229600" cy="453545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rgbClr val="4F81BD"/>
                </a:solidFill>
                <a:latin typeface="Times New Roman"/>
                <a:cs typeface="Times New Roman"/>
              </a:rPr>
              <a:t>Outline</a:t>
            </a:r>
            <a:endParaRPr lang="en-US" sz="4000" b="1" dirty="0">
              <a:solidFill>
                <a:srgbClr val="4F81BD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8143"/>
            <a:ext cx="8229600" cy="5301968"/>
          </a:xfrm>
        </p:spPr>
        <p:txBody>
          <a:bodyPr>
            <a:normAutofit/>
          </a:bodyPr>
          <a:lstStyle/>
          <a:p>
            <a:r>
              <a:rPr lang="en-US" sz="3579" dirty="0" smtClean="0">
                <a:latin typeface="Times New Roman"/>
                <a:cs typeface="Times New Roman"/>
              </a:rPr>
              <a:t>Model</a:t>
            </a:r>
          </a:p>
          <a:p>
            <a:pPr>
              <a:buNone/>
            </a:pPr>
            <a:endParaRPr lang="en-US" sz="1290" dirty="0" smtClean="0">
              <a:latin typeface="Times New Roman"/>
              <a:cs typeface="Times New Roman"/>
            </a:endParaRPr>
          </a:p>
          <a:p>
            <a:r>
              <a:rPr lang="en-US" sz="3579" dirty="0" smtClean="0">
                <a:latin typeface="Times New Roman"/>
                <a:cs typeface="Times New Roman"/>
              </a:rPr>
              <a:t>Empirical Strategy</a:t>
            </a:r>
          </a:p>
          <a:p>
            <a:endParaRPr lang="en-US" sz="1290" dirty="0" smtClean="0">
              <a:latin typeface="Times New Roman"/>
              <a:cs typeface="Times New Roman"/>
            </a:endParaRPr>
          </a:p>
          <a:p>
            <a:r>
              <a:rPr lang="en-US" sz="3579" dirty="0" smtClean="0">
                <a:latin typeface="Times New Roman"/>
                <a:cs typeface="Times New Roman"/>
                <a:sym typeface="Wingdings"/>
              </a:rPr>
              <a:t>Results: 5 Tests</a:t>
            </a:r>
            <a:endParaRPr lang="en-US" sz="1290" dirty="0" smtClean="0">
              <a:latin typeface="Times New Roman"/>
              <a:cs typeface="Times New Roman"/>
            </a:endParaRPr>
          </a:p>
          <a:p>
            <a:pPr>
              <a:buNone/>
            </a:pPr>
            <a:endParaRPr lang="en-US" sz="1290" dirty="0" smtClean="0">
              <a:latin typeface="Times New Roman"/>
              <a:cs typeface="Times New Roman"/>
            </a:endParaRPr>
          </a:p>
          <a:p>
            <a:r>
              <a:rPr lang="en-US" sz="3579" b="1" dirty="0" smtClean="0">
                <a:latin typeface="Times New Roman"/>
                <a:cs typeface="Times New Roman"/>
                <a:sym typeface="Wingdings"/>
              </a:rPr>
              <a:t>Mechanisms for Rigidity</a:t>
            </a:r>
          </a:p>
          <a:p>
            <a:pPr>
              <a:buNone/>
            </a:pPr>
            <a:endParaRPr lang="en-US" sz="1290" dirty="0" smtClean="0">
              <a:latin typeface="Times New Roman"/>
              <a:cs typeface="Times New Roman"/>
              <a:sym typeface="Wingdings"/>
            </a:endParaRPr>
          </a:p>
          <a:p>
            <a:endParaRPr lang="en-US" sz="3579" dirty="0" smtClean="0">
              <a:latin typeface="Times New Roman"/>
              <a:cs typeface="Times New Roman"/>
              <a:sym typeface="Wingding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57200" y="601668"/>
            <a:ext cx="8229600" cy="1588"/>
          </a:xfrm>
          <a:prstGeom prst="line">
            <a:avLst/>
          </a:prstGeom>
          <a:ln>
            <a:solidFill>
              <a:srgbClr val="4F81BD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0" y="43279"/>
            <a:ext cx="8229600" cy="453545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rgbClr val="4F81BD"/>
                </a:solidFill>
                <a:latin typeface="Times New Roman"/>
                <a:cs typeface="Times New Roman"/>
              </a:rPr>
              <a:t>Mechanism for Rigidities</a:t>
            </a:r>
            <a:endParaRPr lang="en-US" sz="4000" b="1" dirty="0">
              <a:solidFill>
                <a:srgbClr val="4F81BD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6123"/>
            <a:ext cx="8229600" cy="5172719"/>
          </a:xfrm>
        </p:spPr>
        <p:txBody>
          <a:bodyPr>
            <a:normAutofit fontScale="92500"/>
          </a:bodyPr>
          <a:lstStyle/>
          <a:p>
            <a:r>
              <a:rPr lang="en-US" sz="3579" dirty="0" smtClean="0">
                <a:latin typeface="Times New Roman"/>
                <a:cs typeface="Times New Roman"/>
                <a:sym typeface="Wingdings"/>
              </a:rPr>
              <a:t>Setting with few institutional constraints</a:t>
            </a:r>
          </a:p>
          <a:p>
            <a:pPr lvl="1"/>
            <a:r>
              <a:rPr lang="en-US" sz="3179" dirty="0" smtClean="0">
                <a:latin typeface="Times New Roman"/>
                <a:cs typeface="Times New Roman"/>
                <a:sym typeface="Wingdings"/>
              </a:rPr>
              <a:t>Minimum wages ignored</a:t>
            </a:r>
          </a:p>
          <a:p>
            <a:pPr lvl="1"/>
            <a:r>
              <a:rPr lang="en-US" sz="3179" dirty="0" smtClean="0">
                <a:latin typeface="Times New Roman"/>
                <a:cs typeface="Times New Roman"/>
                <a:sym typeface="Wingdings"/>
              </a:rPr>
              <a:t>No unions or formal labor institutions</a:t>
            </a:r>
          </a:p>
          <a:p>
            <a:pPr lvl="1"/>
            <a:r>
              <a:rPr lang="en-US" sz="3179" dirty="0" smtClean="0">
                <a:latin typeface="Times New Roman"/>
                <a:cs typeface="Times New Roman"/>
                <a:sym typeface="Wingdings"/>
              </a:rPr>
              <a:t>Short-term contracts (1-10 days)</a:t>
            </a:r>
          </a:p>
          <a:p>
            <a:pPr lvl="1">
              <a:buNone/>
            </a:pPr>
            <a:endParaRPr lang="en-US" sz="3179" dirty="0" smtClean="0">
              <a:latin typeface="Times New Roman"/>
              <a:cs typeface="Times New Roman"/>
              <a:sym typeface="Wingdings"/>
            </a:endParaRPr>
          </a:p>
          <a:p>
            <a:r>
              <a:rPr lang="en-US" sz="3579" dirty="0" smtClean="0">
                <a:latin typeface="Times New Roman"/>
                <a:cs typeface="Times New Roman"/>
                <a:sym typeface="Wingdings"/>
              </a:rPr>
              <a:t>Could norms play role?</a:t>
            </a:r>
          </a:p>
          <a:p>
            <a:pPr lvl="1"/>
            <a:r>
              <a:rPr lang="en-US" sz="3179" dirty="0" smtClean="0">
                <a:latin typeface="Times New Roman"/>
                <a:cs typeface="Times New Roman"/>
                <a:sym typeface="Wingdings"/>
              </a:rPr>
              <a:t>Morale effects hypothesis</a:t>
            </a:r>
          </a:p>
          <a:p>
            <a:pPr lvl="1"/>
            <a:r>
              <a:rPr lang="en-US" sz="3179" dirty="0" smtClean="0">
                <a:latin typeface="Times New Roman"/>
                <a:cs typeface="Times New Roman"/>
                <a:sym typeface="Wingdings"/>
              </a:rPr>
              <a:t>Use survey to obtain suggestive evidence</a:t>
            </a:r>
          </a:p>
          <a:p>
            <a:pPr lvl="1"/>
            <a:r>
              <a:rPr lang="en-US" sz="3179" dirty="0" smtClean="0">
                <a:latin typeface="Times New Roman"/>
                <a:cs typeface="Times New Roman"/>
                <a:sym typeface="Wingdings"/>
              </a:rPr>
              <a:t>Discuss possible micro-foundations for norms</a:t>
            </a:r>
            <a:endParaRPr lang="en-US" dirty="0" smtClean="0">
              <a:latin typeface="Times New Roman"/>
              <a:cs typeface="Times New Roman"/>
              <a:sym typeface="Wingdings"/>
            </a:endParaRPr>
          </a:p>
          <a:p>
            <a:pPr>
              <a:buNone/>
            </a:pPr>
            <a:endParaRPr lang="en-US" sz="3600" dirty="0" smtClean="0">
              <a:latin typeface="Times New Roman"/>
              <a:cs typeface="Times New Roman"/>
              <a:sym typeface="Wingdings"/>
            </a:endParaRPr>
          </a:p>
          <a:p>
            <a:pPr>
              <a:buNone/>
            </a:pPr>
            <a:endParaRPr lang="en-US" sz="3600" dirty="0" smtClean="0">
              <a:latin typeface="Times New Roman"/>
              <a:cs typeface="Times New Roman"/>
              <a:sym typeface="Wingding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57200" y="601668"/>
            <a:ext cx="8229600" cy="1588"/>
          </a:xfrm>
          <a:prstGeom prst="line">
            <a:avLst/>
          </a:prstGeom>
          <a:ln>
            <a:solidFill>
              <a:srgbClr val="4F81BD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992" y="-43084"/>
            <a:ext cx="8229600" cy="453545"/>
          </a:xfrm>
        </p:spPr>
        <p:txBody>
          <a:bodyPr>
            <a:noAutofit/>
          </a:bodyPr>
          <a:lstStyle/>
          <a:p>
            <a:pPr algn="l"/>
            <a:r>
              <a:rPr lang="en-US" sz="3800" b="1" dirty="0" smtClean="0">
                <a:solidFill>
                  <a:srgbClr val="4F81BD"/>
                </a:solidFill>
                <a:latin typeface="Times New Roman"/>
                <a:cs typeface="Times New Roman"/>
              </a:rPr>
              <a:t>Overview of Findings</a:t>
            </a:r>
            <a:endParaRPr lang="en-US" sz="3800" b="1" dirty="0">
              <a:solidFill>
                <a:srgbClr val="4F81BD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603261"/>
            <a:ext cx="8686801" cy="6000739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sz="5895" b="1" dirty="0" smtClean="0">
                <a:latin typeface="Times New Roman"/>
                <a:cs typeface="Times New Roman"/>
              </a:rPr>
              <a:t>Wage distortions</a:t>
            </a:r>
          </a:p>
          <a:p>
            <a:r>
              <a:rPr lang="en-US" sz="6000" dirty="0" smtClean="0">
                <a:latin typeface="Times New Roman"/>
                <a:cs typeface="Times New Roman"/>
                <a:sym typeface="Wingdings"/>
              </a:rPr>
              <a:t>Asymmetric adjustment to shocks</a:t>
            </a:r>
          </a:p>
          <a:p>
            <a:r>
              <a:rPr lang="en-US" sz="6000" dirty="0" smtClean="0">
                <a:latin typeface="Times New Roman"/>
                <a:cs typeface="Times New Roman"/>
                <a:sym typeface="Wingdings"/>
              </a:rPr>
              <a:t>Ratcheting: persistent effects of transitory positive shocks</a:t>
            </a:r>
          </a:p>
          <a:p>
            <a:r>
              <a:rPr lang="en-US" sz="6000" dirty="0" smtClean="0">
                <a:latin typeface="Times New Roman"/>
                <a:cs typeface="Times New Roman"/>
                <a:sym typeface="Wingdings"/>
              </a:rPr>
              <a:t>Inflation mitigates wage distortions</a:t>
            </a:r>
          </a:p>
          <a:p>
            <a:pPr>
              <a:buNone/>
            </a:pPr>
            <a:endParaRPr lang="en-US" sz="8750" dirty="0" smtClean="0">
              <a:latin typeface="Times New Roman"/>
              <a:cs typeface="Times New Roman"/>
              <a:sym typeface="Wingdings"/>
            </a:endParaRPr>
          </a:p>
          <a:p>
            <a:pPr>
              <a:buNone/>
            </a:pPr>
            <a:r>
              <a:rPr lang="en-US" sz="5895" b="1" dirty="0" smtClean="0">
                <a:latin typeface="Times New Roman"/>
                <a:cs typeface="Times New Roman"/>
                <a:sym typeface="Wingdings"/>
              </a:rPr>
              <a:t>Employment distortions</a:t>
            </a:r>
          </a:p>
          <a:p>
            <a:r>
              <a:rPr lang="en-US" sz="6000" dirty="0" smtClean="0">
                <a:latin typeface="Times New Roman"/>
                <a:cs typeface="Times New Roman"/>
                <a:sym typeface="Wingdings"/>
              </a:rPr>
              <a:t>Rationing in year after positive shocks</a:t>
            </a:r>
          </a:p>
          <a:p>
            <a:pPr lvl="1"/>
            <a:r>
              <a:rPr lang="en-US" sz="5500" dirty="0" smtClean="0">
                <a:latin typeface="Times New Roman"/>
                <a:cs typeface="Times New Roman"/>
                <a:sym typeface="Wingdings"/>
              </a:rPr>
              <a:t>13.5% decrease in employment for landless laborers</a:t>
            </a:r>
          </a:p>
          <a:p>
            <a:pPr lvl="1"/>
            <a:r>
              <a:rPr lang="en-US" sz="5500" dirty="0" smtClean="0">
                <a:latin typeface="Times New Roman"/>
                <a:cs typeface="Times New Roman"/>
                <a:sym typeface="Wingdings"/>
              </a:rPr>
              <a:t>Boom and bust cycles</a:t>
            </a:r>
          </a:p>
          <a:p>
            <a:r>
              <a:rPr lang="en-US" sz="6000" dirty="0" smtClean="0">
                <a:latin typeface="Times New Roman"/>
                <a:cs typeface="Times New Roman"/>
                <a:sym typeface="Wingdings"/>
              </a:rPr>
              <a:t>Increased labor supply to small farms under rationing</a:t>
            </a:r>
          </a:p>
          <a:p>
            <a:pPr>
              <a:buNone/>
            </a:pPr>
            <a:endParaRPr lang="en-US" sz="8750" dirty="0" smtClean="0">
              <a:latin typeface="Times New Roman"/>
              <a:cs typeface="Times New Roman"/>
              <a:sym typeface="Wingdings"/>
            </a:endParaRPr>
          </a:p>
          <a:p>
            <a:pPr>
              <a:buNone/>
            </a:pPr>
            <a:r>
              <a:rPr lang="en-US" sz="5895" b="1" dirty="0" smtClean="0">
                <a:latin typeface="Times New Roman"/>
                <a:cs typeface="Times New Roman"/>
                <a:sym typeface="Wingdings"/>
              </a:rPr>
              <a:t>Mechanisms (survey evidence)</a:t>
            </a:r>
          </a:p>
          <a:p>
            <a:r>
              <a:rPr lang="en-US" sz="6000" dirty="0" smtClean="0">
                <a:latin typeface="Times New Roman"/>
                <a:cs typeface="Times New Roman"/>
                <a:sym typeface="Wingdings"/>
              </a:rPr>
              <a:t>Strong norms against wage cuts</a:t>
            </a:r>
          </a:p>
          <a:p>
            <a:pPr lvl="1"/>
            <a:r>
              <a:rPr lang="en-US" sz="5600" dirty="0" smtClean="0">
                <a:latin typeface="Times New Roman"/>
                <a:cs typeface="Times New Roman"/>
                <a:sym typeface="Wingdings"/>
              </a:rPr>
              <a:t>Nominal wage cuts perceived as unfair; workers decrease effort</a:t>
            </a:r>
          </a:p>
          <a:p>
            <a:r>
              <a:rPr lang="en-US" sz="6000" dirty="0" smtClean="0">
                <a:latin typeface="Times New Roman"/>
                <a:cs typeface="Times New Roman"/>
                <a:sym typeface="Wingdings"/>
              </a:rPr>
              <a:t>Potential </a:t>
            </a:r>
            <a:r>
              <a:rPr lang="en-US" sz="6000" dirty="0" err="1" smtClean="0">
                <a:latin typeface="Times New Roman"/>
                <a:cs typeface="Times New Roman"/>
                <a:sym typeface="Wingdings"/>
              </a:rPr>
              <a:t>endogeneity</a:t>
            </a:r>
            <a:r>
              <a:rPr lang="en-US" sz="6000" dirty="0" smtClean="0">
                <a:latin typeface="Times New Roman"/>
                <a:cs typeface="Times New Roman"/>
                <a:sym typeface="Wingdings"/>
              </a:rPr>
              <a:t> of norms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57200" y="516536"/>
            <a:ext cx="8229600" cy="1588"/>
          </a:xfrm>
          <a:prstGeom prst="line">
            <a:avLst/>
          </a:prstGeom>
          <a:ln>
            <a:solidFill>
              <a:srgbClr val="4F81BD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992" y="43279"/>
            <a:ext cx="8229600" cy="453545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rgbClr val="4F81BD"/>
                </a:solidFill>
                <a:latin typeface="Times New Roman"/>
                <a:cs typeface="Times New Roman"/>
              </a:rPr>
              <a:t>Basic Setup of Survey</a:t>
            </a:r>
            <a:endParaRPr lang="en-US" sz="4000" b="1" dirty="0">
              <a:solidFill>
                <a:srgbClr val="4F81BD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8949"/>
            <a:ext cx="8229600" cy="510228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 smtClean="0">
                <a:latin typeface="Times New Roman"/>
                <a:cs typeface="Times New Roman"/>
              </a:rPr>
              <a:t>Methodology (</a:t>
            </a:r>
            <a:r>
              <a:rPr lang="en-US" dirty="0" err="1" smtClean="0">
                <a:latin typeface="Times New Roman"/>
                <a:cs typeface="Times New Roman"/>
              </a:rPr>
              <a:t>Kahneman</a:t>
            </a:r>
            <a:r>
              <a:rPr lang="en-US" dirty="0" smtClean="0">
                <a:latin typeface="Times New Roman"/>
                <a:cs typeface="Times New Roman"/>
              </a:rPr>
              <a:t>, </a:t>
            </a:r>
            <a:r>
              <a:rPr lang="en-US" dirty="0" err="1" smtClean="0">
                <a:latin typeface="Times New Roman"/>
                <a:cs typeface="Times New Roman"/>
              </a:rPr>
              <a:t>Knetsch</a:t>
            </a:r>
            <a:r>
              <a:rPr lang="en-US" dirty="0" smtClean="0">
                <a:latin typeface="Times New Roman"/>
                <a:cs typeface="Times New Roman"/>
              </a:rPr>
              <a:t>, &amp; </a:t>
            </a:r>
            <a:r>
              <a:rPr lang="en-US" dirty="0" err="1" smtClean="0">
                <a:latin typeface="Times New Roman"/>
                <a:cs typeface="Times New Roman"/>
              </a:rPr>
              <a:t>Thaler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i="1" dirty="0" smtClean="0">
                <a:latin typeface="Times New Roman"/>
                <a:cs typeface="Times New Roman"/>
              </a:rPr>
              <a:t>AER </a:t>
            </a:r>
            <a:r>
              <a:rPr lang="en-US" dirty="0" smtClean="0">
                <a:latin typeface="Times New Roman"/>
                <a:cs typeface="Times New Roman"/>
              </a:rPr>
              <a:t>1986)</a:t>
            </a:r>
            <a:endParaRPr lang="en-US" sz="588" dirty="0" smtClean="0">
              <a:latin typeface="Times New Roman"/>
              <a:cs typeface="Times New Roman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Present scenarios of potential wage changes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Elicit subjective assessment of fairness</a:t>
            </a:r>
          </a:p>
          <a:p>
            <a:pPr lvl="1"/>
            <a:r>
              <a:rPr lang="en-US" sz="2727" dirty="0" smtClean="0">
                <a:latin typeface="Times New Roman"/>
                <a:cs typeface="Times New Roman"/>
              </a:rPr>
              <a:t>Completely fair; </a:t>
            </a:r>
            <a:r>
              <a:rPr lang="en-US" dirty="0" smtClean="0">
                <a:latin typeface="Times New Roman"/>
                <a:cs typeface="Times New Roman"/>
              </a:rPr>
              <a:t>Acceptable; Unfair; Very Unfair</a:t>
            </a:r>
          </a:p>
          <a:p>
            <a:pPr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b="1" dirty="0" smtClean="0">
                <a:latin typeface="Times New Roman"/>
                <a:cs typeface="Times New Roman"/>
              </a:rPr>
              <a:t>Demographics</a:t>
            </a:r>
          </a:p>
          <a:p>
            <a:pPr>
              <a:buNone/>
            </a:pPr>
            <a:endParaRPr lang="en-US" sz="645" b="1" dirty="0" smtClean="0">
              <a:latin typeface="Times New Roman"/>
              <a:cs typeface="Times New Roman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396 respondents 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200 landed farmers, 196 agricultural laborers</a:t>
            </a:r>
          </a:p>
          <a:p>
            <a:pPr>
              <a:buNone/>
            </a:pPr>
            <a:endParaRPr lang="en-US" sz="645" dirty="0" smtClean="0">
              <a:latin typeface="Times New Roman"/>
              <a:cs typeface="Times New Roman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Working males aged 22-80</a:t>
            </a:r>
          </a:p>
          <a:p>
            <a:pPr>
              <a:buNone/>
            </a:pPr>
            <a:endParaRPr lang="en-US" sz="645" dirty="0" smtClean="0">
              <a:latin typeface="Times New Roman"/>
              <a:cs typeface="Times New Roman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2 states (Orissa &amp; Madhya Pradesh)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34 villages, 6 districts</a:t>
            </a:r>
            <a:endParaRPr lang="en-US" dirty="0" smtClean="0">
              <a:latin typeface="Times New Roman"/>
              <a:cs typeface="Times New Roman"/>
              <a:sym typeface="Wingdings"/>
            </a:endParaRPr>
          </a:p>
          <a:p>
            <a:pPr>
              <a:buNone/>
            </a:pPr>
            <a:endParaRPr lang="en-US" sz="3600" dirty="0" smtClean="0">
              <a:latin typeface="Times New Roman"/>
              <a:cs typeface="Times New Roman"/>
              <a:sym typeface="Wingding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57200" y="601668"/>
            <a:ext cx="8229600" cy="1588"/>
          </a:xfrm>
          <a:prstGeom prst="line">
            <a:avLst/>
          </a:prstGeom>
          <a:ln>
            <a:solidFill>
              <a:srgbClr val="4F81BD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03728" y="-15117"/>
            <a:ext cx="8229600" cy="453545"/>
          </a:xfrm>
        </p:spPr>
        <p:txBody>
          <a:bodyPr>
            <a:noAutofit/>
          </a:bodyPr>
          <a:lstStyle/>
          <a:p>
            <a:pPr algn="l"/>
            <a:r>
              <a:rPr lang="en-US" sz="2500" b="1" dirty="0" smtClean="0">
                <a:solidFill>
                  <a:srgbClr val="4F81BD"/>
                </a:solidFill>
                <a:latin typeface="Times New Roman"/>
                <a:cs typeface="Times New Roman"/>
              </a:rPr>
              <a:t>Norms (1/2): Nominal vs. Real Wage Cuts</a:t>
            </a:r>
            <a:endParaRPr lang="en-US" sz="2500" b="1" dirty="0">
              <a:solidFill>
                <a:srgbClr val="4F81BD"/>
              </a:solidFill>
              <a:latin typeface="Times New Roman"/>
              <a:cs typeface="Times New Roman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515662"/>
            <a:ext cx="8229600" cy="857102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Times New Roman"/>
                <a:cs typeface="Times New Roman"/>
              </a:rPr>
              <a:t>Negative shock </a:t>
            </a:r>
            <a:r>
              <a:rPr lang="en-US" sz="2200" dirty="0" err="1" smtClean="0">
                <a:latin typeface="Times New Roman"/>
                <a:cs typeface="Times New Roman"/>
                <a:sym typeface="Wingdings"/>
              </a:rPr>
              <a:t></a:t>
            </a:r>
            <a:r>
              <a:rPr lang="en-US" sz="2200" dirty="0" smtClean="0">
                <a:latin typeface="Times New Roman"/>
                <a:cs typeface="Times New Roman"/>
                <a:sym typeface="Wingdings"/>
              </a:rPr>
              <a:t> </a:t>
            </a:r>
            <a:r>
              <a:rPr lang="en-US" sz="2200" dirty="0" smtClean="0">
                <a:latin typeface="Times New Roman"/>
                <a:cs typeface="Times New Roman"/>
              </a:rPr>
              <a:t>5% real wage cut</a:t>
            </a:r>
          </a:p>
          <a:p>
            <a:r>
              <a:rPr lang="en-US" sz="2200" dirty="0" smtClean="0">
                <a:latin typeface="Times New Roman"/>
                <a:cs typeface="Times New Roman"/>
              </a:rPr>
              <a:t>Vary whether achieved via nominal wage cut vs. inflation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57200" y="470277"/>
            <a:ext cx="8229600" cy="1588"/>
          </a:xfrm>
          <a:prstGeom prst="line">
            <a:avLst/>
          </a:prstGeom>
          <a:ln>
            <a:solidFill>
              <a:srgbClr val="4F81BD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28980" y="1358653"/>
          <a:ext cx="8446909" cy="5597429"/>
        </p:xfrm>
        <a:graphic>
          <a:graphicData uri="http://schemas.openxmlformats.org/drawingml/2006/table">
            <a:tbl>
              <a:tblPr/>
              <a:tblGrid>
                <a:gridCol w="6351705"/>
                <a:gridCol w="331392"/>
                <a:gridCol w="1763812"/>
              </a:tblGrid>
              <a:tr h="4699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latin typeface="Verdana"/>
                        </a:rPr>
                        <a:t> 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>
                          <a:latin typeface="Verdana"/>
                        </a:rPr>
                        <a:t> 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1" u="none" strike="noStrike" dirty="0">
                          <a:latin typeface="Times New Roman"/>
                        </a:rPr>
                        <a:t>Proportion Selecting "Unfair" or "Very unfair"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0" i="0" u="none" strike="noStrike" dirty="0">
                          <a:latin typeface="Times New Roman"/>
                        </a:rPr>
                        <a:t>Last year, the prevailing wage in a village was </a:t>
                      </a:r>
                      <a:r>
                        <a:rPr lang="en-US" sz="2000" b="0" i="0" u="none" strike="noStrike" dirty="0" err="1">
                          <a:latin typeface="Times New Roman"/>
                        </a:rPr>
                        <a:t>Rs</a:t>
                      </a:r>
                      <a:r>
                        <a:rPr lang="en-US" sz="2000" b="0" i="0" u="none" strike="noStrike" dirty="0">
                          <a:latin typeface="Times New Roman"/>
                        </a:rPr>
                        <a:t>. 100 per day. This year, the rains were very bad and so crop yields will be lower than usual.</a:t>
                      </a:r>
                      <a:r>
                        <a:rPr lang="en-US" sz="1500" b="0" i="0" u="none" strike="noStrike" dirty="0">
                          <a:latin typeface="Times New Roman"/>
                        </a:rPr>
                        <a:t/>
                      </a:r>
                      <a:br>
                        <a:rPr lang="en-US" sz="1500" b="0" i="0" u="none" strike="noStrike" dirty="0">
                          <a:latin typeface="Times New Roman"/>
                        </a:rPr>
                      </a:br>
                      <a:endParaRPr lang="en-US" sz="1500" b="0" i="0" u="none" strike="noStrike" dirty="0">
                        <a:latin typeface="Times New Roman"/>
                      </a:endParaRP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endParaRPr lang="en-US" sz="2000" b="0" i="0" u="none" strike="noStrike">
                        <a:latin typeface="Times New Roman"/>
                      </a:endParaRP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0" b="0" i="0" u="none" strike="noStrike" dirty="0">
                        <a:latin typeface="Times New Roman"/>
                      </a:endParaRP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0" i="0" u="none" strike="noStrike" dirty="0">
                          <a:latin typeface="Times New Roman"/>
                        </a:rPr>
                        <a:t>A) … There has been no change in the cost of food and clothing. Farmers decrease this year’s wage from </a:t>
                      </a:r>
                      <a:r>
                        <a:rPr lang="en-US" sz="2000" b="0" i="0" u="none" strike="noStrike" dirty="0" err="1">
                          <a:latin typeface="Times New Roman"/>
                        </a:rPr>
                        <a:t>Rs</a:t>
                      </a:r>
                      <a:r>
                        <a:rPr lang="en-US" sz="2000" b="0" i="0" u="none" strike="noStrike" dirty="0">
                          <a:latin typeface="Times New Roman"/>
                        </a:rPr>
                        <a:t>. 100 to </a:t>
                      </a:r>
                      <a:r>
                        <a:rPr lang="en-US" sz="2000" b="0" i="0" u="none" strike="noStrike" dirty="0" err="1">
                          <a:latin typeface="Times New Roman"/>
                        </a:rPr>
                        <a:t>Rs</a:t>
                      </a:r>
                      <a:r>
                        <a:rPr lang="en-US" sz="2000" b="0" i="0" u="none" strike="noStrike" dirty="0">
                          <a:latin typeface="Times New Roman"/>
                        </a:rPr>
                        <a:t>. 95 per day.</a:t>
                      </a:r>
                      <a:r>
                        <a:rPr lang="en-US" sz="1500" b="0" i="0" u="none" strike="noStrike" dirty="0">
                          <a:latin typeface="Times New Roman"/>
                        </a:rPr>
                        <a:t/>
                      </a:r>
                      <a:br>
                        <a:rPr lang="en-US" sz="1500" b="0" i="0" u="none" strike="noStrike" dirty="0">
                          <a:latin typeface="Times New Roman"/>
                        </a:rPr>
                      </a:br>
                      <a:endParaRPr lang="en-US" sz="1500" b="0" i="0" u="none" strike="noStrike" dirty="0">
                        <a:latin typeface="Times New Roman"/>
                      </a:endParaRP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endParaRPr lang="en-US" sz="2000" b="0" i="0" u="none" strike="noStrike">
                        <a:latin typeface="Times New Roman"/>
                      </a:endParaRP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latin typeface="Times New Roman"/>
                        </a:rPr>
                        <a:t>0.64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0" i="0" u="none" strike="noStrike" dirty="0">
                          <a:latin typeface="Times New Roman"/>
                        </a:rPr>
                        <a:t>B) …. The price of food and clothing has increased so that what used to cost </a:t>
                      </a:r>
                      <a:r>
                        <a:rPr lang="en-US" sz="2000" b="0" i="0" u="none" strike="noStrike" dirty="0" err="1">
                          <a:latin typeface="Times New Roman"/>
                        </a:rPr>
                        <a:t>Rs</a:t>
                      </a:r>
                      <a:r>
                        <a:rPr lang="en-US" sz="2000" b="0" i="0" u="none" strike="noStrike" dirty="0">
                          <a:latin typeface="Times New Roman"/>
                        </a:rPr>
                        <a:t>. 100 before now costs </a:t>
                      </a:r>
                      <a:r>
                        <a:rPr lang="en-US" sz="2000" b="0" i="0" u="none" strike="noStrike" dirty="0" err="1">
                          <a:latin typeface="Times New Roman"/>
                        </a:rPr>
                        <a:t>Rs</a:t>
                      </a:r>
                      <a:r>
                        <a:rPr lang="en-US" sz="2000" b="0" i="0" u="none" strike="noStrike" dirty="0">
                          <a:latin typeface="Times New Roman"/>
                        </a:rPr>
                        <a:t>. 105.  Farmers keep this year’s wage at </a:t>
                      </a:r>
                      <a:r>
                        <a:rPr lang="en-US" sz="2000" b="0" i="0" u="none" strike="noStrike" dirty="0" err="1">
                          <a:latin typeface="Times New Roman"/>
                        </a:rPr>
                        <a:t>Rs</a:t>
                      </a:r>
                      <a:r>
                        <a:rPr lang="en-US" sz="2000" b="0" i="0" u="none" strike="noStrike" dirty="0">
                          <a:latin typeface="Times New Roman"/>
                        </a:rPr>
                        <a:t>. 100.</a:t>
                      </a:r>
                      <a:r>
                        <a:rPr lang="en-US" sz="1500" b="0" i="0" u="none" strike="noStrike" dirty="0">
                          <a:latin typeface="Times New Roman"/>
                        </a:rPr>
                        <a:t/>
                      </a:r>
                      <a:br>
                        <a:rPr lang="en-US" sz="1500" b="0" i="0" u="none" strike="noStrike" dirty="0">
                          <a:latin typeface="Times New Roman"/>
                        </a:rPr>
                      </a:br>
                      <a:endParaRPr lang="en-US" sz="1500" b="0" i="0" u="none" strike="noStrike" dirty="0">
                        <a:latin typeface="Times New Roman"/>
                      </a:endParaRP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endParaRPr lang="en-US" sz="2000" b="0" i="0" u="none" strike="noStrike">
                        <a:latin typeface="Times New Roman"/>
                      </a:endParaRP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latin typeface="Times New Roman"/>
                        </a:rPr>
                        <a:t>0.38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0" i="0" u="none" strike="noStrike" dirty="0">
                          <a:latin typeface="Times New Roman"/>
                        </a:rPr>
                        <a:t>C) … The price of food and clothing has increased, so that what used to cost </a:t>
                      </a:r>
                      <a:r>
                        <a:rPr lang="en-US" sz="2000" b="0" i="0" u="none" strike="noStrike" dirty="0" err="1">
                          <a:latin typeface="Times New Roman"/>
                        </a:rPr>
                        <a:t>Rs</a:t>
                      </a:r>
                      <a:r>
                        <a:rPr lang="en-US" sz="2000" b="0" i="0" u="none" strike="noStrike" dirty="0">
                          <a:latin typeface="Times New Roman"/>
                        </a:rPr>
                        <a:t>. 100 before now costs </a:t>
                      </a:r>
                      <a:r>
                        <a:rPr lang="en-US" sz="2000" b="0" i="0" u="none" strike="noStrike" dirty="0" err="1">
                          <a:latin typeface="Times New Roman"/>
                        </a:rPr>
                        <a:t>Rs</a:t>
                      </a:r>
                      <a:r>
                        <a:rPr lang="en-US" sz="2000" b="0" i="0" u="none" strike="noStrike" dirty="0">
                          <a:latin typeface="Times New Roman"/>
                        </a:rPr>
                        <a:t>. 110. Farmers increase this year’s wage to </a:t>
                      </a:r>
                      <a:r>
                        <a:rPr lang="en-US" sz="2000" b="0" i="0" u="none" strike="noStrike" dirty="0" err="1">
                          <a:latin typeface="Times New Roman"/>
                        </a:rPr>
                        <a:t>Rs</a:t>
                      </a:r>
                      <a:r>
                        <a:rPr lang="en-US" sz="2000" b="0" i="0" u="none" strike="noStrike" dirty="0">
                          <a:latin typeface="Times New Roman"/>
                        </a:rPr>
                        <a:t>. 105. </a:t>
                      </a:r>
                      <a:br>
                        <a:rPr lang="en-US" sz="2000" b="0" i="0" u="none" strike="noStrike" dirty="0">
                          <a:latin typeface="Times New Roman"/>
                        </a:rPr>
                      </a:br>
                      <a:endParaRPr lang="en-US" sz="2000" b="0" i="0" u="none" strike="noStrike" dirty="0">
                        <a:latin typeface="Times New Roman"/>
                      </a:endParaRP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endParaRPr lang="en-US" sz="2000" b="0" i="0" u="none" strike="noStrike" dirty="0">
                        <a:latin typeface="Times New Roman"/>
                      </a:endParaRP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latin typeface="Times New Roman"/>
                        </a:rPr>
                        <a:t>0.09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152105" y="4478424"/>
            <a:ext cx="1723784" cy="1016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03727" y="4478424"/>
            <a:ext cx="6494377" cy="1016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55595" y="3288630"/>
            <a:ext cx="6494377" cy="1016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5595" y="5646824"/>
            <a:ext cx="6494377" cy="1016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304505" y="5419536"/>
            <a:ext cx="1723784" cy="1016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304505" y="3275262"/>
            <a:ext cx="1723784" cy="1016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3" grpId="0" animBg="1"/>
      <p:bldP spid="16" grpId="0" animBg="1"/>
      <p:bldP spid="1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90360" y="43279"/>
            <a:ext cx="8229600" cy="453545"/>
          </a:xfrm>
        </p:spPr>
        <p:txBody>
          <a:bodyPr>
            <a:noAutofit/>
          </a:bodyPr>
          <a:lstStyle/>
          <a:p>
            <a:pPr algn="l"/>
            <a:r>
              <a:rPr lang="en-US" sz="2500" b="1" dirty="0" smtClean="0">
                <a:solidFill>
                  <a:srgbClr val="4F81BD"/>
                </a:solidFill>
                <a:latin typeface="Times New Roman"/>
                <a:cs typeface="Times New Roman"/>
              </a:rPr>
              <a:t>Norms (2/2): Worker Effort</a:t>
            </a:r>
            <a:endParaRPr lang="en-US" sz="2500" b="1" dirty="0">
              <a:solidFill>
                <a:srgbClr val="4F81BD"/>
              </a:solidFill>
              <a:latin typeface="Times New Roman"/>
              <a:cs typeface="Times New Roman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543272"/>
            <a:ext cx="8229600" cy="1588"/>
          </a:xfrm>
          <a:prstGeom prst="line">
            <a:avLst/>
          </a:prstGeom>
          <a:ln>
            <a:solidFill>
              <a:srgbClr val="4F81BD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49183" y="4831332"/>
            <a:ext cx="8283073" cy="4946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90624" y="1066800"/>
          <a:ext cx="8170776" cy="4759059"/>
        </p:xfrm>
        <a:graphic>
          <a:graphicData uri="http://schemas.openxmlformats.org/drawingml/2006/table">
            <a:tbl>
              <a:tblPr/>
              <a:tblGrid>
                <a:gridCol w="2042694"/>
                <a:gridCol w="2042694"/>
                <a:gridCol w="2042694"/>
                <a:gridCol w="2042694"/>
              </a:tblGrid>
              <a:tr h="596900">
                <a:tc gridSpan="4">
                  <a:txBody>
                    <a:bodyPr/>
                    <a:lstStyle/>
                    <a:p>
                      <a:pPr algn="just" fontAlgn="t"/>
                      <a:r>
                        <a:rPr lang="en-US" sz="2300" b="0" i="0" u="none" strike="noStrike" dirty="0" smtClean="0">
                          <a:latin typeface="Times New Roman"/>
                        </a:rPr>
                        <a:t>A farmer needs a laborer to weed his land. The prevailing wage is </a:t>
                      </a:r>
                      <a:r>
                        <a:rPr lang="en-US" sz="2300" b="0" i="0" u="none" strike="noStrike" dirty="0" err="1" smtClean="0">
                          <a:latin typeface="Times New Roman"/>
                        </a:rPr>
                        <a:t>Rs</a:t>
                      </a:r>
                      <a:r>
                        <a:rPr lang="en-US" sz="2300" b="0" i="0" u="none" strike="noStrike" dirty="0" smtClean="0">
                          <a:latin typeface="Times New Roman"/>
                        </a:rPr>
                        <a:t>. 120. There isn’t much work in the area and many want the job. A laborer named </a:t>
                      </a:r>
                      <a:r>
                        <a:rPr lang="en-US" sz="2300" b="0" i="0" u="none" strike="noStrike" dirty="0" err="1" smtClean="0">
                          <a:latin typeface="Times New Roman"/>
                        </a:rPr>
                        <a:t>Balu</a:t>
                      </a:r>
                      <a:r>
                        <a:rPr lang="en-US" sz="2300" b="0" i="0" u="none" strike="noStrike" dirty="0" smtClean="0">
                          <a:latin typeface="Times New Roman"/>
                        </a:rPr>
                        <a:t> has family expenses for which he needs money. The farmer knows of </a:t>
                      </a:r>
                      <a:r>
                        <a:rPr lang="en-US" sz="2300" b="0" i="0" u="none" strike="noStrike" dirty="0" err="1" smtClean="0">
                          <a:latin typeface="Times New Roman"/>
                        </a:rPr>
                        <a:t>Balu’s</a:t>
                      </a:r>
                      <a:r>
                        <a:rPr lang="en-US" sz="2300" b="0" i="0" u="none" strike="noStrike" dirty="0" smtClean="0">
                          <a:latin typeface="Times New Roman"/>
                        </a:rPr>
                        <a:t> situation, and so he offers him the job at:</a:t>
                      </a:r>
                    </a:p>
                    <a:p>
                      <a:pPr algn="just" fontAlgn="t"/>
                      <a:endParaRPr lang="en-US" sz="1000" b="0" i="0" u="none" strike="noStrike" dirty="0" smtClean="0">
                        <a:latin typeface="Times New Roman"/>
                      </a:endParaRPr>
                    </a:p>
                  </a:txBody>
                  <a:tcPr marL="12700" marR="12700" marT="5486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02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latin typeface="Times New Roman"/>
                        </a:rPr>
                        <a:t>( </a:t>
                      </a:r>
                      <a:r>
                        <a:rPr lang="en-US" sz="2400" b="1" i="0" u="none" strike="noStrike" dirty="0" err="1">
                          <a:latin typeface="Times New Roman"/>
                        </a:rPr>
                        <a:t>Rs</a:t>
                      </a:r>
                      <a:r>
                        <a:rPr lang="en-US" sz="2400" b="1" i="0" u="none" strike="noStrike" dirty="0">
                          <a:latin typeface="Times New Roman"/>
                        </a:rPr>
                        <a:t>. 120  /  </a:t>
                      </a:r>
                      <a:r>
                        <a:rPr lang="en-US" sz="2400" b="1" i="0" u="none" strike="noStrike" dirty="0" err="1">
                          <a:latin typeface="Times New Roman"/>
                        </a:rPr>
                        <a:t>Rs</a:t>
                      </a:r>
                      <a:r>
                        <a:rPr lang="en-US" sz="2400" b="1" i="0" u="none" strike="noStrike" dirty="0">
                          <a:latin typeface="Times New Roman"/>
                        </a:rPr>
                        <a:t>. 100 </a:t>
                      </a:r>
                      <a:r>
                        <a:rPr lang="en-US" sz="2400" b="1" i="0" u="none" strike="noStrike" dirty="0" smtClean="0">
                          <a:latin typeface="Times New Roman"/>
                        </a:rPr>
                        <a:t>)</a:t>
                      </a:r>
                    </a:p>
                    <a:p>
                      <a:pPr algn="ctr" fontAlgn="ctr"/>
                      <a:endParaRPr lang="en-US" sz="1000" b="1" i="0" u="none" strike="noStrike" dirty="0">
                        <a:latin typeface="Times New Roman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 dirty="0">
                          <a:latin typeface="Times New Roman"/>
                        </a:rPr>
                        <a:t>Given his need for money, </a:t>
                      </a:r>
                      <a:r>
                        <a:rPr lang="en-US" sz="2300" b="0" i="0" u="none" strike="noStrike" dirty="0" err="1">
                          <a:latin typeface="Times New Roman"/>
                        </a:rPr>
                        <a:t>Balu</a:t>
                      </a:r>
                      <a:r>
                        <a:rPr lang="en-US" sz="2300" b="0" i="0" u="none" strike="noStrike" dirty="0">
                          <a:latin typeface="Times New Roman"/>
                        </a:rPr>
                        <a:t> accepts the job.  How carefully will he do the weeding?</a:t>
                      </a:r>
                      <a:br>
                        <a:rPr lang="en-US" sz="2300" b="0" i="0" u="none" strike="noStrike" dirty="0">
                          <a:latin typeface="Times New Roman"/>
                        </a:rPr>
                      </a:br>
                      <a:endParaRPr lang="en-US" sz="2300" b="0" i="0" u="none" strike="noStrike" dirty="0"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endParaRPr lang="en-US" sz="2300" b="0" i="0" u="none" strike="noStrike" dirty="0">
                        <a:latin typeface="Times New Roman"/>
                      </a:endParaRPr>
                    </a:p>
                  </a:txBody>
                  <a:tcPr marL="12700" marR="12700" marT="5486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1" i="0" u="none" strike="noStrike" dirty="0">
                          <a:solidFill>
                            <a:srgbClr val="FF0000"/>
                          </a:solidFill>
                          <a:latin typeface="Times New Roman"/>
                        </a:rPr>
                        <a:t>More carefully than usual</a:t>
                      </a:r>
                    </a:p>
                  </a:txBody>
                  <a:tcPr marL="12700" marR="12700" marT="5486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 dirty="0">
                          <a:latin typeface="Times New Roman"/>
                        </a:rPr>
                        <a:t>With the usual amount of care</a:t>
                      </a:r>
                    </a:p>
                  </a:txBody>
                  <a:tcPr marL="12700" marR="12700" marT="5486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1" i="0" u="none" strike="noStrike" dirty="0">
                          <a:solidFill>
                            <a:srgbClr val="FF0000"/>
                          </a:solidFill>
                          <a:latin typeface="Times New Roman"/>
                        </a:rPr>
                        <a:t>Less carefully than usual</a:t>
                      </a:r>
                    </a:p>
                  </a:txBody>
                  <a:tcPr marL="12700" marR="12700" marT="5486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latin typeface="Times New Roman"/>
                        </a:rPr>
                        <a:t>A) Rs. 120                                                                                                                                     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1" i="0" u="none" strike="noStrike" dirty="0">
                          <a:solidFill>
                            <a:srgbClr val="FF0000"/>
                          </a:solidFill>
                          <a:latin typeface="Times New Roman"/>
                        </a:rPr>
                        <a:t>0.55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 dirty="0">
                          <a:latin typeface="Times New Roman"/>
                        </a:rPr>
                        <a:t>0.44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1" i="0" u="none" strike="noStrike" dirty="0">
                          <a:solidFill>
                            <a:srgbClr val="FF0000"/>
                          </a:solidFill>
                          <a:latin typeface="Times New Roman"/>
                        </a:rPr>
                        <a:t>0.01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 dirty="0">
                          <a:latin typeface="Times New Roman"/>
                        </a:rPr>
                        <a:t>B) </a:t>
                      </a:r>
                      <a:r>
                        <a:rPr lang="en-US" sz="2300" b="0" i="0" u="none" strike="noStrike" dirty="0" err="1">
                          <a:latin typeface="Times New Roman"/>
                        </a:rPr>
                        <a:t>Rs</a:t>
                      </a:r>
                      <a:r>
                        <a:rPr lang="en-US" sz="2300" b="0" i="0" u="none" strike="noStrike" dirty="0">
                          <a:latin typeface="Times New Roman"/>
                        </a:rPr>
                        <a:t>. 100                                                                                                                         </a:t>
                      </a: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1" i="0" u="none" strike="noStrike" dirty="0">
                          <a:solidFill>
                            <a:srgbClr val="FF0000"/>
                          </a:solidFill>
                          <a:latin typeface="Times New Roman"/>
                        </a:rPr>
                        <a:t>0.06</a:t>
                      </a: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 dirty="0">
                          <a:latin typeface="Times New Roman"/>
                        </a:rPr>
                        <a:t>0.54</a:t>
                      </a: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300" b="1" i="0" u="none" strike="noStrike" dirty="0">
                          <a:solidFill>
                            <a:srgbClr val="FF0000"/>
                          </a:solidFill>
                          <a:latin typeface="Times New Roman"/>
                        </a:rPr>
                        <a:t>0.40</a:t>
                      </a: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403727" y="4114800"/>
            <a:ext cx="8283073" cy="1371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49183" y="5414863"/>
            <a:ext cx="8283073" cy="4946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56" y="43279"/>
            <a:ext cx="8229600" cy="453545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rgbClr val="4F81BD"/>
                </a:solidFill>
                <a:latin typeface="Times New Roman"/>
                <a:cs typeface="Times New Roman"/>
              </a:rPr>
              <a:t>Interpretations</a:t>
            </a:r>
            <a:endParaRPr lang="en-US" sz="4000" b="1" dirty="0">
              <a:solidFill>
                <a:srgbClr val="4F81BD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9162"/>
            <a:ext cx="8229600" cy="5044738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3226" b="1" dirty="0" smtClean="0">
                <a:latin typeface="Times New Roman"/>
                <a:cs typeface="Times New Roman"/>
              </a:rPr>
              <a:t>Survey responses</a:t>
            </a:r>
          </a:p>
          <a:p>
            <a:r>
              <a:rPr lang="en-US" sz="3226" dirty="0" smtClean="0">
                <a:latin typeface="Times New Roman"/>
                <a:cs typeface="Times New Roman"/>
              </a:rPr>
              <a:t>Responses may not reflect actions under real stakes</a:t>
            </a:r>
          </a:p>
          <a:p>
            <a:pPr lvl="1"/>
            <a:r>
              <a:rPr lang="en-US" sz="2826" dirty="0" smtClean="0">
                <a:latin typeface="Times New Roman"/>
                <a:cs typeface="Times New Roman"/>
              </a:rPr>
              <a:t>Consistency of results speaks to strength of norms</a:t>
            </a:r>
          </a:p>
          <a:p>
            <a:pPr lvl="1">
              <a:buNone/>
            </a:pPr>
            <a:endParaRPr lang="en-US" sz="3226" dirty="0" smtClean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3226" b="1" dirty="0" smtClean="0">
                <a:latin typeface="Times New Roman"/>
                <a:cs typeface="Times New Roman"/>
              </a:rPr>
              <a:t>Micro-foundations for norms?</a:t>
            </a:r>
          </a:p>
          <a:p>
            <a:r>
              <a:rPr lang="en-US" sz="3239" dirty="0" smtClean="0">
                <a:latin typeface="Times New Roman"/>
                <a:cs typeface="Times New Roman"/>
                <a:sym typeface="Wingdings"/>
              </a:rPr>
              <a:t>Reference effects are primitives in utility</a:t>
            </a:r>
          </a:p>
          <a:p>
            <a:r>
              <a:rPr lang="en-US" sz="3239" dirty="0" smtClean="0">
                <a:latin typeface="Times New Roman"/>
                <a:cs typeface="Times New Roman"/>
                <a:sym typeface="Wingdings"/>
              </a:rPr>
              <a:t>Implicit insurance contracts</a:t>
            </a:r>
          </a:p>
          <a:p>
            <a:pPr lvl="1"/>
            <a:r>
              <a:rPr lang="en-US" sz="2941" dirty="0" smtClean="0">
                <a:latin typeface="Times New Roman"/>
                <a:cs typeface="Times New Roman"/>
                <a:sym typeface="Wingdings"/>
              </a:rPr>
              <a:t>Why are there employment losses?</a:t>
            </a:r>
          </a:p>
          <a:p>
            <a:r>
              <a:rPr lang="en-US" sz="3239" dirty="0" smtClean="0">
                <a:latin typeface="Times New Roman"/>
                <a:cs typeface="Times New Roman"/>
                <a:sym typeface="Wingdings"/>
              </a:rPr>
              <a:t>Informal unions / collusion</a:t>
            </a:r>
          </a:p>
          <a:p>
            <a:pPr lvl="1"/>
            <a:r>
              <a:rPr lang="en-US" sz="2941" dirty="0" smtClean="0">
                <a:latin typeface="Times New Roman"/>
                <a:cs typeface="Times New Roman"/>
                <a:sym typeface="Wingdings"/>
              </a:rPr>
              <a:t>Sanctions for those who violate prevailing wage</a:t>
            </a:r>
          </a:p>
          <a:p>
            <a:pPr lvl="1"/>
            <a:r>
              <a:rPr lang="en-US" sz="2941" dirty="0" err="1" smtClean="0">
                <a:latin typeface="Times New Roman"/>
                <a:cs typeface="Times New Roman"/>
                <a:sym typeface="Wingdings"/>
              </a:rPr>
              <a:t>Dreze</a:t>
            </a:r>
            <a:r>
              <a:rPr lang="en-US" sz="2941" dirty="0" smtClean="0">
                <a:latin typeface="Times New Roman"/>
                <a:cs typeface="Times New Roman"/>
                <a:sym typeface="Wingdings"/>
              </a:rPr>
              <a:t> and </a:t>
            </a:r>
            <a:r>
              <a:rPr lang="en-US" sz="2941" dirty="0" err="1" smtClean="0">
                <a:latin typeface="Times New Roman"/>
                <a:cs typeface="Times New Roman"/>
                <a:sym typeface="Wingdings"/>
              </a:rPr>
              <a:t>Mukherjee</a:t>
            </a:r>
            <a:r>
              <a:rPr lang="en-US" sz="2941" dirty="0" smtClean="0">
                <a:latin typeface="Times New Roman"/>
                <a:cs typeface="Times New Roman"/>
                <a:sym typeface="Wingdings"/>
              </a:rPr>
              <a:t> (1987); </a:t>
            </a:r>
            <a:r>
              <a:rPr lang="en-US" sz="2941" dirty="0" err="1" smtClean="0">
                <a:latin typeface="Times New Roman"/>
                <a:cs typeface="Times New Roman"/>
                <a:sym typeface="Wingdings"/>
              </a:rPr>
              <a:t>Osmani</a:t>
            </a:r>
            <a:r>
              <a:rPr lang="en-US" sz="2941" dirty="0" smtClean="0">
                <a:latin typeface="Times New Roman"/>
                <a:cs typeface="Times New Roman"/>
                <a:sym typeface="Wingdings"/>
              </a:rPr>
              <a:t> (1991)</a:t>
            </a:r>
          </a:p>
          <a:p>
            <a:pPr lvl="1">
              <a:buNone/>
            </a:pPr>
            <a:endParaRPr lang="en-US" sz="3179" dirty="0" smtClean="0">
              <a:latin typeface="Times New Roman"/>
              <a:cs typeface="Times New Roman"/>
              <a:sym typeface="Wingding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57200" y="601668"/>
            <a:ext cx="8229600" cy="1588"/>
          </a:xfrm>
          <a:prstGeom prst="line">
            <a:avLst/>
          </a:prstGeom>
          <a:ln>
            <a:solidFill>
              <a:srgbClr val="4F81BD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0" y="-4346"/>
            <a:ext cx="8229600" cy="612364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chemeClr val="accent1"/>
                </a:solidFill>
                <a:latin typeface="Times New Roman"/>
                <a:cs typeface="Times New Roman"/>
              </a:rPr>
              <a:t>Conclusion</a:t>
            </a:r>
            <a:endParaRPr lang="en-US" sz="4000" b="1" dirty="0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096" y="823584"/>
            <a:ext cx="8486274" cy="548831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4000" b="1" dirty="0" smtClean="0">
                <a:latin typeface="Times New Roman"/>
                <a:cs typeface="Times New Roman"/>
                <a:sym typeface="Wingdings"/>
              </a:rPr>
              <a:t>Implication of Results</a:t>
            </a:r>
          </a:p>
          <a:p>
            <a:r>
              <a:rPr lang="en-US" sz="3600" dirty="0" smtClean="0">
                <a:latin typeface="Times New Roman"/>
                <a:cs typeface="Times New Roman"/>
                <a:sym typeface="Wingdings"/>
              </a:rPr>
              <a:t>Labor income and </a:t>
            </a:r>
            <a:r>
              <a:rPr lang="en-US" sz="3571" dirty="0" smtClean="0">
                <a:latin typeface="Times New Roman"/>
                <a:cs typeface="Times New Roman"/>
                <a:sym typeface="Wingdings"/>
              </a:rPr>
              <a:t>output: increased variance, lower </a:t>
            </a:r>
            <a:r>
              <a:rPr lang="en-US" sz="3571" i="1" dirty="0" smtClean="0">
                <a:latin typeface="Times New Roman"/>
                <a:cs typeface="Times New Roman"/>
                <a:sym typeface="Wingdings"/>
              </a:rPr>
              <a:t>levels</a:t>
            </a:r>
          </a:p>
          <a:p>
            <a:r>
              <a:rPr lang="en-US" sz="3579" dirty="0" smtClean="0">
                <a:latin typeface="Times New Roman"/>
                <a:cs typeface="Times New Roman"/>
                <a:sym typeface="Wingdings"/>
              </a:rPr>
              <a:t>Employment volatility greatest for poorest villagers</a:t>
            </a:r>
          </a:p>
          <a:p>
            <a:pPr>
              <a:buNone/>
            </a:pPr>
            <a:endParaRPr lang="en-US" sz="4286" dirty="0" smtClean="0">
              <a:latin typeface="Times New Roman"/>
              <a:cs typeface="Times New Roman"/>
              <a:sym typeface="Wingdings"/>
            </a:endParaRPr>
          </a:p>
          <a:p>
            <a:pPr>
              <a:buNone/>
            </a:pPr>
            <a:r>
              <a:rPr lang="en-US" sz="4000" b="1" dirty="0" smtClean="0">
                <a:latin typeface="Times New Roman"/>
                <a:cs typeface="Times New Roman"/>
                <a:sym typeface="Wingdings"/>
              </a:rPr>
              <a:t>Volatility and Poverty</a:t>
            </a:r>
            <a:endParaRPr lang="en-US" sz="4000" dirty="0" smtClean="0">
              <a:latin typeface="Times New Roman"/>
              <a:cs typeface="Times New Roman"/>
              <a:sym typeface="Wingdings"/>
            </a:endParaRPr>
          </a:p>
          <a:p>
            <a:r>
              <a:rPr lang="en-US" sz="3579" dirty="0" smtClean="0">
                <a:latin typeface="Times New Roman"/>
                <a:cs typeface="Times New Roman"/>
                <a:sym typeface="Wingdings"/>
              </a:rPr>
              <a:t>Agriculture: pervasive production volatility</a:t>
            </a:r>
            <a:endParaRPr lang="en-US" sz="1429" dirty="0" smtClean="0">
              <a:latin typeface="Times New Roman"/>
              <a:cs typeface="Times New Roman"/>
              <a:sym typeface="Wingdings"/>
            </a:endParaRPr>
          </a:p>
          <a:p>
            <a:r>
              <a:rPr lang="en-US" sz="3579" dirty="0" smtClean="0">
                <a:latin typeface="Times New Roman"/>
                <a:cs typeface="Times New Roman"/>
                <a:sym typeface="Wingdings"/>
              </a:rPr>
              <a:t>One focus: frontier shifts, worry about ability to smooth</a:t>
            </a:r>
          </a:p>
          <a:p>
            <a:r>
              <a:rPr lang="en-US" sz="3579" dirty="0" smtClean="0">
                <a:latin typeface="Times New Roman"/>
                <a:cs typeface="Times New Roman"/>
                <a:sym typeface="Wingdings"/>
              </a:rPr>
              <a:t>Implication of rigidity: often not at frontier</a:t>
            </a:r>
          </a:p>
          <a:p>
            <a:pPr>
              <a:buNone/>
            </a:pPr>
            <a:endParaRPr lang="en-US" sz="4286" dirty="0" smtClean="0">
              <a:latin typeface="Times New Roman"/>
              <a:cs typeface="Times New Roman"/>
              <a:sym typeface="Wingdings"/>
            </a:endParaRPr>
          </a:p>
          <a:p>
            <a:pPr>
              <a:buNone/>
            </a:pPr>
            <a:r>
              <a:rPr lang="en-US" sz="4000" b="1" dirty="0" smtClean="0">
                <a:latin typeface="Times New Roman"/>
                <a:cs typeface="Times New Roman"/>
                <a:sym typeface="Wingdings"/>
              </a:rPr>
              <a:t>Micro-foundation?</a:t>
            </a:r>
          </a:p>
          <a:p>
            <a:r>
              <a:rPr lang="en-US" sz="3579" dirty="0">
                <a:latin typeface="Times New Roman"/>
                <a:cs typeface="Times New Roman"/>
                <a:sym typeface="Wingdings"/>
              </a:rPr>
              <a:t>Arises in context with few institutional constraints</a:t>
            </a:r>
          </a:p>
          <a:p>
            <a:r>
              <a:rPr lang="en-US" sz="3579" dirty="0">
                <a:latin typeface="Times New Roman"/>
                <a:cs typeface="Times New Roman"/>
                <a:sym typeface="Wingdings"/>
              </a:rPr>
              <a:t>Fairness: Primitive in utility? Coordination device?</a:t>
            </a:r>
          </a:p>
          <a:p>
            <a:endParaRPr lang="en-US" sz="1429" dirty="0" smtClean="0">
              <a:latin typeface="Times New Roman"/>
              <a:cs typeface="Times New Roman"/>
              <a:sym typeface="Wingdings"/>
            </a:endParaRPr>
          </a:p>
          <a:p>
            <a:endParaRPr lang="en-US" sz="1429" dirty="0" smtClean="0">
              <a:latin typeface="Times New Roman"/>
              <a:cs typeface="Times New Roman"/>
              <a:sym typeface="Wingdings"/>
            </a:endParaRPr>
          </a:p>
          <a:p>
            <a:pPr>
              <a:buNone/>
            </a:pPr>
            <a:endParaRPr lang="en-US" sz="3579" dirty="0" smtClean="0">
              <a:latin typeface="Times New Roman"/>
              <a:cs typeface="Times New Roman"/>
              <a:sym typeface="Wingding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57200" y="608018"/>
            <a:ext cx="8229600" cy="1588"/>
          </a:xfrm>
          <a:prstGeom prst="line">
            <a:avLst/>
          </a:prstGeom>
          <a:ln>
            <a:solidFill>
              <a:srgbClr val="4F81BD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0" y="2281641"/>
            <a:ext cx="8229600" cy="806451"/>
          </a:xfrm>
        </p:spPr>
        <p:txBody>
          <a:bodyPr>
            <a:noAutofit/>
          </a:bodyPr>
          <a:lstStyle/>
          <a:p>
            <a:r>
              <a:rPr lang="en-US" sz="3700" b="1" dirty="0" smtClean="0">
                <a:solidFill>
                  <a:schemeClr val="accent1"/>
                </a:solidFill>
                <a:latin typeface="Times New Roman"/>
                <a:cs typeface="Times New Roman"/>
              </a:rPr>
              <a:t>Appendix Slides</a:t>
            </a:r>
            <a:endParaRPr lang="en-US" sz="3700" b="1" dirty="0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23520" y="3101474"/>
            <a:ext cx="8229600" cy="1588"/>
          </a:xfrm>
          <a:prstGeom prst="line">
            <a:avLst/>
          </a:prstGeom>
          <a:ln>
            <a:solidFill>
              <a:srgbClr val="4F81BD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767" y="794692"/>
            <a:ext cx="4647834" cy="35397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29383" y="4410023"/>
            <a:ext cx="3757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PSID Data</a:t>
            </a:r>
          </a:p>
          <a:p>
            <a:pPr algn="ctr"/>
            <a:r>
              <a:rPr lang="en-US" b="1" dirty="0" smtClean="0"/>
              <a:t>Source: Kahn (AER 1997)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23520" y="4334466"/>
            <a:ext cx="3866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ICRISAT Data</a:t>
            </a:r>
            <a:endParaRPr lang="en-US" b="1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23520" y="-4346"/>
            <a:ext cx="8229600" cy="4535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Histograms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/>
              <a:ea typeface="+mj-ea"/>
              <a:cs typeface="Times New Roman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57200" y="506418"/>
            <a:ext cx="8229600" cy="1588"/>
          </a:xfrm>
          <a:prstGeom prst="line">
            <a:avLst/>
          </a:prstGeom>
          <a:ln>
            <a:solidFill>
              <a:srgbClr val="4F81BD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285788" y="6443578"/>
            <a:ext cx="1804734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hlinkClick r:id="rId4" action="ppaction://hlinksldjump"/>
              </a:rPr>
              <a:t>Link: Return</a:t>
            </a:r>
            <a:endParaRPr lang="en-US" sz="16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368" y="794692"/>
            <a:ext cx="4346636" cy="34163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350256" y="533159"/>
            <a:ext cx="8599625" cy="1886531"/>
          </a:xfrm>
        </p:spPr>
        <p:txBody>
          <a:bodyPr>
            <a:normAutofit lnSpcReduction="10000"/>
          </a:bodyPr>
          <a:lstStyle/>
          <a:p>
            <a:endParaRPr lang="en-US" sz="286" dirty="0" smtClean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2941" dirty="0" smtClean="0">
                <a:latin typeface="Times New Roman"/>
                <a:cs typeface="Times New Roman"/>
              </a:rPr>
              <a:t>Increase in </a:t>
            </a:r>
            <a:r>
              <a:rPr lang="en-US" sz="2941" i="1" dirty="0" smtClean="0">
                <a:latin typeface="Times New Roman"/>
                <a:cs typeface="Times New Roman"/>
              </a:rPr>
              <a:t>θ</a:t>
            </a:r>
            <a:r>
              <a:rPr lang="en-US" sz="2941" i="1" baseline="-25000" dirty="0" smtClean="0">
                <a:latin typeface="Times New Roman"/>
                <a:cs typeface="Times New Roman"/>
              </a:rPr>
              <a:t>t-1</a:t>
            </a:r>
            <a:r>
              <a:rPr lang="en-US" sz="2941" dirty="0" smtClean="0">
                <a:latin typeface="Times New Roman"/>
                <a:cs typeface="Times New Roman"/>
              </a:rPr>
              <a:t>:</a:t>
            </a:r>
          </a:p>
          <a:p>
            <a:pPr>
              <a:buNone/>
            </a:pPr>
            <a:endParaRPr lang="en-US" sz="588" dirty="0" smtClean="0">
              <a:latin typeface="Times New Roman"/>
              <a:cs typeface="Times New Roman"/>
            </a:endParaRPr>
          </a:p>
          <a:p>
            <a:pPr>
              <a:buFont typeface="Wingdings" pitchFamily="1" charset="2"/>
              <a:buChar char="à"/>
            </a:pPr>
            <a:r>
              <a:rPr lang="en-US" sz="2941" dirty="0" smtClean="0">
                <a:latin typeface="Times New Roman"/>
                <a:cs typeface="Times New Roman"/>
                <a:sym typeface="Wingdings"/>
              </a:rPr>
              <a:t>Weak increase in</a:t>
            </a:r>
          </a:p>
          <a:p>
            <a:pPr>
              <a:buFont typeface="Wingdings" pitchFamily="1" charset="2"/>
              <a:buChar char="à"/>
            </a:pPr>
            <a:endParaRPr lang="en-US" sz="1176" baseline="-25000" dirty="0" smtClean="0">
              <a:latin typeface="Times New Roman"/>
              <a:cs typeface="Times New Roman"/>
              <a:sym typeface="Wingdings"/>
            </a:endParaRPr>
          </a:p>
          <a:p>
            <a:pPr>
              <a:buFont typeface="Wingdings" pitchFamily="1" charset="2"/>
              <a:buChar char="à"/>
            </a:pPr>
            <a:r>
              <a:rPr lang="en-US" sz="2941" dirty="0" smtClean="0">
                <a:latin typeface="Times New Roman"/>
                <a:cs typeface="Times New Roman"/>
                <a:sym typeface="Wingdings"/>
              </a:rPr>
              <a:t>Weak increase in		    (</a:t>
            </a:r>
            <a:r>
              <a:rPr lang="en-US" sz="2941" i="1" dirty="0" err="1" smtClean="0">
                <a:latin typeface="Times New Roman"/>
                <a:cs typeface="Times New Roman"/>
                <a:sym typeface="Wingdings"/>
              </a:rPr>
              <a:t>λ</a:t>
            </a:r>
            <a:r>
              <a:rPr lang="en-US" sz="2941" dirty="0" smtClean="0">
                <a:latin typeface="Times New Roman"/>
                <a:cs typeface="Times New Roman"/>
                <a:sym typeface="Wingdings"/>
              </a:rPr>
              <a:t> sufficiently small) </a:t>
            </a:r>
          </a:p>
          <a:p>
            <a:pPr lvl="1">
              <a:buNone/>
            </a:pPr>
            <a:endParaRPr lang="en-US" sz="2968" dirty="0" smtClean="0">
              <a:latin typeface="Times New Roman"/>
              <a:cs typeface="Times New Roman"/>
            </a:endParaRPr>
          </a:p>
          <a:p>
            <a:pPr lvl="1">
              <a:buNone/>
            </a:pPr>
            <a:endParaRPr lang="en-US" sz="1286" dirty="0" smtClean="0">
              <a:latin typeface="Times New Roman"/>
              <a:cs typeface="Times New Roman"/>
            </a:endParaRPr>
          </a:p>
        </p:txBody>
      </p:sp>
      <p:sp>
        <p:nvSpPr>
          <p:cNvPr id="77" name="Title 1"/>
          <p:cNvSpPr>
            <a:spLocks noGrp="1"/>
          </p:cNvSpPr>
          <p:nvPr>
            <p:ph type="title"/>
          </p:nvPr>
        </p:nvSpPr>
        <p:spPr>
          <a:xfrm>
            <a:off x="350256" y="43279"/>
            <a:ext cx="8545990" cy="453545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chemeClr val="accent1"/>
                </a:solidFill>
                <a:latin typeface="Times New Roman"/>
                <a:cs typeface="Times New Roman"/>
              </a:rPr>
              <a:t>Prediction 2: Ratcheting</a:t>
            </a:r>
            <a:endParaRPr lang="en-US" sz="4000" b="1" dirty="0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134150" name="Object 6"/>
          <p:cNvGraphicFramePr>
            <a:graphicFrameLocks noChangeAspect="1"/>
          </p:cNvGraphicFramePr>
          <p:nvPr/>
        </p:nvGraphicFramePr>
        <p:xfrm>
          <a:off x="2616949" y="2642861"/>
          <a:ext cx="344488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430" name="Equation" r:id="rId4" imgW="177800" imgH="177800" progId="Equation.3">
                  <p:embed/>
                </p:oleObj>
              </mc:Choice>
              <mc:Fallback>
                <p:oleObj name="Equation" r:id="rId4" imgW="177800" imgH="177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949" y="2642861"/>
                        <a:ext cx="344488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0" name="Object 8"/>
          <p:cNvGraphicFramePr>
            <a:graphicFrameLocks noChangeAspect="1"/>
          </p:cNvGraphicFramePr>
          <p:nvPr/>
        </p:nvGraphicFramePr>
        <p:xfrm>
          <a:off x="3393096" y="1323484"/>
          <a:ext cx="710962" cy="454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431" name="Equation" r:id="rId6" imgW="279400" imgH="177800" progId="Equation.3">
                  <p:embed/>
                </p:oleObj>
              </mc:Choice>
              <mc:Fallback>
                <p:oleObj name="Equation" r:id="rId6" imgW="279400" imgH="177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3096" y="1323484"/>
                        <a:ext cx="710962" cy="4545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4"/>
          <p:cNvGrpSpPr/>
          <p:nvPr/>
        </p:nvGrpSpPr>
        <p:grpSpPr>
          <a:xfrm>
            <a:off x="2684517" y="2933893"/>
            <a:ext cx="4748325" cy="3241096"/>
            <a:chOff x="1570214" y="1708186"/>
            <a:chExt cx="7897742" cy="4353320"/>
          </a:xfrm>
        </p:grpSpPr>
        <p:grpSp>
          <p:nvGrpSpPr>
            <p:cNvPr id="3" name="Group 18"/>
            <p:cNvGrpSpPr/>
            <p:nvPr/>
          </p:nvGrpSpPr>
          <p:grpSpPr>
            <a:xfrm>
              <a:off x="1578423" y="1708186"/>
              <a:ext cx="7889533" cy="4353320"/>
              <a:chOff x="2045564" y="1576795"/>
              <a:chExt cx="7889533" cy="4353320"/>
            </a:xfrm>
          </p:grpSpPr>
          <p:cxnSp>
            <p:nvCxnSpPr>
              <p:cNvPr id="62" name="Straight Connector 61"/>
              <p:cNvCxnSpPr/>
              <p:nvPr/>
            </p:nvCxnSpPr>
            <p:spPr>
              <a:xfrm>
                <a:off x="4924388" y="5036710"/>
                <a:ext cx="1588" cy="14007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" name="Group 17"/>
              <p:cNvGrpSpPr/>
              <p:nvPr/>
            </p:nvGrpSpPr>
            <p:grpSpPr>
              <a:xfrm>
                <a:off x="2045564" y="1576795"/>
                <a:ext cx="7889533" cy="4353320"/>
                <a:chOff x="2045564" y="1576795"/>
                <a:chExt cx="7889533" cy="4353320"/>
              </a:xfrm>
            </p:grpSpPr>
            <p:grpSp>
              <p:nvGrpSpPr>
                <p:cNvPr id="5" name="Group 15"/>
                <p:cNvGrpSpPr/>
                <p:nvPr/>
              </p:nvGrpSpPr>
              <p:grpSpPr>
                <a:xfrm>
                  <a:off x="2045564" y="1576795"/>
                  <a:ext cx="7889533" cy="4353320"/>
                  <a:chOff x="2045564" y="1576795"/>
                  <a:chExt cx="7889533" cy="4353320"/>
                </a:xfrm>
              </p:grpSpPr>
              <p:sp>
                <p:nvSpPr>
                  <p:cNvPr id="67" name="Freeform 66"/>
                  <p:cNvSpPr/>
                  <p:nvPr/>
                </p:nvSpPr>
                <p:spPr>
                  <a:xfrm>
                    <a:off x="4875827" y="2262885"/>
                    <a:ext cx="2773674" cy="744562"/>
                  </a:xfrm>
                  <a:custGeom>
                    <a:avLst/>
                    <a:gdLst>
                      <a:gd name="connsiteX0" fmla="*/ 0 w 2773674"/>
                      <a:gd name="connsiteY0" fmla="*/ 744562 h 744562"/>
                      <a:gd name="connsiteX1" fmla="*/ 437948 w 2773674"/>
                      <a:gd name="connsiteY1" fmla="*/ 554772 h 744562"/>
                      <a:gd name="connsiteX2" fmla="*/ 1021880 w 2773674"/>
                      <a:gd name="connsiteY2" fmla="*/ 350382 h 744562"/>
                      <a:gd name="connsiteX3" fmla="*/ 2043760 w 2773674"/>
                      <a:gd name="connsiteY3" fmla="*/ 87596 h 744562"/>
                      <a:gd name="connsiteX4" fmla="*/ 2773674 w 2773674"/>
                      <a:gd name="connsiteY4" fmla="*/ 0 h 744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73674" h="744562">
                        <a:moveTo>
                          <a:pt x="0" y="744562"/>
                        </a:moveTo>
                        <a:cubicBezTo>
                          <a:pt x="133817" y="682515"/>
                          <a:pt x="267635" y="620469"/>
                          <a:pt x="437948" y="554772"/>
                        </a:cubicBezTo>
                        <a:cubicBezTo>
                          <a:pt x="608261" y="489075"/>
                          <a:pt x="754245" y="428245"/>
                          <a:pt x="1021880" y="350382"/>
                        </a:cubicBezTo>
                        <a:cubicBezTo>
                          <a:pt x="1289515" y="272519"/>
                          <a:pt x="1751794" y="145993"/>
                          <a:pt x="2043760" y="87596"/>
                        </a:cubicBezTo>
                        <a:cubicBezTo>
                          <a:pt x="2335726" y="29199"/>
                          <a:pt x="2773674" y="0"/>
                          <a:pt x="2773674" y="0"/>
                        </a:cubicBezTo>
                      </a:path>
                    </a:pathLst>
                  </a:custGeom>
                  <a:ln w="76200" cap="flat" cmpd="sng" algn="ctr">
                    <a:solidFill>
                      <a:srgbClr val="A6A6A6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" name="Group 66"/>
                  <p:cNvGrpSpPr/>
                  <p:nvPr/>
                </p:nvGrpSpPr>
                <p:grpSpPr>
                  <a:xfrm>
                    <a:off x="2045564" y="1576795"/>
                    <a:ext cx="7889533" cy="4353320"/>
                    <a:chOff x="4405990" y="657760"/>
                    <a:chExt cx="3269184" cy="2320574"/>
                  </a:xfrm>
                </p:grpSpPr>
                <p:cxnSp>
                  <p:nvCxnSpPr>
                    <p:cNvPr id="71" name="Straight Connector 4"/>
                    <p:cNvCxnSpPr/>
                    <p:nvPr/>
                  </p:nvCxnSpPr>
                  <p:spPr>
                    <a:xfrm rot="5400000">
                      <a:off x="3502297" y="1593341"/>
                      <a:ext cx="1882512" cy="11350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Straight Connector 6"/>
                    <p:cNvCxnSpPr/>
                    <p:nvPr/>
                  </p:nvCxnSpPr>
                  <p:spPr>
                    <a:xfrm>
                      <a:off x="4430185" y="2551546"/>
                      <a:ext cx="2431155" cy="856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3" name="TextBox 31"/>
                    <p:cNvSpPr txBox="1"/>
                    <p:nvPr/>
                  </p:nvSpPr>
                  <p:spPr>
                    <a:xfrm>
                      <a:off x="6841389" y="2361317"/>
                      <a:ext cx="833785" cy="61701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500" dirty="0" err="1" smtClean="0">
                          <a:latin typeface="Times New Roman"/>
                          <a:cs typeface="Times New Roman"/>
                        </a:rPr>
                        <a:t>θ</a:t>
                      </a:r>
                      <a:r>
                        <a:rPr lang="en-US" sz="2500" baseline="-25000" dirty="0" err="1" smtClean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lang="en-US" sz="250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300" dirty="0" smtClean="0">
                          <a:latin typeface="Times New Roman"/>
                          <a:cs typeface="Times New Roman"/>
                        </a:rPr>
                        <a:t>(TFP)</a:t>
                      </a:r>
                    </a:p>
                    <a:p>
                      <a:endParaRPr lang="en-US" sz="2500" dirty="0">
                        <a:latin typeface="Times New Roman"/>
                        <a:cs typeface="Times New Roman"/>
                      </a:endParaRPr>
                    </a:p>
                  </p:txBody>
                </p:sp>
                <p:cxnSp>
                  <p:nvCxnSpPr>
                    <p:cNvPr id="76" name="Straight Connector 75"/>
                    <p:cNvCxnSpPr/>
                    <p:nvPr/>
                  </p:nvCxnSpPr>
                  <p:spPr>
                    <a:xfrm rot="10800000">
                      <a:off x="4405990" y="1408470"/>
                      <a:ext cx="90442" cy="1"/>
                    </a:xfrm>
                    <a:prstGeom prst="line">
                      <a:avLst/>
                    </a:prstGeom>
                    <a:ln w="12700" cmpd="sng">
                      <a:solidFill>
                        <a:schemeClr val="bg1">
                          <a:lumMod val="50000"/>
                        </a:schemeClr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69" name="Straight Connector 68"/>
                  <p:cNvCxnSpPr/>
                  <p:nvPr/>
                </p:nvCxnSpPr>
                <p:spPr>
                  <a:xfrm flipH="1">
                    <a:off x="2997022" y="3007447"/>
                    <a:ext cx="1903086" cy="2301"/>
                  </a:xfrm>
                  <a:prstGeom prst="line">
                    <a:avLst/>
                  </a:prstGeom>
                  <a:ln w="76200" cap="flat" cmpd="sng" algn="ctr">
                    <a:solidFill>
                      <a:schemeClr val="bg1">
                        <a:lumMod val="6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6" name="TextBox 65"/>
                <p:cNvSpPr txBox="1"/>
                <p:nvPr/>
              </p:nvSpPr>
              <p:spPr>
                <a:xfrm>
                  <a:off x="4498915" y="5046286"/>
                  <a:ext cx="989990" cy="6407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500" dirty="0" err="1" smtClean="0">
                      <a:latin typeface="Times New Roman"/>
                      <a:cs typeface="Times New Roman"/>
                    </a:rPr>
                    <a:t>θ</a:t>
                  </a:r>
                  <a:r>
                    <a:rPr lang="en-US" sz="2500" baseline="-25000" dirty="0" err="1" smtClean="0">
                      <a:latin typeface="Times New Roman"/>
                      <a:cs typeface="Times New Roman"/>
                    </a:rPr>
                    <a:t>t</a:t>
                  </a:r>
                  <a:r>
                    <a:rPr lang="en-US" sz="2500" baseline="30000" dirty="0" err="1" smtClean="0">
                      <a:latin typeface="Times New Roman"/>
                      <a:cs typeface="Times New Roman"/>
                    </a:rPr>
                    <a:t>R</a:t>
                  </a:r>
                  <a:endParaRPr lang="en-US" sz="2500" baseline="-25000" dirty="0">
                    <a:latin typeface="Times New Roman"/>
                    <a:cs typeface="Times New Roman"/>
                  </a:endParaRPr>
                </a:p>
              </p:txBody>
            </p:sp>
          </p:grpSp>
        </p:grpSp>
        <p:cxnSp>
          <p:nvCxnSpPr>
            <p:cNvPr id="60" name="Straight Connector 59"/>
            <p:cNvCxnSpPr/>
            <p:nvPr/>
          </p:nvCxnSpPr>
          <p:spPr>
            <a:xfrm rot="10800000">
              <a:off x="1570214" y="2701028"/>
              <a:ext cx="218263" cy="1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Freeform 52"/>
          <p:cNvSpPr/>
          <p:nvPr/>
        </p:nvSpPr>
        <p:spPr>
          <a:xfrm>
            <a:off x="2750032" y="4665464"/>
            <a:ext cx="598530" cy="897601"/>
          </a:xfrm>
          <a:custGeom>
            <a:avLst/>
            <a:gdLst>
              <a:gd name="connsiteX0" fmla="*/ 0 w 598530"/>
              <a:gd name="connsiteY0" fmla="*/ 832158 h 832158"/>
              <a:gd name="connsiteX1" fmla="*/ 58393 w 598530"/>
              <a:gd name="connsiteY1" fmla="*/ 627768 h 832158"/>
              <a:gd name="connsiteX2" fmla="*/ 291966 w 598530"/>
              <a:gd name="connsiteY2" fmla="*/ 306584 h 832158"/>
              <a:gd name="connsiteX3" fmla="*/ 598530 w 598530"/>
              <a:gd name="connsiteY3" fmla="*/ 0 h 832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30" h="832158">
                <a:moveTo>
                  <a:pt x="0" y="832158"/>
                </a:moveTo>
                <a:cubicBezTo>
                  <a:pt x="4866" y="773761"/>
                  <a:pt x="9732" y="715364"/>
                  <a:pt x="58393" y="627768"/>
                </a:cubicBezTo>
                <a:cubicBezTo>
                  <a:pt x="107054" y="540172"/>
                  <a:pt x="201943" y="411212"/>
                  <a:pt x="291966" y="306584"/>
                </a:cubicBezTo>
                <a:cubicBezTo>
                  <a:pt x="381989" y="201956"/>
                  <a:pt x="598530" y="0"/>
                  <a:pt x="598530" y="0"/>
                </a:cubicBezTo>
              </a:path>
            </a:pathLst>
          </a:custGeom>
          <a:ln w="76200" cap="flat" cmpd="sng" algn="ctr">
            <a:solidFill>
              <a:srgbClr val="A6A6A6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4926466" y="3441070"/>
            <a:ext cx="1114661" cy="286225"/>
          </a:xfrm>
          <a:custGeom>
            <a:avLst/>
            <a:gdLst>
              <a:gd name="connsiteX0" fmla="*/ 0 w 1853982"/>
              <a:gd name="connsiteY0" fmla="*/ 384447 h 384447"/>
              <a:gd name="connsiteX1" fmla="*/ 525538 w 1853982"/>
              <a:gd name="connsiteY1" fmla="*/ 223856 h 384447"/>
              <a:gd name="connsiteX2" fmla="*/ 1021880 w 1853982"/>
              <a:gd name="connsiteY2" fmla="*/ 121661 h 384447"/>
              <a:gd name="connsiteX3" fmla="*/ 1591213 w 1853982"/>
              <a:gd name="connsiteY3" fmla="*/ 19466 h 384447"/>
              <a:gd name="connsiteX4" fmla="*/ 1853982 w 1853982"/>
              <a:gd name="connsiteY4" fmla="*/ 4867 h 384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3982" h="384447">
                <a:moveTo>
                  <a:pt x="0" y="384447"/>
                </a:moveTo>
                <a:cubicBezTo>
                  <a:pt x="177612" y="326050"/>
                  <a:pt x="355225" y="267654"/>
                  <a:pt x="525538" y="223856"/>
                </a:cubicBezTo>
                <a:cubicBezTo>
                  <a:pt x="695851" y="180058"/>
                  <a:pt x="844268" y="155726"/>
                  <a:pt x="1021880" y="121661"/>
                </a:cubicBezTo>
                <a:cubicBezTo>
                  <a:pt x="1199493" y="87596"/>
                  <a:pt x="1452529" y="38932"/>
                  <a:pt x="1591213" y="19466"/>
                </a:cubicBezTo>
                <a:cubicBezTo>
                  <a:pt x="1729897" y="0"/>
                  <a:pt x="1853982" y="4867"/>
                  <a:pt x="1853982" y="4867"/>
                </a:cubicBezTo>
              </a:path>
            </a:pathLst>
          </a:custGeom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 rot="10800000">
            <a:off x="3498225" y="3728193"/>
            <a:ext cx="1428238" cy="1713"/>
          </a:xfrm>
          <a:prstGeom prst="line">
            <a:avLst/>
          </a:prstGeom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Freeform 21"/>
          <p:cNvSpPr/>
          <p:nvPr/>
        </p:nvSpPr>
        <p:spPr>
          <a:xfrm>
            <a:off x="2732852" y="4462979"/>
            <a:ext cx="868909" cy="1086930"/>
          </a:xfrm>
          <a:custGeom>
            <a:avLst/>
            <a:gdLst>
              <a:gd name="connsiteX0" fmla="*/ 0 w 1445231"/>
              <a:gd name="connsiteY0" fmla="*/ 1459925 h 1459925"/>
              <a:gd name="connsiteX1" fmla="*/ 189778 w 1445231"/>
              <a:gd name="connsiteY1" fmla="*/ 1065745 h 1459925"/>
              <a:gd name="connsiteX2" fmla="*/ 832103 w 1445231"/>
              <a:gd name="connsiteY2" fmla="*/ 408779 h 1459925"/>
              <a:gd name="connsiteX3" fmla="*/ 1445231 w 1445231"/>
              <a:gd name="connsiteY3" fmla="*/ 0 h 1459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5231" h="1459925">
                <a:moveTo>
                  <a:pt x="0" y="1459925"/>
                </a:moveTo>
                <a:cubicBezTo>
                  <a:pt x="25547" y="1350430"/>
                  <a:pt x="51094" y="1240936"/>
                  <a:pt x="189778" y="1065745"/>
                </a:cubicBezTo>
                <a:cubicBezTo>
                  <a:pt x="328462" y="890554"/>
                  <a:pt x="622861" y="586403"/>
                  <a:pt x="832103" y="408779"/>
                </a:cubicBezTo>
                <a:cubicBezTo>
                  <a:pt x="1041345" y="231155"/>
                  <a:pt x="1445231" y="0"/>
                  <a:pt x="1445231" y="0"/>
                </a:cubicBezTo>
              </a:path>
            </a:pathLst>
          </a:custGeom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6202" name="Object 10"/>
          <p:cNvGraphicFramePr>
            <a:graphicFrameLocks noChangeAspect="1"/>
          </p:cNvGraphicFramePr>
          <p:nvPr/>
        </p:nvGraphicFramePr>
        <p:xfrm>
          <a:off x="2250321" y="3422485"/>
          <a:ext cx="411579" cy="320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432" name="Equation" r:id="rId8" imgW="279400" imgH="215900" progId="Equation.3">
                  <p:embed/>
                </p:oleObj>
              </mc:Choice>
              <mc:Fallback>
                <p:oleObj name="Equation" r:id="rId8" imgW="279400" imgH="2159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0321" y="3422485"/>
                        <a:ext cx="411579" cy="3207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3" name="Object 11"/>
          <p:cNvGraphicFramePr>
            <a:graphicFrameLocks noChangeAspect="1"/>
          </p:cNvGraphicFramePr>
          <p:nvPr/>
        </p:nvGraphicFramePr>
        <p:xfrm>
          <a:off x="2250321" y="3800301"/>
          <a:ext cx="411163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433" name="Equation" r:id="rId10" imgW="279400" imgH="215900" progId="Equation.3">
                  <p:embed/>
                </p:oleObj>
              </mc:Choice>
              <mc:Fallback>
                <p:oleObj name="Equation" r:id="rId10" imgW="279400" imgH="2159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0321" y="3800301"/>
                        <a:ext cx="411163" cy="32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4" name="Object 12"/>
          <p:cNvGraphicFramePr>
            <a:graphicFrameLocks noChangeAspect="1"/>
          </p:cNvGraphicFramePr>
          <p:nvPr/>
        </p:nvGraphicFramePr>
        <p:xfrm>
          <a:off x="3405518" y="1957136"/>
          <a:ext cx="45243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434" name="Equation" r:id="rId12" imgW="177800" imgH="177800" progId="Equation.3">
                  <p:embed/>
                </p:oleObj>
              </mc:Choice>
              <mc:Fallback>
                <p:oleObj name="Equation" r:id="rId12" imgW="177800" imgH="1778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5518" y="1957136"/>
                        <a:ext cx="452437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58"/>
          <p:cNvGrpSpPr/>
          <p:nvPr/>
        </p:nvGrpSpPr>
        <p:grpSpPr>
          <a:xfrm>
            <a:off x="7000919" y="5813745"/>
            <a:ext cx="2010143" cy="873145"/>
            <a:chOff x="0" y="5790269"/>
            <a:chExt cx="2010143" cy="873145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85543" y="6464298"/>
              <a:ext cx="641508" cy="984"/>
            </a:xfrm>
            <a:prstGeom prst="line">
              <a:avLst/>
            </a:prstGeom>
            <a:ln w="254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54"/>
            <p:cNvGrpSpPr/>
            <p:nvPr/>
          </p:nvGrpSpPr>
          <p:grpSpPr>
            <a:xfrm>
              <a:off x="0" y="5790269"/>
              <a:ext cx="2010143" cy="873145"/>
              <a:chOff x="0" y="5790269"/>
              <a:chExt cx="2010143" cy="873145"/>
            </a:xfrm>
          </p:grpSpPr>
          <p:grpSp>
            <p:nvGrpSpPr>
              <p:cNvPr id="9" name="Group 41"/>
              <p:cNvGrpSpPr/>
              <p:nvPr/>
            </p:nvGrpSpPr>
            <p:grpSpPr>
              <a:xfrm>
                <a:off x="0" y="5790269"/>
                <a:ext cx="2004791" cy="873145"/>
                <a:chOff x="7083528" y="2471396"/>
                <a:chExt cx="2004791" cy="873145"/>
              </a:xfrm>
            </p:grpSpPr>
            <p:cxnSp>
              <p:nvCxnSpPr>
                <p:cNvPr id="37" name="Straight Connector 36"/>
                <p:cNvCxnSpPr/>
                <p:nvPr/>
              </p:nvCxnSpPr>
              <p:spPr>
                <a:xfrm>
                  <a:off x="7163719" y="2765769"/>
                  <a:ext cx="641508" cy="984"/>
                </a:xfrm>
                <a:prstGeom prst="line">
                  <a:avLst/>
                </a:prstGeom>
                <a:ln w="50800" cap="flat" cmpd="sng" algn="ctr">
                  <a:solidFill>
                    <a:srgbClr val="7F7F7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/>
                <p:cNvSpPr txBox="1"/>
                <p:nvPr/>
              </p:nvSpPr>
              <p:spPr>
                <a:xfrm>
                  <a:off x="7907186" y="2927023"/>
                  <a:ext cx="118113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Times New Roman"/>
                      <a:cs typeface="Times New Roman"/>
                    </a:rPr>
                    <a:t>High </a:t>
                  </a:r>
                  <a:r>
                    <a:rPr lang="en-US" sz="2000" i="1" dirty="0" smtClean="0">
                      <a:latin typeface="Times New Roman"/>
                      <a:cs typeface="Times New Roman"/>
                    </a:rPr>
                    <a:t>θ</a:t>
                  </a:r>
                  <a:r>
                    <a:rPr lang="en-US" sz="2000" i="1" baseline="-25000" dirty="0" smtClean="0">
                      <a:latin typeface="Times New Roman"/>
                      <a:cs typeface="Times New Roman"/>
                    </a:rPr>
                    <a:t>t-1</a:t>
                  </a:r>
                  <a:endParaRPr lang="en-US" sz="20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7083528" y="2471396"/>
                  <a:ext cx="1871112" cy="87314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54" name="TextBox 53"/>
              <p:cNvSpPr txBox="1"/>
              <p:nvPr/>
            </p:nvSpPr>
            <p:spPr>
              <a:xfrm>
                <a:off x="829010" y="5863576"/>
                <a:ext cx="11811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Times New Roman"/>
                    <a:cs typeface="Times New Roman"/>
                  </a:rPr>
                  <a:t>Low </a:t>
                </a:r>
                <a:r>
                  <a:rPr lang="en-US" sz="2000" i="1" dirty="0" smtClean="0">
                    <a:latin typeface="Times New Roman"/>
                    <a:cs typeface="Times New Roman"/>
                  </a:rPr>
                  <a:t>θ</a:t>
                </a:r>
                <a:r>
                  <a:rPr lang="en-US" sz="2000" i="1" baseline="-25000" dirty="0" smtClean="0">
                    <a:latin typeface="Times New Roman"/>
                    <a:cs typeface="Times New Roman"/>
                  </a:rPr>
                  <a:t>t-1</a:t>
                </a:r>
                <a:endParaRPr lang="en-US" sz="2000" dirty="0">
                  <a:latin typeface="Times New Roman"/>
                  <a:cs typeface="Times New Roman"/>
                </a:endParaRPr>
              </a:p>
            </p:txBody>
          </p:sp>
        </p:grpSp>
      </p:grpSp>
      <p:sp>
        <p:nvSpPr>
          <p:cNvPr id="38" name="Rectangle 37"/>
          <p:cNvSpPr/>
          <p:nvPr/>
        </p:nvSpPr>
        <p:spPr>
          <a:xfrm>
            <a:off x="483194" y="2471751"/>
            <a:ext cx="8660806" cy="42151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457200" y="601668"/>
            <a:ext cx="8229600" cy="1588"/>
          </a:xfrm>
          <a:prstGeom prst="line">
            <a:avLst/>
          </a:prstGeom>
          <a:ln>
            <a:solidFill>
              <a:srgbClr val="4F81BD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61088" y="6443579"/>
            <a:ext cx="1274012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14" action="ppaction://hlinksldjump"/>
              </a:rPr>
              <a:t>Link: Return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44" grpId="0" animBg="1"/>
      <p:bldP spid="3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/>
          <p:cNvGrpSpPr/>
          <p:nvPr/>
        </p:nvGrpSpPr>
        <p:grpSpPr>
          <a:xfrm>
            <a:off x="1820026" y="2639007"/>
            <a:ext cx="4850816" cy="3116346"/>
            <a:chOff x="2016684" y="948956"/>
            <a:chExt cx="8851086" cy="4417945"/>
          </a:xfrm>
        </p:grpSpPr>
        <p:cxnSp>
          <p:nvCxnSpPr>
            <p:cNvPr id="103" name="Straight Connector 30"/>
            <p:cNvCxnSpPr/>
            <p:nvPr/>
          </p:nvCxnSpPr>
          <p:spPr>
            <a:xfrm>
              <a:off x="4875827" y="5036708"/>
              <a:ext cx="1588" cy="14007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15"/>
            <p:cNvGrpSpPr/>
            <p:nvPr/>
          </p:nvGrpSpPr>
          <p:grpSpPr>
            <a:xfrm>
              <a:off x="2016684" y="948956"/>
              <a:ext cx="8851086" cy="4417945"/>
              <a:chOff x="2016684" y="948956"/>
              <a:chExt cx="8851086" cy="4417945"/>
            </a:xfrm>
          </p:grpSpPr>
          <p:sp>
            <p:nvSpPr>
              <p:cNvPr id="110" name="Freeform 109"/>
              <p:cNvSpPr/>
              <p:nvPr/>
            </p:nvSpPr>
            <p:spPr>
              <a:xfrm>
                <a:off x="2131349" y="3620616"/>
                <a:ext cx="1445231" cy="1459925"/>
              </a:xfrm>
              <a:custGeom>
                <a:avLst/>
                <a:gdLst>
                  <a:gd name="connsiteX0" fmla="*/ 0 w 1445231"/>
                  <a:gd name="connsiteY0" fmla="*/ 1459925 h 1459925"/>
                  <a:gd name="connsiteX1" fmla="*/ 189778 w 1445231"/>
                  <a:gd name="connsiteY1" fmla="*/ 1065745 h 1459925"/>
                  <a:gd name="connsiteX2" fmla="*/ 832103 w 1445231"/>
                  <a:gd name="connsiteY2" fmla="*/ 408779 h 1459925"/>
                  <a:gd name="connsiteX3" fmla="*/ 1445231 w 1445231"/>
                  <a:gd name="connsiteY3" fmla="*/ 0 h 1459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5231" h="1459925">
                    <a:moveTo>
                      <a:pt x="0" y="1459925"/>
                    </a:moveTo>
                    <a:cubicBezTo>
                      <a:pt x="25547" y="1350430"/>
                      <a:pt x="51094" y="1240936"/>
                      <a:pt x="189778" y="1065745"/>
                    </a:cubicBezTo>
                    <a:cubicBezTo>
                      <a:pt x="328462" y="890554"/>
                      <a:pt x="622861" y="586403"/>
                      <a:pt x="832103" y="408779"/>
                    </a:cubicBezTo>
                    <a:cubicBezTo>
                      <a:pt x="1041345" y="231155"/>
                      <a:pt x="1445231" y="0"/>
                      <a:pt x="1445231" y="0"/>
                    </a:cubicBezTo>
                  </a:path>
                </a:pathLst>
              </a:custGeom>
              <a:ln w="7620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Freeform 110"/>
              <p:cNvSpPr/>
              <p:nvPr/>
            </p:nvSpPr>
            <p:spPr>
              <a:xfrm>
                <a:off x="4875827" y="2262885"/>
                <a:ext cx="2773674" cy="744562"/>
              </a:xfrm>
              <a:custGeom>
                <a:avLst/>
                <a:gdLst>
                  <a:gd name="connsiteX0" fmla="*/ 0 w 2773674"/>
                  <a:gd name="connsiteY0" fmla="*/ 744562 h 744562"/>
                  <a:gd name="connsiteX1" fmla="*/ 437948 w 2773674"/>
                  <a:gd name="connsiteY1" fmla="*/ 554772 h 744562"/>
                  <a:gd name="connsiteX2" fmla="*/ 1021880 w 2773674"/>
                  <a:gd name="connsiteY2" fmla="*/ 350382 h 744562"/>
                  <a:gd name="connsiteX3" fmla="*/ 2043760 w 2773674"/>
                  <a:gd name="connsiteY3" fmla="*/ 87596 h 744562"/>
                  <a:gd name="connsiteX4" fmla="*/ 2773674 w 2773674"/>
                  <a:gd name="connsiteY4" fmla="*/ 0 h 744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73674" h="744562">
                    <a:moveTo>
                      <a:pt x="0" y="744562"/>
                    </a:moveTo>
                    <a:cubicBezTo>
                      <a:pt x="133817" y="682515"/>
                      <a:pt x="267635" y="620469"/>
                      <a:pt x="437948" y="554772"/>
                    </a:cubicBezTo>
                    <a:cubicBezTo>
                      <a:pt x="608261" y="489075"/>
                      <a:pt x="754245" y="428245"/>
                      <a:pt x="1021880" y="350382"/>
                    </a:cubicBezTo>
                    <a:cubicBezTo>
                      <a:pt x="1289515" y="272519"/>
                      <a:pt x="1751794" y="145993"/>
                      <a:pt x="2043760" y="87596"/>
                    </a:cubicBezTo>
                    <a:cubicBezTo>
                      <a:pt x="2335726" y="29199"/>
                      <a:pt x="2773674" y="0"/>
                      <a:pt x="2773674" y="0"/>
                    </a:cubicBezTo>
                  </a:path>
                </a:pathLst>
              </a:custGeom>
              <a:ln w="7620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" name="Group 66"/>
              <p:cNvGrpSpPr/>
              <p:nvPr/>
            </p:nvGrpSpPr>
            <p:grpSpPr>
              <a:xfrm>
                <a:off x="2016684" y="948956"/>
                <a:ext cx="8851086" cy="4417945"/>
                <a:chOff x="4393892" y="323085"/>
                <a:chExt cx="3667515" cy="2355021"/>
              </a:xfrm>
            </p:grpSpPr>
            <p:cxnSp>
              <p:nvCxnSpPr>
                <p:cNvPr id="113" name="Straight Connector 4"/>
                <p:cNvCxnSpPr/>
                <p:nvPr/>
              </p:nvCxnSpPr>
              <p:spPr>
                <a:xfrm rot="16200000" flipH="1">
                  <a:off x="3322413" y="1430856"/>
                  <a:ext cx="2217188" cy="1645"/>
                </a:xfrm>
                <a:prstGeom prst="line">
                  <a:avLst/>
                </a:prstGeom>
                <a:ln>
                  <a:solidFill>
                    <a:srgbClr val="7F7F7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 flipV="1">
                  <a:off x="4430185" y="2533242"/>
                  <a:ext cx="2576188" cy="7028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TextBox 114"/>
                <p:cNvSpPr txBox="1"/>
                <p:nvPr/>
              </p:nvSpPr>
              <p:spPr>
                <a:xfrm>
                  <a:off x="6991086" y="2352485"/>
                  <a:ext cx="1070321" cy="325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 err="1" smtClean="0">
                      <a:latin typeface="Times New Roman"/>
                      <a:cs typeface="Times New Roman"/>
                    </a:rPr>
                    <a:t>θ</a:t>
                  </a:r>
                  <a:r>
                    <a:rPr lang="en-US" sz="2200" baseline="-25000" dirty="0" err="1" smtClean="0">
                      <a:latin typeface="Times New Roman"/>
                      <a:cs typeface="Times New Roman"/>
                    </a:rPr>
                    <a:t>t</a:t>
                  </a:r>
                  <a:r>
                    <a:rPr lang="en-US" sz="2200" dirty="0" smtClean="0">
                      <a:latin typeface="Times New Roman"/>
                      <a:cs typeface="Times New Roman"/>
                    </a:rPr>
                    <a:t> (TFP)</a:t>
                  </a:r>
                  <a:endParaRPr lang="en-US" sz="2200" dirty="0">
                    <a:latin typeface="Times New Roman"/>
                    <a:cs typeface="Times New Roman"/>
                  </a:endParaRPr>
                </a:p>
              </p:txBody>
            </p:sp>
            <p:cxnSp>
              <p:nvCxnSpPr>
                <p:cNvPr id="117" name="Straight Connector 43"/>
                <p:cNvCxnSpPr/>
                <p:nvPr/>
              </p:nvCxnSpPr>
              <p:spPr>
                <a:xfrm rot="10800000">
                  <a:off x="4393892" y="1408470"/>
                  <a:ext cx="90442" cy="1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2" name="Straight Connector 111"/>
              <p:cNvCxnSpPr/>
              <p:nvPr/>
            </p:nvCxnSpPr>
            <p:spPr>
              <a:xfrm flipH="1">
                <a:off x="3590691" y="3007447"/>
                <a:ext cx="1299247" cy="1588"/>
              </a:xfrm>
              <a:prstGeom prst="line">
                <a:avLst/>
              </a:prstGeom>
              <a:ln w="7620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6" name="Freeform 75"/>
          <p:cNvSpPr/>
          <p:nvPr/>
        </p:nvSpPr>
        <p:spPr>
          <a:xfrm>
            <a:off x="2413536" y="2837739"/>
            <a:ext cx="2536175" cy="1256365"/>
          </a:xfrm>
          <a:custGeom>
            <a:avLst/>
            <a:gdLst>
              <a:gd name="connsiteX0" fmla="*/ 4627656 w 4627656"/>
              <a:gd name="connsiteY0" fmla="*/ 0 h 1781109"/>
              <a:gd name="connsiteX1" fmla="*/ 4014528 w 4627656"/>
              <a:gd name="connsiteY1" fmla="*/ 58397 h 1781109"/>
              <a:gd name="connsiteX2" fmla="*/ 3080238 w 4627656"/>
              <a:gd name="connsiteY2" fmla="*/ 291985 h 1781109"/>
              <a:gd name="connsiteX3" fmla="*/ 2131349 w 4627656"/>
              <a:gd name="connsiteY3" fmla="*/ 598570 h 1781109"/>
              <a:gd name="connsiteX4" fmla="*/ 1153264 w 4627656"/>
              <a:gd name="connsiteY4" fmla="*/ 1065746 h 1781109"/>
              <a:gd name="connsiteX5" fmla="*/ 0 w 4627656"/>
              <a:gd name="connsiteY5" fmla="*/ 1781109 h 178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7656" h="1781109">
                <a:moveTo>
                  <a:pt x="4627656" y="0"/>
                </a:moveTo>
                <a:cubicBezTo>
                  <a:pt x="4450043" y="4866"/>
                  <a:pt x="4272431" y="9733"/>
                  <a:pt x="4014528" y="58397"/>
                </a:cubicBezTo>
                <a:cubicBezTo>
                  <a:pt x="3756625" y="107061"/>
                  <a:pt x="3394101" y="201956"/>
                  <a:pt x="3080238" y="291985"/>
                </a:cubicBezTo>
                <a:cubicBezTo>
                  <a:pt x="2766375" y="382014"/>
                  <a:pt x="2452511" y="469610"/>
                  <a:pt x="2131349" y="598570"/>
                </a:cubicBezTo>
                <a:cubicBezTo>
                  <a:pt x="1810187" y="727530"/>
                  <a:pt x="1508489" y="868656"/>
                  <a:pt x="1153264" y="1065746"/>
                </a:cubicBezTo>
                <a:cubicBezTo>
                  <a:pt x="798039" y="1262836"/>
                  <a:pt x="0" y="1781109"/>
                  <a:pt x="0" y="1781109"/>
                </a:cubicBezTo>
              </a:path>
            </a:pathLst>
          </a:custGeom>
          <a:ln w="76200" cap="flat" cmpd="sng" algn="ctr">
            <a:solidFill>
              <a:srgbClr val="8EB4E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/>
          <p:nvPr/>
        </p:nvCxnSpPr>
        <p:spPr>
          <a:xfrm rot="10800000">
            <a:off x="2130884" y="4077679"/>
            <a:ext cx="299541" cy="11419"/>
          </a:xfrm>
          <a:prstGeom prst="line">
            <a:avLst/>
          </a:prstGeom>
          <a:ln w="76200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256394" y="2909041"/>
            <a:ext cx="156328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Times New Roman"/>
                <a:cs typeface="Times New Roman"/>
              </a:rPr>
              <a:t>Real wage remains same</a:t>
            </a:r>
            <a:endParaRPr lang="en-US" sz="1700" dirty="0">
              <a:latin typeface="Times New Roman"/>
              <a:cs typeface="Times New Roman"/>
            </a:endParaRPr>
          </a:p>
        </p:txBody>
      </p:sp>
      <p:sp>
        <p:nvSpPr>
          <p:cNvPr id="71" name="Freeform 70"/>
          <p:cNvSpPr/>
          <p:nvPr/>
        </p:nvSpPr>
        <p:spPr>
          <a:xfrm>
            <a:off x="1898866" y="4616236"/>
            <a:ext cx="256018" cy="710567"/>
          </a:xfrm>
          <a:custGeom>
            <a:avLst/>
            <a:gdLst>
              <a:gd name="connsiteX0" fmla="*/ 467145 w 467145"/>
              <a:gd name="connsiteY0" fmla="*/ 0 h 1007348"/>
              <a:gd name="connsiteX1" fmla="*/ 262769 w 467145"/>
              <a:gd name="connsiteY1" fmla="*/ 321183 h 1007348"/>
              <a:gd name="connsiteX2" fmla="*/ 72992 w 467145"/>
              <a:gd name="connsiteY2" fmla="*/ 715363 h 1007348"/>
              <a:gd name="connsiteX3" fmla="*/ 0 w 467145"/>
              <a:gd name="connsiteY3" fmla="*/ 1007348 h 1007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7145" h="1007348">
                <a:moveTo>
                  <a:pt x="467145" y="0"/>
                </a:moveTo>
                <a:cubicBezTo>
                  <a:pt x="397803" y="100978"/>
                  <a:pt x="328461" y="201956"/>
                  <a:pt x="262769" y="321183"/>
                </a:cubicBezTo>
                <a:cubicBezTo>
                  <a:pt x="197077" y="440410"/>
                  <a:pt x="116787" y="601002"/>
                  <a:pt x="72992" y="715363"/>
                </a:cubicBezTo>
                <a:cubicBezTo>
                  <a:pt x="29197" y="829724"/>
                  <a:pt x="0" y="1007348"/>
                  <a:pt x="0" y="1007348"/>
                </a:cubicBezTo>
              </a:path>
            </a:pathLst>
          </a:custGeom>
          <a:ln w="76200" cap="flat" cmpd="sng" algn="ctr">
            <a:solidFill>
              <a:srgbClr val="8EB4E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rot="5400000" flipH="1" flipV="1">
            <a:off x="3926579" y="3344609"/>
            <a:ext cx="658120" cy="151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5400000" flipH="1" flipV="1">
            <a:off x="2797030" y="3861830"/>
            <a:ext cx="400847" cy="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204346" y="3002196"/>
            <a:ext cx="116442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Real wage falls</a:t>
            </a:r>
            <a:endParaRPr lang="en-US" sz="17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4141995" y="2880818"/>
            <a:ext cx="224236" cy="19193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2885334" y="3511806"/>
            <a:ext cx="224236" cy="19193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itle 1"/>
          <p:cNvSpPr>
            <a:spLocks noGrp="1"/>
          </p:cNvSpPr>
          <p:nvPr>
            <p:ph type="title"/>
          </p:nvPr>
        </p:nvSpPr>
        <p:spPr>
          <a:xfrm>
            <a:off x="350256" y="43279"/>
            <a:ext cx="8545990" cy="453545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chemeClr val="accent1"/>
                </a:solidFill>
                <a:latin typeface="Times New Roman"/>
                <a:cs typeface="Times New Roman"/>
              </a:rPr>
              <a:t>Prediction 3: Inflation</a:t>
            </a:r>
            <a:endParaRPr lang="en-US" sz="4000" b="1" dirty="0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101384" name="Object 8"/>
          <p:cNvGraphicFramePr>
            <a:graphicFrameLocks noChangeAspect="1"/>
          </p:cNvGraphicFramePr>
          <p:nvPr/>
        </p:nvGraphicFramePr>
        <p:xfrm>
          <a:off x="1439313" y="3941468"/>
          <a:ext cx="447552" cy="286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234" name="Equation" r:id="rId4" imgW="279400" imgH="177800" progId="Equation.3">
                  <p:embed/>
                </p:oleObj>
              </mc:Choice>
              <mc:Fallback>
                <p:oleObj name="Equation" r:id="rId4" imgW="279400" imgH="177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313" y="3941468"/>
                        <a:ext cx="447552" cy="2861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Content Placeholder 2"/>
          <p:cNvSpPr>
            <a:spLocks noGrp="1"/>
          </p:cNvSpPr>
          <p:nvPr>
            <p:ph idx="1"/>
          </p:nvPr>
        </p:nvSpPr>
        <p:spPr>
          <a:xfrm>
            <a:off x="350256" y="680208"/>
            <a:ext cx="8599625" cy="156568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latin typeface="Times New Roman"/>
                <a:cs typeface="Times New Roman"/>
              </a:rPr>
              <a:t>Increase in prices:</a:t>
            </a:r>
          </a:p>
          <a:p>
            <a:r>
              <a:rPr lang="en-US" sz="2941" dirty="0" smtClean="0">
                <a:latin typeface="Times New Roman"/>
                <a:cs typeface="Times New Roman"/>
                <a:sym typeface="Wingdings"/>
              </a:rPr>
              <a:t>Benchmark: no effect on real wages</a:t>
            </a:r>
          </a:p>
          <a:p>
            <a:r>
              <a:rPr lang="en-US" sz="2941" dirty="0" smtClean="0">
                <a:latin typeface="Times New Roman"/>
                <a:cs typeface="Times New Roman"/>
                <a:sym typeface="Wingdings"/>
              </a:rPr>
              <a:t>Rigidity: real wage decreases where rigidity binds</a:t>
            </a:r>
          </a:p>
          <a:p>
            <a:pPr lvl="1">
              <a:buNone/>
            </a:pPr>
            <a:endParaRPr lang="en-US" sz="2968" dirty="0" smtClean="0">
              <a:latin typeface="Times New Roman"/>
              <a:cs typeface="Times New Roman"/>
            </a:endParaRPr>
          </a:p>
          <a:p>
            <a:pPr lvl="1">
              <a:buNone/>
            </a:pPr>
            <a:endParaRPr lang="en-US" sz="1286" dirty="0" smtClean="0">
              <a:latin typeface="Times New Roman"/>
              <a:cs typeface="Times New Roman"/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>
            <a:off x="457200" y="601668"/>
            <a:ext cx="8229600" cy="1588"/>
          </a:xfrm>
          <a:prstGeom prst="line">
            <a:avLst/>
          </a:prstGeom>
          <a:ln>
            <a:solidFill>
              <a:srgbClr val="4F81BD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58"/>
          <p:cNvGrpSpPr/>
          <p:nvPr/>
        </p:nvGrpSpPr>
        <p:grpSpPr>
          <a:xfrm>
            <a:off x="6292394" y="5850589"/>
            <a:ext cx="2758029" cy="873145"/>
            <a:chOff x="-1" y="5790269"/>
            <a:chExt cx="2162335" cy="873145"/>
          </a:xfrm>
        </p:grpSpPr>
        <p:cxnSp>
          <p:nvCxnSpPr>
            <p:cNvPr id="87" name="Straight Connector 86"/>
            <p:cNvCxnSpPr/>
            <p:nvPr/>
          </p:nvCxnSpPr>
          <p:spPr>
            <a:xfrm>
              <a:off x="85543" y="6464298"/>
              <a:ext cx="641508" cy="984"/>
            </a:xfrm>
            <a:prstGeom prst="line">
              <a:avLst/>
            </a:prstGeom>
            <a:ln w="762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4"/>
            <p:cNvGrpSpPr/>
            <p:nvPr/>
          </p:nvGrpSpPr>
          <p:grpSpPr>
            <a:xfrm>
              <a:off x="-1" y="5790269"/>
              <a:ext cx="2162335" cy="873145"/>
              <a:chOff x="-1" y="5790269"/>
              <a:chExt cx="2162335" cy="873145"/>
            </a:xfrm>
          </p:grpSpPr>
          <p:grpSp>
            <p:nvGrpSpPr>
              <p:cNvPr id="7" name="Group 41"/>
              <p:cNvGrpSpPr/>
              <p:nvPr/>
            </p:nvGrpSpPr>
            <p:grpSpPr>
              <a:xfrm>
                <a:off x="-1" y="5790269"/>
                <a:ext cx="2162335" cy="873145"/>
                <a:chOff x="7083527" y="2471396"/>
                <a:chExt cx="2162335" cy="873145"/>
              </a:xfrm>
            </p:grpSpPr>
            <p:cxnSp>
              <p:nvCxnSpPr>
                <p:cNvPr id="95" name="Straight Connector 94"/>
                <p:cNvCxnSpPr/>
                <p:nvPr/>
              </p:nvCxnSpPr>
              <p:spPr>
                <a:xfrm>
                  <a:off x="7163719" y="2765769"/>
                  <a:ext cx="641508" cy="984"/>
                </a:xfrm>
                <a:prstGeom prst="line">
                  <a:avLst/>
                </a:prstGeom>
                <a:ln w="76200" cap="flat" cmpd="sng" algn="ctr">
                  <a:solidFill>
                    <a:srgbClr val="8EB4E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TextBox 96"/>
                <p:cNvSpPr txBox="1"/>
                <p:nvPr/>
              </p:nvSpPr>
              <p:spPr>
                <a:xfrm>
                  <a:off x="7907186" y="2927023"/>
                  <a:ext cx="133867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Times New Roman"/>
                      <a:cs typeface="Times New Roman"/>
                    </a:rPr>
                    <a:t>Low inflation</a:t>
                  </a:r>
                  <a:endParaRPr lang="en-US" sz="20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7083527" y="2471396"/>
                  <a:ext cx="2162335" cy="87314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93" name="TextBox 92"/>
              <p:cNvSpPr txBox="1"/>
              <p:nvPr/>
            </p:nvSpPr>
            <p:spPr>
              <a:xfrm>
                <a:off x="829010" y="5863576"/>
                <a:ext cx="13333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Times New Roman"/>
                    <a:cs typeface="Times New Roman"/>
                  </a:rPr>
                  <a:t>High inflation</a:t>
                </a:r>
                <a:endParaRPr lang="en-US" sz="2000" dirty="0">
                  <a:latin typeface="Times New Roman"/>
                  <a:cs typeface="Times New Roman"/>
                </a:endParaRPr>
              </a:p>
            </p:txBody>
          </p:sp>
        </p:grpSp>
      </p:grpSp>
      <p:sp>
        <p:nvSpPr>
          <p:cNvPr id="34" name="TextBox 33"/>
          <p:cNvSpPr txBox="1"/>
          <p:nvPr/>
        </p:nvSpPr>
        <p:spPr>
          <a:xfrm>
            <a:off x="161088" y="6443579"/>
            <a:ext cx="1274012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6" action="ppaction://hlinksldjump"/>
              </a:rPr>
              <a:t>Link: Return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83" grpId="0"/>
      <p:bldP spid="71" grpId="0" animBg="1"/>
      <p:bldP spid="53" grpId="0"/>
      <p:bldP spid="124" grpId="0" animBg="1"/>
      <p:bldP spid="12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706943"/>
            <a:ext cx="9158110" cy="1071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350256" y="533160"/>
            <a:ext cx="8599625" cy="1244840"/>
          </a:xfrm>
        </p:spPr>
        <p:txBody>
          <a:bodyPr>
            <a:normAutofit fontScale="92500" lnSpcReduction="10000"/>
          </a:bodyPr>
          <a:lstStyle/>
          <a:p>
            <a:endParaRPr lang="en-US" sz="286" dirty="0" smtClean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3027" dirty="0" smtClean="0">
                <a:latin typeface="Times New Roman"/>
                <a:cs typeface="Times New Roman"/>
              </a:rPr>
              <a:t>Increase in </a:t>
            </a:r>
            <a:r>
              <a:rPr lang="en-US" sz="3027" i="1" dirty="0" smtClean="0">
                <a:latin typeface="Times New Roman"/>
                <a:cs typeface="Times New Roman"/>
              </a:rPr>
              <a:t>θ</a:t>
            </a:r>
            <a:r>
              <a:rPr lang="en-US" sz="3027" i="1" baseline="-25000" dirty="0" smtClean="0">
                <a:latin typeface="Times New Roman"/>
                <a:cs typeface="Times New Roman"/>
              </a:rPr>
              <a:t>t-1</a:t>
            </a:r>
            <a:r>
              <a:rPr lang="en-US" sz="3027" dirty="0" smtClean="0">
                <a:latin typeface="Times New Roman"/>
                <a:cs typeface="Times New Roman"/>
              </a:rPr>
              <a:t>:</a:t>
            </a:r>
          </a:p>
          <a:p>
            <a:pPr>
              <a:buNone/>
            </a:pPr>
            <a:endParaRPr lang="en-US" sz="588" dirty="0" smtClean="0">
              <a:latin typeface="Times New Roman"/>
              <a:cs typeface="Times New Roman"/>
            </a:endParaRPr>
          </a:p>
          <a:p>
            <a:pPr>
              <a:buNone/>
            </a:pPr>
            <a:endParaRPr lang="en-US" sz="324" baseline="-25000" dirty="0" smtClean="0">
              <a:latin typeface="Times New Roman"/>
              <a:cs typeface="Times New Roman"/>
              <a:sym typeface="Wingdings"/>
            </a:endParaRPr>
          </a:p>
          <a:p>
            <a:pPr>
              <a:buFont typeface="Wingdings" pitchFamily="1" charset="2"/>
              <a:buChar char="à"/>
            </a:pPr>
            <a:r>
              <a:rPr lang="en-US" sz="2941" dirty="0" smtClean="0">
                <a:latin typeface="Times New Roman"/>
                <a:cs typeface="Times New Roman"/>
                <a:sym typeface="Wingdings"/>
              </a:rPr>
              <a:t>Weak decrease in		 (</a:t>
            </a:r>
            <a:r>
              <a:rPr lang="en-US" sz="2941" i="1" dirty="0" err="1" smtClean="0">
                <a:latin typeface="Times New Roman"/>
                <a:cs typeface="Times New Roman"/>
                <a:sym typeface="Wingdings"/>
              </a:rPr>
              <a:t>λ</a:t>
            </a:r>
            <a:r>
              <a:rPr lang="en-US" sz="2941" dirty="0" smtClean="0">
                <a:latin typeface="Times New Roman"/>
                <a:cs typeface="Times New Roman"/>
                <a:sym typeface="Wingdings"/>
              </a:rPr>
              <a:t> sufficiently small) </a:t>
            </a:r>
          </a:p>
          <a:p>
            <a:pPr lvl="1">
              <a:buNone/>
            </a:pPr>
            <a:endParaRPr lang="en-US" sz="2968" dirty="0" smtClean="0">
              <a:latin typeface="Times New Roman"/>
              <a:cs typeface="Times New Roman"/>
            </a:endParaRPr>
          </a:p>
          <a:p>
            <a:pPr lvl="1">
              <a:buNone/>
            </a:pPr>
            <a:endParaRPr lang="en-US" sz="1286" dirty="0" smtClean="0">
              <a:latin typeface="Times New Roman"/>
              <a:cs typeface="Times New Roman"/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0" y="1796109"/>
            <a:ext cx="9201903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itle 1"/>
          <p:cNvSpPr>
            <a:spLocks noGrp="1"/>
          </p:cNvSpPr>
          <p:nvPr>
            <p:ph type="title"/>
          </p:nvPr>
        </p:nvSpPr>
        <p:spPr>
          <a:xfrm>
            <a:off x="350256" y="43279"/>
            <a:ext cx="8545990" cy="453545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chemeClr val="accent1"/>
                </a:solidFill>
                <a:latin typeface="Times New Roman"/>
                <a:cs typeface="Times New Roman"/>
              </a:rPr>
              <a:t>Prediction 4: Employment Rationing</a:t>
            </a:r>
            <a:endParaRPr lang="en-US" sz="4000" b="1" dirty="0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>
            <a:off x="0" y="705355"/>
            <a:ext cx="9201903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6204" name="Object 12"/>
          <p:cNvGraphicFramePr>
            <a:graphicFrameLocks noChangeAspect="1"/>
          </p:cNvGraphicFramePr>
          <p:nvPr/>
        </p:nvGraphicFramePr>
        <p:xfrm>
          <a:off x="3236913" y="1227138"/>
          <a:ext cx="3873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478" name="Equation" r:id="rId4" imgW="152400" imgH="190500" progId="Equation.3">
                  <p:embed/>
                </p:oleObj>
              </mc:Choice>
              <mc:Fallback>
                <p:oleObj name="Equation" r:id="rId4" imgW="152400" imgH="1905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6913" y="1227138"/>
                        <a:ext cx="38735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1"/>
          <p:cNvGrpSpPr/>
          <p:nvPr/>
        </p:nvGrpSpPr>
        <p:grpSpPr>
          <a:xfrm>
            <a:off x="446533" y="2152084"/>
            <a:ext cx="3927861" cy="3607781"/>
            <a:chOff x="446533" y="2152084"/>
            <a:chExt cx="3927861" cy="3607781"/>
          </a:xfrm>
        </p:grpSpPr>
        <p:grpSp>
          <p:nvGrpSpPr>
            <p:cNvPr id="3" name="Group 72"/>
            <p:cNvGrpSpPr/>
            <p:nvPr/>
          </p:nvGrpSpPr>
          <p:grpSpPr>
            <a:xfrm>
              <a:off x="446533" y="2152084"/>
              <a:ext cx="3878723" cy="3607781"/>
              <a:chOff x="432422" y="824200"/>
              <a:chExt cx="3878723" cy="3607781"/>
            </a:xfrm>
          </p:grpSpPr>
          <p:grpSp>
            <p:nvGrpSpPr>
              <p:cNvPr id="4" name="Group 59"/>
              <p:cNvGrpSpPr/>
              <p:nvPr/>
            </p:nvGrpSpPr>
            <p:grpSpPr>
              <a:xfrm>
                <a:off x="432422" y="824200"/>
                <a:ext cx="3878723" cy="3607781"/>
                <a:chOff x="432422" y="979421"/>
                <a:chExt cx="3878723" cy="3607781"/>
              </a:xfrm>
            </p:grpSpPr>
            <p:grpSp>
              <p:nvGrpSpPr>
                <p:cNvPr id="5" name="Group 213"/>
                <p:cNvGrpSpPr/>
                <p:nvPr/>
              </p:nvGrpSpPr>
              <p:grpSpPr>
                <a:xfrm>
                  <a:off x="432422" y="979421"/>
                  <a:ext cx="3878723" cy="2851385"/>
                  <a:chOff x="432422" y="979421"/>
                  <a:chExt cx="3878723" cy="2851385"/>
                </a:xfrm>
              </p:grpSpPr>
              <p:grpSp>
                <p:nvGrpSpPr>
                  <p:cNvPr id="6" name="Group 189"/>
                  <p:cNvGrpSpPr/>
                  <p:nvPr/>
                </p:nvGrpSpPr>
                <p:grpSpPr>
                  <a:xfrm>
                    <a:off x="432422" y="1035949"/>
                    <a:ext cx="3567504" cy="2794857"/>
                    <a:chOff x="432422" y="1094345"/>
                    <a:chExt cx="3567504" cy="2794857"/>
                  </a:xfrm>
                </p:grpSpPr>
                <p:grpSp>
                  <p:nvGrpSpPr>
                    <p:cNvPr id="7" name="Group 54"/>
                    <p:cNvGrpSpPr/>
                    <p:nvPr/>
                  </p:nvGrpSpPr>
                  <p:grpSpPr>
                    <a:xfrm>
                      <a:off x="432422" y="1094345"/>
                      <a:ext cx="3567504" cy="2794857"/>
                      <a:chOff x="1570214" y="1708186"/>
                      <a:chExt cx="5933719" cy="4049166"/>
                    </a:xfrm>
                  </p:grpSpPr>
                  <p:grpSp>
                    <p:nvGrpSpPr>
                      <p:cNvPr id="8" name="Group 18"/>
                      <p:cNvGrpSpPr/>
                      <p:nvPr/>
                    </p:nvGrpSpPr>
                    <p:grpSpPr>
                      <a:xfrm>
                        <a:off x="1578427" y="1708186"/>
                        <a:ext cx="5925506" cy="4049166"/>
                        <a:chOff x="2045568" y="1576795"/>
                        <a:chExt cx="5925506" cy="4049166"/>
                      </a:xfrm>
                    </p:grpSpPr>
                    <p:cxnSp>
                      <p:nvCxnSpPr>
                        <p:cNvPr id="102" name="Straight Connector 101"/>
                        <p:cNvCxnSpPr/>
                        <p:nvPr/>
                      </p:nvCxnSpPr>
                      <p:spPr>
                        <a:xfrm>
                          <a:off x="4924388" y="5036710"/>
                          <a:ext cx="1588" cy="140079"/>
                        </a:xfrm>
                        <a:prstGeom prst="line">
                          <a:avLst/>
                        </a:prstGeom>
                        <a:ln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9" name="Group 17"/>
                        <p:cNvGrpSpPr/>
                        <p:nvPr/>
                      </p:nvGrpSpPr>
                      <p:grpSpPr>
                        <a:xfrm>
                          <a:off x="2045568" y="1576795"/>
                          <a:ext cx="5925506" cy="4049166"/>
                          <a:chOff x="2045568" y="1576795"/>
                          <a:chExt cx="5925506" cy="4049166"/>
                        </a:xfrm>
                      </p:grpSpPr>
                      <p:grpSp>
                        <p:nvGrpSpPr>
                          <p:cNvPr id="10" name="Group 15"/>
                          <p:cNvGrpSpPr/>
                          <p:nvPr/>
                        </p:nvGrpSpPr>
                        <p:grpSpPr>
                          <a:xfrm>
                            <a:off x="2045568" y="1576795"/>
                            <a:ext cx="5925506" cy="3554286"/>
                            <a:chOff x="2045568" y="1576795"/>
                            <a:chExt cx="5925506" cy="3554286"/>
                          </a:xfrm>
                        </p:grpSpPr>
                        <p:sp>
                          <p:nvSpPr>
                            <p:cNvPr id="106" name="Freeform 105"/>
                            <p:cNvSpPr/>
                            <p:nvPr/>
                          </p:nvSpPr>
                          <p:spPr>
                            <a:xfrm>
                              <a:off x="4875827" y="2262885"/>
                              <a:ext cx="2773674" cy="744562"/>
                            </a:xfrm>
                            <a:custGeom>
                              <a:avLst/>
                              <a:gdLst>
                                <a:gd name="connsiteX0" fmla="*/ 0 w 2773674"/>
                                <a:gd name="connsiteY0" fmla="*/ 744562 h 744562"/>
                                <a:gd name="connsiteX1" fmla="*/ 437948 w 2773674"/>
                                <a:gd name="connsiteY1" fmla="*/ 554772 h 744562"/>
                                <a:gd name="connsiteX2" fmla="*/ 1021880 w 2773674"/>
                                <a:gd name="connsiteY2" fmla="*/ 350382 h 744562"/>
                                <a:gd name="connsiteX3" fmla="*/ 2043760 w 2773674"/>
                                <a:gd name="connsiteY3" fmla="*/ 87596 h 744562"/>
                                <a:gd name="connsiteX4" fmla="*/ 2773674 w 2773674"/>
                                <a:gd name="connsiteY4" fmla="*/ 0 h 744562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2773674" h="744562">
                                  <a:moveTo>
                                    <a:pt x="0" y="744562"/>
                                  </a:moveTo>
                                  <a:cubicBezTo>
                                    <a:pt x="133817" y="682515"/>
                                    <a:pt x="267635" y="620469"/>
                                    <a:pt x="437948" y="554772"/>
                                  </a:cubicBezTo>
                                  <a:cubicBezTo>
                                    <a:pt x="608261" y="489075"/>
                                    <a:pt x="754245" y="428245"/>
                                    <a:pt x="1021880" y="350382"/>
                                  </a:cubicBezTo>
                                  <a:cubicBezTo>
                                    <a:pt x="1289515" y="272519"/>
                                    <a:pt x="1751794" y="145993"/>
                                    <a:pt x="2043760" y="87596"/>
                                  </a:cubicBezTo>
                                  <a:cubicBezTo>
                                    <a:pt x="2335726" y="29199"/>
                                    <a:pt x="2773674" y="0"/>
                                    <a:pt x="2773674" y="0"/>
                                  </a:cubicBezTo>
                                </a:path>
                              </a:pathLst>
                            </a:custGeom>
                            <a:ln w="76200" cap="flat" cmpd="sng" algn="ctr">
                              <a:solidFill>
                                <a:srgbClr val="A6A6A6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</p:spPr>
                          <p:style>
                            <a:lnRef idx="2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1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11" name="Group 66"/>
                            <p:cNvGrpSpPr/>
                            <p:nvPr/>
                          </p:nvGrpSpPr>
                          <p:grpSpPr>
                            <a:xfrm>
                              <a:off x="2045568" y="1576795"/>
                              <a:ext cx="5925506" cy="3554286"/>
                              <a:chOff x="4405990" y="657760"/>
                              <a:chExt cx="2455350" cy="1894642"/>
                            </a:xfrm>
                          </p:grpSpPr>
                          <p:cxnSp>
                            <p:nvCxnSpPr>
                              <p:cNvPr id="109" name="Straight Connector 4"/>
                              <p:cNvCxnSpPr/>
                              <p:nvPr/>
                            </p:nvCxnSpPr>
                            <p:spPr>
                              <a:xfrm rot="5400000">
                                <a:off x="3502297" y="1593341"/>
                                <a:ext cx="1882512" cy="11350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</a:ln>
                              <a:effectLst/>
                            </p:spPr>
                            <p:style>
                              <a:lnRef idx="2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1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10" name="Straight Connector 6"/>
                              <p:cNvCxnSpPr/>
                              <p:nvPr/>
                            </p:nvCxnSpPr>
                            <p:spPr>
                              <a:xfrm>
                                <a:off x="4430185" y="2551546"/>
                                <a:ext cx="2431155" cy="856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</a:ln>
                              <a:effectLst/>
                            </p:spPr>
                            <p:style>
                              <a:lnRef idx="2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1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13" name="Straight Connector 112"/>
                              <p:cNvCxnSpPr/>
                              <p:nvPr/>
                            </p:nvCxnSpPr>
                            <p:spPr>
                              <a:xfrm rot="10800000">
                                <a:off x="4405990" y="1408470"/>
                                <a:ext cx="90442" cy="1"/>
                              </a:xfrm>
                              <a:prstGeom prst="line">
                                <a:avLst/>
                              </a:prstGeom>
                              <a:ln w="12700" cmpd="sng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</a:ln>
                              <a:effectLst/>
                            </p:spPr>
                            <p:style>
                              <a:lnRef idx="2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1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cxnSp>
                          <p:nvCxnSpPr>
                            <p:cNvPr id="108" name="Straight Connector 107"/>
                            <p:cNvCxnSpPr/>
                            <p:nvPr/>
                          </p:nvCxnSpPr>
                          <p:spPr>
                            <a:xfrm flipH="1">
                              <a:off x="2997022" y="3007447"/>
                              <a:ext cx="1903086" cy="2301"/>
                            </a:xfrm>
                            <a:prstGeom prst="line">
                              <a:avLst/>
                            </a:prstGeom>
                            <a:ln w="76200" cap="flat" cmpd="sng" algn="ctr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</p:spPr>
                          <p:style>
                            <a:lnRef idx="2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1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105" name="TextBox 104"/>
                          <p:cNvSpPr txBox="1"/>
                          <p:nvPr/>
                        </p:nvSpPr>
                        <p:spPr>
                          <a:xfrm>
                            <a:off x="4498912" y="5046285"/>
                            <a:ext cx="989990" cy="579676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2000" b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Times New Roman"/>
                                <a:cs typeface="Times New Roman"/>
                              </a:rPr>
                              <a:t>θ</a:t>
                            </a:r>
                            <a:r>
                              <a:rPr lang="en-US" sz="2000" b="1" baseline="-25000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Times New Roman"/>
                                <a:cs typeface="Times New Roman"/>
                              </a:rPr>
                              <a:t>R</a:t>
                            </a:r>
                            <a:endParaRPr lang="en-US" sz="2000" b="1" baseline="-250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Times New Roman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cxnSp>
                    <p:nvCxnSpPr>
                      <p:cNvPr id="100" name="Straight Connector 99"/>
                      <p:cNvCxnSpPr/>
                      <p:nvPr/>
                    </p:nvCxnSpPr>
                    <p:spPr>
                      <a:xfrm rot="10800000">
                        <a:off x="1570214" y="2701028"/>
                        <a:ext cx="218263" cy="1"/>
                      </a:xfrm>
                      <a:prstGeom prst="line">
                        <a:avLst/>
                      </a:prstGeom>
                      <a:ln w="12700" cmpd="sng">
                        <a:solidFill>
                          <a:schemeClr val="bg1">
                            <a:lumMod val="50000"/>
                          </a:schemeClr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" name="Group 188"/>
                    <p:cNvGrpSpPr/>
                    <p:nvPr/>
                  </p:nvGrpSpPr>
                  <p:grpSpPr>
                    <a:xfrm>
                      <a:off x="497936" y="1564545"/>
                      <a:ext cx="3291095" cy="1967284"/>
                      <a:chOff x="497936" y="1564545"/>
                      <a:chExt cx="3291095" cy="1967284"/>
                    </a:xfrm>
                  </p:grpSpPr>
                  <p:sp>
                    <p:nvSpPr>
                      <p:cNvPr id="94" name="Freeform 93"/>
                      <p:cNvSpPr/>
                      <p:nvPr/>
                    </p:nvSpPr>
                    <p:spPr>
                      <a:xfrm>
                        <a:off x="497936" y="2699671"/>
                        <a:ext cx="598530" cy="832158"/>
                      </a:xfrm>
                      <a:custGeom>
                        <a:avLst/>
                        <a:gdLst>
                          <a:gd name="connsiteX0" fmla="*/ 0 w 598530"/>
                          <a:gd name="connsiteY0" fmla="*/ 832158 h 832158"/>
                          <a:gd name="connsiteX1" fmla="*/ 58393 w 598530"/>
                          <a:gd name="connsiteY1" fmla="*/ 627768 h 832158"/>
                          <a:gd name="connsiteX2" fmla="*/ 291966 w 598530"/>
                          <a:gd name="connsiteY2" fmla="*/ 306584 h 832158"/>
                          <a:gd name="connsiteX3" fmla="*/ 598530 w 598530"/>
                          <a:gd name="connsiteY3" fmla="*/ 0 h 83215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98530" h="832158">
                            <a:moveTo>
                              <a:pt x="0" y="832158"/>
                            </a:moveTo>
                            <a:cubicBezTo>
                              <a:pt x="4866" y="773761"/>
                              <a:pt x="9732" y="715364"/>
                              <a:pt x="58393" y="627768"/>
                            </a:cubicBezTo>
                            <a:cubicBezTo>
                              <a:pt x="107054" y="540172"/>
                              <a:pt x="201943" y="411212"/>
                              <a:pt x="291966" y="306584"/>
                            </a:cubicBezTo>
                            <a:cubicBezTo>
                              <a:pt x="381989" y="201956"/>
                              <a:pt x="598530" y="0"/>
                              <a:pt x="598530" y="0"/>
                            </a:cubicBezTo>
                          </a:path>
                        </a:pathLst>
                      </a:custGeom>
                      <a:ln w="76200" cap="flat" cmpd="sng" algn="ctr">
                        <a:solidFill>
                          <a:srgbClr val="A6A6A6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7" name="Freeform 96"/>
                      <p:cNvSpPr/>
                      <p:nvPr/>
                    </p:nvSpPr>
                    <p:spPr>
                      <a:xfrm>
                        <a:off x="2674370" y="1564545"/>
                        <a:ext cx="1114661" cy="265357"/>
                      </a:xfrm>
                      <a:custGeom>
                        <a:avLst/>
                        <a:gdLst>
                          <a:gd name="connsiteX0" fmla="*/ 0 w 1853982"/>
                          <a:gd name="connsiteY0" fmla="*/ 384447 h 384447"/>
                          <a:gd name="connsiteX1" fmla="*/ 525538 w 1853982"/>
                          <a:gd name="connsiteY1" fmla="*/ 223856 h 384447"/>
                          <a:gd name="connsiteX2" fmla="*/ 1021880 w 1853982"/>
                          <a:gd name="connsiteY2" fmla="*/ 121661 h 384447"/>
                          <a:gd name="connsiteX3" fmla="*/ 1591213 w 1853982"/>
                          <a:gd name="connsiteY3" fmla="*/ 19466 h 384447"/>
                          <a:gd name="connsiteX4" fmla="*/ 1853982 w 1853982"/>
                          <a:gd name="connsiteY4" fmla="*/ 4867 h 38444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853982" h="384447">
                            <a:moveTo>
                              <a:pt x="0" y="384447"/>
                            </a:moveTo>
                            <a:cubicBezTo>
                              <a:pt x="177612" y="326050"/>
                              <a:pt x="355225" y="267654"/>
                              <a:pt x="525538" y="223856"/>
                            </a:cubicBezTo>
                            <a:cubicBezTo>
                              <a:pt x="695851" y="180058"/>
                              <a:pt x="844268" y="155726"/>
                              <a:pt x="1021880" y="121661"/>
                            </a:cubicBezTo>
                            <a:cubicBezTo>
                              <a:pt x="1199493" y="87596"/>
                              <a:pt x="1452529" y="38932"/>
                              <a:pt x="1591213" y="19466"/>
                            </a:cubicBezTo>
                            <a:cubicBezTo>
                              <a:pt x="1729897" y="0"/>
                              <a:pt x="1853982" y="4867"/>
                              <a:pt x="1853982" y="4867"/>
                            </a:cubicBezTo>
                          </a:path>
                        </a:pathLst>
                      </a:custGeom>
                      <a:ln w="25400" cap="flat" cmpd="sng" algn="ctr">
                        <a:solidFill>
                          <a:srgbClr val="FF0000"/>
                        </a:solidFill>
                        <a:prstDash val="dash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98" name="Straight Connector 97"/>
                      <p:cNvCxnSpPr/>
                      <p:nvPr/>
                    </p:nvCxnSpPr>
                    <p:spPr>
                      <a:xfrm rot="10800000">
                        <a:off x="1246129" y="1830734"/>
                        <a:ext cx="1428238" cy="1588"/>
                      </a:xfrm>
                      <a:prstGeom prst="line">
                        <a:avLst/>
                      </a:prstGeom>
                      <a:ln w="25400" cap="flat" cmpd="sng" algn="ctr">
                        <a:solidFill>
                          <a:srgbClr val="FF0000"/>
                        </a:solidFill>
                        <a:prstDash val="dash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507708" y="979421"/>
                    <a:ext cx="3803437" cy="4770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500" dirty="0" smtClean="0">
                        <a:latin typeface="Times New Roman"/>
                        <a:cs typeface="Times New Roman"/>
                      </a:rPr>
                      <a:t>Wages</a:t>
                    </a:r>
                    <a:endParaRPr lang="en-US" sz="2500" dirty="0"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86" name="Rectangle 85"/>
                <p:cNvSpPr/>
                <p:nvPr/>
              </p:nvSpPr>
              <p:spPr>
                <a:xfrm>
                  <a:off x="1830662" y="3364528"/>
                  <a:ext cx="700713" cy="509588"/>
                </a:xfrm>
                <a:prstGeom prst="rect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7" name="Straight Arrow Connector 86"/>
                <p:cNvCxnSpPr/>
                <p:nvPr/>
              </p:nvCxnSpPr>
              <p:spPr>
                <a:xfrm rot="5400000" flipH="1" flipV="1">
                  <a:off x="1971191" y="4071114"/>
                  <a:ext cx="366368" cy="1588"/>
                </a:xfrm>
                <a:prstGeom prst="straightConnector1">
                  <a:avLst/>
                </a:prstGeom>
                <a:ln>
                  <a:solidFill>
                    <a:srgbClr val="00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" name="TextBox 88"/>
                <p:cNvSpPr txBox="1"/>
                <p:nvPr/>
              </p:nvSpPr>
              <p:spPr>
                <a:xfrm>
                  <a:off x="457200" y="4156315"/>
                  <a:ext cx="3513777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Times New Roman"/>
                      <a:cs typeface="Times New Roman"/>
                    </a:rPr>
                    <a:t>Wage will be (weakly) higher</a:t>
                  </a:r>
                  <a:endParaRPr lang="en-US" sz="2200" dirty="0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84" name="Freeform 21"/>
              <p:cNvSpPr/>
              <p:nvPr/>
            </p:nvSpPr>
            <p:spPr>
              <a:xfrm>
                <a:off x="480756" y="2298331"/>
                <a:ext cx="868909" cy="1007684"/>
              </a:xfrm>
              <a:custGeom>
                <a:avLst/>
                <a:gdLst>
                  <a:gd name="connsiteX0" fmla="*/ 0 w 1445231"/>
                  <a:gd name="connsiteY0" fmla="*/ 1459925 h 1459925"/>
                  <a:gd name="connsiteX1" fmla="*/ 189778 w 1445231"/>
                  <a:gd name="connsiteY1" fmla="*/ 1065745 h 1459925"/>
                  <a:gd name="connsiteX2" fmla="*/ 832103 w 1445231"/>
                  <a:gd name="connsiteY2" fmla="*/ 408779 h 1459925"/>
                  <a:gd name="connsiteX3" fmla="*/ 1445231 w 1445231"/>
                  <a:gd name="connsiteY3" fmla="*/ 0 h 1459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5231" h="1459925">
                    <a:moveTo>
                      <a:pt x="0" y="1459925"/>
                    </a:moveTo>
                    <a:cubicBezTo>
                      <a:pt x="25547" y="1350430"/>
                      <a:pt x="51094" y="1240936"/>
                      <a:pt x="189778" y="1065745"/>
                    </a:cubicBezTo>
                    <a:cubicBezTo>
                      <a:pt x="328462" y="890554"/>
                      <a:pt x="622861" y="586403"/>
                      <a:pt x="832103" y="408779"/>
                    </a:cubicBezTo>
                    <a:cubicBezTo>
                      <a:pt x="1041345" y="231155"/>
                      <a:pt x="1445231" y="0"/>
                      <a:pt x="1445231" y="0"/>
                    </a:cubicBezTo>
                  </a:path>
                </a:pathLst>
              </a:custGeom>
              <a:ln w="25400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4" name="Rectangle 113"/>
            <p:cNvSpPr/>
            <p:nvPr/>
          </p:nvSpPr>
          <p:spPr>
            <a:xfrm>
              <a:off x="3971720" y="4396625"/>
              <a:ext cx="402674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500" dirty="0" err="1" smtClean="0">
                  <a:latin typeface="Times New Roman"/>
                  <a:cs typeface="Times New Roman"/>
                </a:rPr>
                <a:t>θ</a:t>
              </a:r>
              <a:r>
                <a:rPr lang="en-US" sz="2500" baseline="-25000" dirty="0" err="1" smtClean="0">
                  <a:latin typeface="Times New Roman"/>
                  <a:cs typeface="Times New Roman"/>
                </a:rPr>
                <a:t>t</a:t>
              </a:r>
              <a:endParaRPr lang="en-US" sz="2500" dirty="0">
                <a:latin typeface="Times New Roman"/>
                <a:cs typeface="Times New Roman"/>
              </a:endParaRPr>
            </a:p>
          </p:txBody>
        </p:sp>
      </p:grpSp>
      <p:sp>
        <p:nvSpPr>
          <p:cNvPr id="39" name="Rectangle 38"/>
          <p:cNvSpPr/>
          <p:nvPr/>
        </p:nvSpPr>
        <p:spPr>
          <a:xfrm>
            <a:off x="6227701" y="4536448"/>
            <a:ext cx="700713" cy="509588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 rot="5400000" flipH="1" flipV="1">
            <a:off x="6353335" y="5228923"/>
            <a:ext cx="366368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392096" y="5339525"/>
            <a:ext cx="46776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Employment will be (weakly) lower</a:t>
            </a:r>
            <a:endParaRPr lang="en-US" sz="2200" b="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grpSp>
        <p:nvGrpSpPr>
          <p:cNvPr id="13" name="Group 71"/>
          <p:cNvGrpSpPr/>
          <p:nvPr/>
        </p:nvGrpSpPr>
        <p:grpSpPr>
          <a:xfrm>
            <a:off x="4784602" y="2160506"/>
            <a:ext cx="4165279" cy="2862638"/>
            <a:chOff x="4784602" y="2160506"/>
            <a:chExt cx="4165279" cy="2862638"/>
          </a:xfrm>
        </p:grpSpPr>
        <p:grpSp>
          <p:nvGrpSpPr>
            <p:cNvPr id="14" name="Group 70"/>
            <p:cNvGrpSpPr/>
            <p:nvPr/>
          </p:nvGrpSpPr>
          <p:grpSpPr>
            <a:xfrm>
              <a:off x="4784602" y="2160506"/>
              <a:ext cx="3803437" cy="2862638"/>
              <a:chOff x="4784602" y="2160506"/>
              <a:chExt cx="3803437" cy="2862638"/>
            </a:xfrm>
          </p:grpSpPr>
          <p:sp>
            <p:nvSpPr>
              <p:cNvPr id="51" name="Freeform 50"/>
              <p:cNvSpPr/>
              <p:nvPr/>
            </p:nvSpPr>
            <p:spPr>
              <a:xfrm>
                <a:off x="4794339" y="4004176"/>
                <a:ext cx="525538" cy="642367"/>
              </a:xfrm>
              <a:custGeom>
                <a:avLst/>
                <a:gdLst>
                  <a:gd name="connsiteX0" fmla="*/ 0 w 525538"/>
                  <a:gd name="connsiteY0" fmla="*/ 642367 h 642367"/>
                  <a:gd name="connsiteX1" fmla="*/ 131384 w 525538"/>
                  <a:gd name="connsiteY1" fmla="*/ 379581 h 642367"/>
                  <a:gd name="connsiteX2" fmla="*/ 525538 w 525538"/>
                  <a:gd name="connsiteY2" fmla="*/ 0 h 642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38" h="642367">
                    <a:moveTo>
                      <a:pt x="0" y="642367"/>
                    </a:moveTo>
                    <a:cubicBezTo>
                      <a:pt x="21897" y="564504"/>
                      <a:pt x="43794" y="486642"/>
                      <a:pt x="131384" y="379581"/>
                    </a:cubicBezTo>
                    <a:cubicBezTo>
                      <a:pt x="218974" y="272520"/>
                      <a:pt x="525538" y="0"/>
                      <a:pt x="525538" y="0"/>
                    </a:cubicBezTo>
                  </a:path>
                </a:pathLst>
              </a:custGeom>
              <a:ln w="76200" cap="flat" cmpd="sng" algn="ctr">
                <a:solidFill>
                  <a:srgbClr val="A6A6A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68"/>
              <p:cNvGrpSpPr/>
              <p:nvPr/>
            </p:nvGrpSpPr>
            <p:grpSpPr>
              <a:xfrm>
                <a:off x="4784602" y="2160506"/>
                <a:ext cx="3803437" cy="2862638"/>
                <a:chOff x="4784602" y="2160506"/>
                <a:chExt cx="3803437" cy="2862638"/>
              </a:xfrm>
            </p:grpSpPr>
            <p:grpSp>
              <p:nvGrpSpPr>
                <p:cNvPr id="16" name="Group 34"/>
                <p:cNvGrpSpPr/>
                <p:nvPr/>
              </p:nvGrpSpPr>
              <p:grpSpPr>
                <a:xfrm>
                  <a:off x="4784602" y="2160506"/>
                  <a:ext cx="3803437" cy="2862638"/>
                  <a:chOff x="1636825" y="1220766"/>
                  <a:chExt cx="6231729" cy="4620633"/>
                </a:xfrm>
              </p:grpSpPr>
              <p:grpSp>
                <p:nvGrpSpPr>
                  <p:cNvPr id="17" name="Group 41"/>
                  <p:cNvGrpSpPr/>
                  <p:nvPr/>
                </p:nvGrpSpPr>
                <p:grpSpPr>
                  <a:xfrm>
                    <a:off x="1636826" y="1708186"/>
                    <a:ext cx="6183889" cy="4133213"/>
                    <a:chOff x="1636831" y="1708186"/>
                    <a:chExt cx="6183889" cy="4133213"/>
                  </a:xfrm>
                </p:grpSpPr>
                <p:sp>
                  <p:nvSpPr>
                    <p:cNvPr id="63" name="Freeform 62"/>
                    <p:cNvSpPr/>
                    <p:nvPr/>
                  </p:nvSpPr>
                  <p:spPr>
                    <a:xfrm>
                      <a:off x="4473503" y="2415285"/>
                      <a:ext cx="2773674" cy="744562"/>
                    </a:xfrm>
                    <a:custGeom>
                      <a:avLst/>
                      <a:gdLst>
                        <a:gd name="connsiteX0" fmla="*/ 0 w 2773674"/>
                        <a:gd name="connsiteY0" fmla="*/ 744562 h 744562"/>
                        <a:gd name="connsiteX1" fmla="*/ 437948 w 2773674"/>
                        <a:gd name="connsiteY1" fmla="*/ 554772 h 744562"/>
                        <a:gd name="connsiteX2" fmla="*/ 1021880 w 2773674"/>
                        <a:gd name="connsiteY2" fmla="*/ 350382 h 744562"/>
                        <a:gd name="connsiteX3" fmla="*/ 2043760 w 2773674"/>
                        <a:gd name="connsiteY3" fmla="*/ 87596 h 744562"/>
                        <a:gd name="connsiteX4" fmla="*/ 2773674 w 2773674"/>
                        <a:gd name="connsiteY4" fmla="*/ 0 h 7445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773674" h="744562">
                          <a:moveTo>
                            <a:pt x="0" y="744562"/>
                          </a:moveTo>
                          <a:cubicBezTo>
                            <a:pt x="133817" y="682515"/>
                            <a:pt x="267635" y="620469"/>
                            <a:pt x="437948" y="554772"/>
                          </a:cubicBezTo>
                          <a:cubicBezTo>
                            <a:pt x="608261" y="489075"/>
                            <a:pt x="754245" y="428245"/>
                            <a:pt x="1021880" y="350382"/>
                          </a:cubicBezTo>
                          <a:cubicBezTo>
                            <a:pt x="1289515" y="272519"/>
                            <a:pt x="1751794" y="145993"/>
                            <a:pt x="2043760" y="87596"/>
                          </a:cubicBezTo>
                          <a:cubicBezTo>
                            <a:pt x="2335726" y="29199"/>
                            <a:pt x="2773674" y="0"/>
                            <a:pt x="2773674" y="0"/>
                          </a:cubicBezTo>
                        </a:path>
                      </a:pathLst>
                    </a:custGeom>
                    <a:ln w="762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Times New Roman"/>
                        <a:cs typeface="Times New Roman"/>
                      </a:endParaRPr>
                    </a:p>
                  </p:txBody>
                </p:sp>
                <p:grpSp>
                  <p:nvGrpSpPr>
                    <p:cNvPr id="19" name="Group 18"/>
                    <p:cNvGrpSpPr/>
                    <p:nvPr/>
                  </p:nvGrpSpPr>
                  <p:grpSpPr>
                    <a:xfrm>
                      <a:off x="1636831" y="1708186"/>
                      <a:ext cx="6183889" cy="4133213"/>
                      <a:chOff x="2103967" y="1576795"/>
                      <a:chExt cx="6183889" cy="4133213"/>
                    </a:xfrm>
                  </p:grpSpPr>
                  <p:cxnSp>
                    <p:nvCxnSpPr>
                      <p:cNvPr id="65" name="Straight Connector 64"/>
                      <p:cNvCxnSpPr/>
                      <p:nvPr/>
                    </p:nvCxnSpPr>
                    <p:spPr>
                      <a:xfrm>
                        <a:off x="4971500" y="5036708"/>
                        <a:ext cx="1588" cy="140080"/>
                      </a:xfrm>
                      <a:prstGeom prst="line">
                        <a:avLst/>
                      </a:prstGeom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20" name="Group 68"/>
                      <p:cNvGrpSpPr/>
                      <p:nvPr/>
                    </p:nvGrpSpPr>
                    <p:grpSpPr>
                      <a:xfrm>
                        <a:off x="2103967" y="1576795"/>
                        <a:ext cx="6183889" cy="4133213"/>
                        <a:chOff x="2103967" y="1576795"/>
                        <a:chExt cx="6183889" cy="4133213"/>
                      </a:xfrm>
                    </p:grpSpPr>
                    <p:grpSp>
                      <p:nvGrpSpPr>
                        <p:cNvPr id="21" name="Group 66"/>
                        <p:cNvGrpSpPr/>
                        <p:nvPr/>
                      </p:nvGrpSpPr>
                      <p:grpSpPr>
                        <a:xfrm>
                          <a:off x="2103967" y="1576795"/>
                          <a:ext cx="6183889" cy="3531533"/>
                          <a:chOff x="4430185" y="657760"/>
                          <a:chExt cx="2562416" cy="1882512"/>
                        </a:xfrm>
                      </p:grpSpPr>
                      <p:cxnSp>
                        <p:nvCxnSpPr>
                          <p:cNvPr id="78" name="Straight Connector 4"/>
                          <p:cNvCxnSpPr/>
                          <p:nvPr/>
                        </p:nvCxnSpPr>
                        <p:spPr>
                          <a:xfrm rot="5400000">
                            <a:off x="3502297" y="1593341"/>
                            <a:ext cx="1882512" cy="11350"/>
                          </a:xfrm>
                          <a:prstGeom prst="line">
                            <a:avLst/>
                          </a:prstGeom>
                          <a:ln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80" name="Straight Connector 79"/>
                          <p:cNvCxnSpPr/>
                          <p:nvPr/>
                        </p:nvCxnSpPr>
                        <p:spPr>
                          <a:xfrm flipV="1">
                            <a:off x="4430185" y="2536967"/>
                            <a:ext cx="2562416" cy="3303"/>
                          </a:xfrm>
                          <a:prstGeom prst="line">
                            <a:avLst/>
                          </a:prstGeom>
                          <a:ln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  <a:effectLst/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75" name="TextBox 74"/>
                        <p:cNvSpPr txBox="1"/>
                        <p:nvPr/>
                      </p:nvSpPr>
                      <p:spPr>
                        <a:xfrm>
                          <a:off x="4546584" y="5064184"/>
                          <a:ext cx="1094862" cy="64582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Times New Roman"/>
                              <a:cs typeface="Times New Roman"/>
                            </a:rPr>
                            <a:t>θ</a:t>
                          </a:r>
                          <a:r>
                            <a:rPr lang="en-US" sz="2000" b="1" baseline="-2500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Times New Roman"/>
                              <a:cs typeface="Times New Roman"/>
                            </a:rPr>
                            <a:t>R</a:t>
                          </a:r>
                          <a:endParaRPr lang="en-US" sz="2000" b="1" baseline="-250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Times New Roman"/>
                            <a:cs typeface="Times New Roman"/>
                          </a:endParaRPr>
                        </a:p>
                      </p:txBody>
                    </p:sp>
                  </p:grpSp>
                </p:grpSp>
              </p:grpSp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1636825" y="1220766"/>
                    <a:ext cx="6231729" cy="7700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500" b="1" dirty="0" smtClean="0">
                        <a:latin typeface="Times New Roman"/>
                        <a:cs typeface="Times New Roman"/>
                      </a:rPr>
                      <a:t>Employment</a:t>
                    </a:r>
                    <a:endParaRPr lang="en-US" sz="2500" b="1" dirty="0"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54" name="Freeform 53"/>
                <p:cNvSpPr/>
                <p:nvPr/>
              </p:nvSpPr>
              <p:spPr>
                <a:xfrm>
                  <a:off x="5276083" y="3361809"/>
                  <a:ext cx="1240854" cy="1080345"/>
                </a:xfrm>
                <a:custGeom>
                  <a:avLst/>
                  <a:gdLst>
                    <a:gd name="connsiteX0" fmla="*/ 1240854 w 1240854"/>
                    <a:gd name="connsiteY0" fmla="*/ 0 h 1080345"/>
                    <a:gd name="connsiteX1" fmla="*/ 1065674 w 1240854"/>
                    <a:gd name="connsiteY1" fmla="*/ 116794 h 1080345"/>
                    <a:gd name="connsiteX2" fmla="*/ 773709 w 1240854"/>
                    <a:gd name="connsiteY2" fmla="*/ 350382 h 1080345"/>
                    <a:gd name="connsiteX3" fmla="*/ 394153 w 1240854"/>
                    <a:gd name="connsiteY3" fmla="*/ 671565 h 1080345"/>
                    <a:gd name="connsiteX4" fmla="*/ 116786 w 1240854"/>
                    <a:gd name="connsiteY4" fmla="*/ 948951 h 1080345"/>
                    <a:gd name="connsiteX5" fmla="*/ 0 w 1240854"/>
                    <a:gd name="connsiteY5" fmla="*/ 1080345 h 10803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40854" h="1080345">
                      <a:moveTo>
                        <a:pt x="1240854" y="0"/>
                      </a:moveTo>
                      <a:cubicBezTo>
                        <a:pt x="1192193" y="29198"/>
                        <a:pt x="1143532" y="58397"/>
                        <a:pt x="1065674" y="116794"/>
                      </a:cubicBezTo>
                      <a:cubicBezTo>
                        <a:pt x="987817" y="175191"/>
                        <a:pt x="885629" y="257920"/>
                        <a:pt x="773709" y="350382"/>
                      </a:cubicBezTo>
                      <a:cubicBezTo>
                        <a:pt x="661789" y="442844"/>
                        <a:pt x="503640" y="571804"/>
                        <a:pt x="394153" y="671565"/>
                      </a:cubicBezTo>
                      <a:cubicBezTo>
                        <a:pt x="284666" y="771326"/>
                        <a:pt x="182478" y="880821"/>
                        <a:pt x="116786" y="948951"/>
                      </a:cubicBezTo>
                      <a:cubicBezTo>
                        <a:pt x="51094" y="1017081"/>
                        <a:pt x="0" y="1080345"/>
                        <a:pt x="0" y="1080345"/>
                      </a:cubicBezTo>
                    </a:path>
                  </a:pathLst>
                </a:custGeom>
                <a:ln w="76200" cap="flat" cmpd="sng" algn="ctr">
                  <a:solidFill>
                    <a:srgbClr val="A6A6A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15" name="Rectangle 114"/>
            <p:cNvSpPr/>
            <p:nvPr/>
          </p:nvSpPr>
          <p:spPr>
            <a:xfrm>
              <a:off x="8547207" y="4369889"/>
              <a:ext cx="402674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500" dirty="0" err="1" smtClean="0">
                  <a:solidFill>
                    <a:prstClr val="black"/>
                  </a:solidFill>
                  <a:latin typeface="Times New Roman"/>
                  <a:cs typeface="Times New Roman"/>
                </a:rPr>
                <a:t>θ</a:t>
              </a:r>
              <a:r>
                <a:rPr lang="en-US" sz="2500" baseline="-25000" dirty="0" err="1" smtClean="0">
                  <a:solidFill>
                    <a:prstClr val="black"/>
                  </a:solidFill>
                  <a:latin typeface="Times New Roman"/>
                  <a:cs typeface="Times New Roman"/>
                </a:rPr>
                <a:t>t</a:t>
              </a:r>
              <a:endParaRPr lang="en-US" sz="2500" dirty="0">
                <a:solidFill>
                  <a:prstClr val="black"/>
                </a:solidFill>
                <a:latin typeface="Times New Roman"/>
                <a:cs typeface="Times New Roman"/>
              </a:endParaRPr>
            </a:p>
          </p:txBody>
        </p:sp>
      </p:grpSp>
      <p:graphicFrame>
        <p:nvGraphicFramePr>
          <p:cNvPr id="146439" name="Object 7"/>
          <p:cNvGraphicFramePr>
            <a:graphicFrameLocks noChangeAspect="1"/>
          </p:cNvGraphicFramePr>
          <p:nvPr/>
        </p:nvGraphicFramePr>
        <p:xfrm>
          <a:off x="350256" y="1902641"/>
          <a:ext cx="344488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479" name="Equation" r:id="rId6" imgW="177800" imgH="177800" progId="Equation.3">
                  <p:embed/>
                </p:oleObj>
              </mc:Choice>
              <mc:Fallback>
                <p:oleObj name="Equation" r:id="rId6" imgW="177800" imgH="177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256" y="1902641"/>
                        <a:ext cx="344488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40" name="Object 8"/>
          <p:cNvGraphicFramePr>
            <a:graphicFrameLocks noChangeAspect="1"/>
          </p:cNvGraphicFramePr>
          <p:nvPr/>
        </p:nvGraphicFramePr>
        <p:xfrm>
          <a:off x="4678363" y="2051050"/>
          <a:ext cx="295275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480" name="Equation" r:id="rId8" imgW="152400" imgH="190500" progId="Equation.3">
                  <p:embed/>
                </p:oleObj>
              </mc:Choice>
              <mc:Fallback>
                <p:oleObj name="Equation" r:id="rId8" imgW="152400" imgH="1905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8363" y="2051050"/>
                        <a:ext cx="295275" cy="36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41" name="Object 9"/>
          <p:cNvGraphicFramePr>
            <a:graphicFrameLocks noChangeAspect="1"/>
          </p:cNvGraphicFramePr>
          <p:nvPr/>
        </p:nvGraphicFramePr>
        <p:xfrm>
          <a:off x="48738" y="2673373"/>
          <a:ext cx="411163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481" name="Equation" r:id="rId10" imgW="279400" imgH="215900" progId="Equation.3">
                  <p:embed/>
                </p:oleObj>
              </mc:Choice>
              <mc:Fallback>
                <p:oleObj name="Equation" r:id="rId10" imgW="279400" imgH="2159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8" y="2673373"/>
                        <a:ext cx="411163" cy="32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42" name="Object 10"/>
          <p:cNvGraphicFramePr>
            <a:graphicFrameLocks noChangeAspect="1"/>
          </p:cNvGraphicFramePr>
          <p:nvPr/>
        </p:nvGraphicFramePr>
        <p:xfrm>
          <a:off x="80208" y="3087092"/>
          <a:ext cx="411163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482" name="Equation" r:id="rId12" imgW="279400" imgH="215900" progId="Equation.3">
                  <p:embed/>
                </p:oleObj>
              </mc:Choice>
              <mc:Fallback>
                <p:oleObj name="Equation" r:id="rId12" imgW="279400" imgH="2159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08" y="3087092"/>
                        <a:ext cx="411163" cy="32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oup 66"/>
          <p:cNvGrpSpPr/>
          <p:nvPr/>
        </p:nvGrpSpPr>
        <p:grpSpPr>
          <a:xfrm>
            <a:off x="5582647" y="2894633"/>
            <a:ext cx="2613092" cy="1620517"/>
            <a:chOff x="5582647" y="2894633"/>
            <a:chExt cx="2613092" cy="1620517"/>
          </a:xfrm>
        </p:grpSpPr>
        <p:sp>
          <p:nvSpPr>
            <p:cNvPr id="55" name="Freeform 54"/>
            <p:cNvSpPr/>
            <p:nvPr/>
          </p:nvSpPr>
          <p:spPr>
            <a:xfrm>
              <a:off x="7582611" y="2894633"/>
              <a:ext cx="613128" cy="102195"/>
            </a:xfrm>
            <a:custGeom>
              <a:avLst/>
              <a:gdLst>
                <a:gd name="connsiteX0" fmla="*/ 613128 w 613128"/>
                <a:gd name="connsiteY0" fmla="*/ 0 h 102195"/>
                <a:gd name="connsiteX1" fmla="*/ 291966 w 613128"/>
                <a:gd name="connsiteY1" fmla="*/ 29198 h 102195"/>
                <a:gd name="connsiteX2" fmla="*/ 0 w 613128"/>
                <a:gd name="connsiteY2" fmla="*/ 102195 h 102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3128" h="102195">
                  <a:moveTo>
                    <a:pt x="613128" y="0"/>
                  </a:moveTo>
                  <a:cubicBezTo>
                    <a:pt x="503641" y="6083"/>
                    <a:pt x="394154" y="12166"/>
                    <a:pt x="291966" y="29198"/>
                  </a:cubicBezTo>
                  <a:cubicBezTo>
                    <a:pt x="189778" y="46231"/>
                    <a:pt x="0" y="102195"/>
                    <a:pt x="0" y="102195"/>
                  </a:cubicBezTo>
                </a:path>
              </a:pathLst>
            </a:custGeom>
            <a:ln w="254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5582647" y="2996828"/>
              <a:ext cx="2014563" cy="1518322"/>
            </a:xfrm>
            <a:custGeom>
              <a:avLst/>
              <a:gdLst>
                <a:gd name="connsiteX0" fmla="*/ 2014563 w 2014563"/>
                <a:gd name="connsiteY0" fmla="*/ 0 h 1518322"/>
                <a:gd name="connsiteX1" fmla="*/ 1737196 w 2014563"/>
                <a:gd name="connsiteY1" fmla="*/ 116794 h 1518322"/>
                <a:gd name="connsiteX2" fmla="*/ 1270051 w 2014563"/>
                <a:gd name="connsiteY2" fmla="*/ 408779 h 1518322"/>
                <a:gd name="connsiteX3" fmla="*/ 773709 w 2014563"/>
                <a:gd name="connsiteY3" fmla="*/ 802959 h 1518322"/>
                <a:gd name="connsiteX4" fmla="*/ 350359 w 2014563"/>
                <a:gd name="connsiteY4" fmla="*/ 1182539 h 1518322"/>
                <a:gd name="connsiteX5" fmla="*/ 0 w 2014563"/>
                <a:gd name="connsiteY5" fmla="*/ 1518322 h 151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4563" h="1518322">
                  <a:moveTo>
                    <a:pt x="2014563" y="0"/>
                  </a:moveTo>
                  <a:cubicBezTo>
                    <a:pt x="1937922" y="24332"/>
                    <a:pt x="1861281" y="48664"/>
                    <a:pt x="1737196" y="116794"/>
                  </a:cubicBezTo>
                  <a:cubicBezTo>
                    <a:pt x="1613111" y="184924"/>
                    <a:pt x="1430632" y="294418"/>
                    <a:pt x="1270051" y="408779"/>
                  </a:cubicBezTo>
                  <a:cubicBezTo>
                    <a:pt x="1109470" y="523140"/>
                    <a:pt x="926991" y="673999"/>
                    <a:pt x="773709" y="802959"/>
                  </a:cubicBezTo>
                  <a:cubicBezTo>
                    <a:pt x="620427" y="931919"/>
                    <a:pt x="479311" y="1063312"/>
                    <a:pt x="350359" y="1182539"/>
                  </a:cubicBezTo>
                  <a:cubicBezTo>
                    <a:pt x="221408" y="1301766"/>
                    <a:pt x="0" y="1518322"/>
                    <a:pt x="0" y="1518322"/>
                  </a:cubicBezTo>
                </a:path>
              </a:pathLst>
            </a:custGeom>
            <a:ln w="254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Freeform 49"/>
          <p:cNvSpPr/>
          <p:nvPr/>
        </p:nvSpPr>
        <p:spPr>
          <a:xfrm>
            <a:off x="4794339" y="3843584"/>
            <a:ext cx="832102" cy="788360"/>
          </a:xfrm>
          <a:custGeom>
            <a:avLst/>
            <a:gdLst>
              <a:gd name="connsiteX0" fmla="*/ 0 w 832102"/>
              <a:gd name="connsiteY0" fmla="*/ 788360 h 788360"/>
              <a:gd name="connsiteX1" fmla="*/ 102188 w 832102"/>
              <a:gd name="connsiteY1" fmla="*/ 583971 h 788360"/>
              <a:gd name="connsiteX2" fmla="*/ 583931 w 832102"/>
              <a:gd name="connsiteY2" fmla="*/ 131394 h 788360"/>
              <a:gd name="connsiteX3" fmla="*/ 832102 w 832102"/>
              <a:gd name="connsiteY3" fmla="*/ 0 h 788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102" h="788360">
                <a:moveTo>
                  <a:pt x="0" y="788360"/>
                </a:moveTo>
                <a:cubicBezTo>
                  <a:pt x="2433" y="740912"/>
                  <a:pt x="4866" y="693465"/>
                  <a:pt x="102188" y="583971"/>
                </a:cubicBezTo>
                <a:cubicBezTo>
                  <a:pt x="199510" y="474477"/>
                  <a:pt x="462279" y="228722"/>
                  <a:pt x="583931" y="131394"/>
                </a:cubicBezTo>
                <a:cubicBezTo>
                  <a:pt x="705583" y="34066"/>
                  <a:pt x="832102" y="0"/>
                  <a:pt x="832102" y="0"/>
                </a:cubicBezTo>
              </a:path>
            </a:pathLst>
          </a:custGeom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61088" y="6443579"/>
            <a:ext cx="1274012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14" action="ppaction://hlinksldjump"/>
              </a:rPr>
              <a:t>Link: Return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1" grpId="0"/>
      <p:bldP spid="5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56" y="-15117"/>
            <a:ext cx="8229600" cy="675181"/>
          </a:xfrm>
        </p:spPr>
        <p:txBody>
          <a:bodyPr>
            <a:noAutofit/>
          </a:bodyPr>
          <a:lstStyle/>
          <a:p>
            <a:pPr algn="l"/>
            <a:r>
              <a:rPr lang="en-US" sz="3500" b="1" dirty="0" smtClean="0">
                <a:solidFill>
                  <a:srgbClr val="4F81BD"/>
                </a:solidFill>
                <a:latin typeface="Times New Roman"/>
                <a:cs typeface="Times New Roman"/>
              </a:rPr>
              <a:t>Literature: Evidence on Wage Rigidities</a:t>
            </a:r>
            <a:endParaRPr lang="en-US" sz="3500" b="1" dirty="0">
              <a:solidFill>
                <a:srgbClr val="4F81BD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460" y="1074255"/>
            <a:ext cx="8601240" cy="3142145"/>
          </a:xfrm>
        </p:spPr>
        <p:txBody>
          <a:bodyPr>
            <a:normAutofit fontScale="55000" lnSpcReduction="20000"/>
          </a:bodyPr>
          <a:lstStyle/>
          <a:p>
            <a:r>
              <a:rPr lang="en-US" sz="4800" dirty="0" smtClean="0">
                <a:latin typeface="Times New Roman"/>
                <a:cs typeface="Times New Roman"/>
                <a:sym typeface="Wingdings"/>
              </a:rPr>
              <a:t>Numerous papers in OECD context</a:t>
            </a:r>
          </a:p>
          <a:p>
            <a:pPr lvl="1"/>
            <a:r>
              <a:rPr lang="en-US" sz="4000" dirty="0" smtClean="0">
                <a:latin typeface="Times New Roman"/>
                <a:cs typeface="Times New Roman"/>
                <a:sym typeface="Wingdings"/>
              </a:rPr>
              <a:t>McLaughlin (1994), Kahn (1997), Card and </a:t>
            </a:r>
            <a:r>
              <a:rPr lang="en-US" sz="4000" dirty="0" err="1" smtClean="0">
                <a:latin typeface="Times New Roman"/>
                <a:cs typeface="Times New Roman"/>
                <a:sym typeface="Wingdings"/>
              </a:rPr>
              <a:t>Hyslop</a:t>
            </a:r>
            <a:r>
              <a:rPr lang="en-US" sz="4000" dirty="0" smtClean="0">
                <a:latin typeface="Times New Roman"/>
                <a:cs typeface="Times New Roman"/>
                <a:sym typeface="Wingdings"/>
              </a:rPr>
              <a:t> (1997), Dickens et al. (2006)</a:t>
            </a:r>
          </a:p>
          <a:p>
            <a:pPr lvl="1"/>
            <a:endParaRPr lang="en-US" sz="4400" dirty="0" smtClean="0">
              <a:latin typeface="Times New Roman"/>
              <a:cs typeface="Times New Roman"/>
              <a:sym typeface="Wingdings"/>
            </a:endParaRPr>
          </a:p>
          <a:p>
            <a:r>
              <a:rPr lang="en-US" sz="4800" dirty="0" smtClean="0">
                <a:latin typeface="Times New Roman"/>
                <a:cs typeface="Times New Roman"/>
                <a:sym typeface="Wingdings"/>
              </a:rPr>
              <a:t>Literature uses histogram approach</a:t>
            </a:r>
            <a:endParaRPr lang="en-US" sz="4800" dirty="0" smtClean="0">
              <a:latin typeface="Times New Roman"/>
              <a:cs typeface="Times New Roman"/>
            </a:endParaRPr>
          </a:p>
          <a:p>
            <a:endParaRPr lang="en-US" sz="4400" dirty="0" smtClean="0">
              <a:latin typeface="Times New Roman"/>
              <a:cs typeface="Times New Roman"/>
              <a:sym typeface="Wingdings"/>
            </a:endParaRPr>
          </a:p>
          <a:p>
            <a:r>
              <a:rPr lang="en-US" sz="4800" dirty="0">
                <a:latin typeface="Times New Roman"/>
                <a:cs typeface="Times New Roman"/>
                <a:sym typeface="Wingdings"/>
              </a:rPr>
              <a:t>Big issue: lack of evidence on employment </a:t>
            </a:r>
            <a:r>
              <a:rPr lang="en-US" sz="4800" dirty="0" smtClean="0">
                <a:latin typeface="Times New Roman"/>
                <a:cs typeface="Times New Roman"/>
                <a:sym typeface="Wingdings"/>
              </a:rPr>
              <a:t>effects of rigidity</a:t>
            </a:r>
            <a:endParaRPr lang="en-US" sz="4800" dirty="0">
              <a:latin typeface="Times New Roman"/>
              <a:cs typeface="Times New Roman"/>
              <a:sym typeface="Wingdings"/>
            </a:endParaRPr>
          </a:p>
          <a:p>
            <a:endParaRPr lang="en-US" sz="4400" dirty="0" smtClean="0">
              <a:latin typeface="Times New Roman"/>
              <a:cs typeface="Times New Roman"/>
              <a:sym typeface="Wingdings"/>
            </a:endParaRPr>
          </a:p>
          <a:p>
            <a:endParaRPr lang="en-US" sz="4400" dirty="0" smtClean="0">
              <a:latin typeface="Times New Roman"/>
              <a:cs typeface="Times New Roman"/>
              <a:sym typeface="Wingdings"/>
            </a:endParaRPr>
          </a:p>
          <a:p>
            <a:pPr lvl="1"/>
            <a:endParaRPr lang="en-US" sz="890" dirty="0" smtClean="0">
              <a:latin typeface="Times New Roman"/>
              <a:cs typeface="Times New Roman"/>
              <a:sym typeface="Wingdings"/>
            </a:endParaRPr>
          </a:p>
          <a:p>
            <a:pPr>
              <a:buNone/>
            </a:pPr>
            <a:endParaRPr lang="en-US" sz="4516" dirty="0" smtClean="0">
              <a:latin typeface="Times New Roman"/>
              <a:cs typeface="Times New Roman"/>
            </a:endParaRPr>
          </a:p>
          <a:p>
            <a:pPr lvl="1"/>
            <a:endParaRPr lang="en-US" sz="890" dirty="0" smtClean="0">
              <a:latin typeface="Times New Roman"/>
              <a:cs typeface="Times New Roman"/>
            </a:endParaRPr>
          </a:p>
          <a:p>
            <a:pPr lvl="1">
              <a:buNone/>
            </a:pPr>
            <a:endParaRPr lang="en-US" sz="3600" dirty="0" smtClean="0">
              <a:latin typeface="Times New Roman"/>
              <a:cs typeface="Times New Roman"/>
            </a:endParaRPr>
          </a:p>
          <a:p>
            <a:endParaRPr lang="en-US" sz="3236" dirty="0" smtClean="0">
              <a:latin typeface="Times New Roman"/>
              <a:cs typeface="Times New Roma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57200" y="753640"/>
            <a:ext cx="8229600" cy="1588"/>
          </a:xfrm>
          <a:prstGeom prst="line">
            <a:avLst/>
          </a:prstGeom>
          <a:ln>
            <a:solidFill>
              <a:srgbClr val="4F81BD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0" y="-4346"/>
            <a:ext cx="8229600" cy="453545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>
                <a:solidFill>
                  <a:schemeClr val="accent1"/>
                </a:solidFill>
                <a:latin typeface="Times New Roman"/>
                <a:cs typeface="Times New Roman"/>
              </a:rPr>
              <a:t>Inflation checks</a:t>
            </a:r>
            <a:endParaRPr lang="en-US" sz="3200" b="1" dirty="0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57200" y="506418"/>
            <a:ext cx="8229600" cy="1588"/>
          </a:xfrm>
          <a:prstGeom prst="line">
            <a:avLst/>
          </a:prstGeom>
          <a:ln>
            <a:solidFill>
              <a:srgbClr val="4F81BD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23520" y="721895"/>
          <a:ext cx="8363279" cy="5382883"/>
        </p:xfrm>
        <a:graphic>
          <a:graphicData uri="http://schemas.openxmlformats.org/drawingml/2006/table">
            <a:tbl>
              <a:tblPr/>
              <a:tblGrid>
                <a:gridCol w="260843"/>
                <a:gridCol w="4222397"/>
                <a:gridCol w="831436"/>
                <a:gridCol w="97816"/>
                <a:gridCol w="994464"/>
                <a:gridCol w="945556"/>
                <a:gridCol w="1010767"/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11786" marR="11786" marT="11786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latin typeface="Times New Roman"/>
                          <a:cs typeface="Times New Roman"/>
                        </a:rPr>
                        <a:t>Dependent variable </a:t>
                      </a:r>
                      <a:endParaRPr lang="en-US" sz="1400" b="0" i="0" u="none" strike="noStrike" dirty="0">
                        <a:latin typeface="Times New Roman"/>
                        <a:cs typeface="Times New Roman"/>
                      </a:endParaRPr>
                    </a:p>
                  </a:txBody>
                  <a:tcPr marL="11786" marR="11786" marT="11786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Inflation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11786" marR="11786" marT="11786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latin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1786" marR="11786" marT="11786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latin typeface="Times New Roman"/>
                          <a:cs typeface="Times New Roman"/>
                        </a:rPr>
                        <a:t>Log </a:t>
                      </a:r>
                      <a:r>
                        <a:rPr lang="en-US" sz="1400" b="0" i="0" u="none" strike="noStrike" dirty="0">
                          <a:latin typeface="Times New Roman"/>
                          <a:cs typeface="Times New Roman"/>
                        </a:rPr>
                        <a:t>nominal wage</a:t>
                      </a:r>
                    </a:p>
                  </a:txBody>
                  <a:tcPr marL="11786" marR="11786" marT="11786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2403"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latin typeface="Times New Roman"/>
                      </a:endParaRPr>
                    </a:p>
                  </a:txBody>
                  <a:tcPr marL="11786" marR="11786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 dirty="0" smtClean="0">
                          <a:latin typeface="Times New Roman"/>
                          <a:cs typeface="Times New Roman"/>
                        </a:rPr>
                        <a:t>Interaction term in regressions</a:t>
                      </a:r>
                      <a:endParaRPr lang="en-US" sz="1400" b="0" i="1" u="none" strike="noStrike" dirty="0">
                        <a:latin typeface="Times New Roman"/>
                        <a:cs typeface="Times New Roman"/>
                      </a:endParaRPr>
                    </a:p>
                  </a:txBody>
                  <a:tcPr marL="11786" marR="11786" marT="117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latin typeface="Times New Roman"/>
                        <a:cs typeface="Times New Roman"/>
                      </a:endParaRPr>
                    </a:p>
                  </a:txBody>
                  <a:tcPr marL="11786" marR="11786" marT="117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1" u="none" strike="noStrike">
                        <a:latin typeface="Times New Roman"/>
                        <a:cs typeface="Times New Roman"/>
                      </a:endParaRPr>
                    </a:p>
                  </a:txBody>
                  <a:tcPr marL="11786" marR="11786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1" u="none" strike="noStrike">
                          <a:latin typeface="Times New Roman"/>
                          <a:cs typeface="Times New Roman"/>
                        </a:rPr>
                        <a:t>Inflation in other states</a:t>
                      </a:r>
                    </a:p>
                  </a:txBody>
                  <a:tcPr marL="11786" marR="11786" marT="1178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1" u="none" strike="noStrike">
                          <a:latin typeface="Times New Roman"/>
                          <a:cs typeface="Times New Roman"/>
                        </a:rPr>
                        <a:t>Linear year trend</a:t>
                      </a:r>
                    </a:p>
                  </a:txBody>
                  <a:tcPr marL="11786" marR="11786" marT="1178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1" u="none" strike="noStrike" dirty="0">
                          <a:latin typeface="Times New Roman"/>
                          <a:cs typeface="Times New Roman"/>
                        </a:rPr>
                        <a:t>Post-1970 year dummy</a:t>
                      </a:r>
                    </a:p>
                  </a:txBody>
                  <a:tcPr marL="11786" marR="11786" marT="1178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869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1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1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 smtClean="0">
                          <a:latin typeface="Times New Roman"/>
                        </a:rPr>
                        <a:t>(1)</a:t>
                      </a:r>
                      <a:endParaRPr lang="en-US" sz="1300" b="0" i="0" u="none" strike="noStrike" dirty="0">
                        <a:latin typeface="Times New Roman"/>
                      </a:endParaRPr>
                    </a:p>
                  </a:txBody>
                  <a:tcPr marL="11786" marR="11786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latin typeface="Times New Roman"/>
                        </a:rPr>
                        <a:t> </a:t>
                      </a:r>
                    </a:p>
                  </a:txBody>
                  <a:tcPr marL="11786" marR="11786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 smtClean="0">
                          <a:latin typeface="Times New Roman"/>
                        </a:rPr>
                        <a:t>(2)</a:t>
                      </a:r>
                      <a:endParaRPr lang="en-US" sz="1300" b="0" i="0" u="none" strike="noStrike" dirty="0">
                        <a:latin typeface="Times New Roman"/>
                      </a:endParaRPr>
                    </a:p>
                  </a:txBody>
                  <a:tcPr marL="11786" marR="11786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latin typeface="Times New Roman"/>
                        </a:rPr>
                        <a:t>(3)</a:t>
                      </a:r>
                    </a:p>
                  </a:txBody>
                  <a:tcPr marL="11786" marR="11786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latin typeface="Times New Roman"/>
                        </a:rPr>
                        <a:t>(4)</a:t>
                      </a:r>
                    </a:p>
                  </a:txBody>
                  <a:tcPr marL="11786" marR="11786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442">
                <a:tc>
                  <a:txBody>
                    <a:bodyPr/>
                    <a:lstStyle/>
                    <a:p>
                      <a:pPr algn="l" fontAlgn="t"/>
                      <a:endParaRPr lang="en-US" sz="1300" b="0" i="0" u="none" strike="noStrike" dirty="0">
                        <a:latin typeface="Times New Roman"/>
                      </a:endParaRP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 i="0" u="none" strike="noStrike" dirty="0">
                          <a:latin typeface="Times New Roman"/>
                        </a:rPr>
                        <a:t>{Shock</a:t>
                      </a:r>
                      <a:r>
                        <a:rPr lang="en-US" sz="1300" b="0" i="0" u="none" strike="noStrike" baseline="-25000" dirty="0">
                          <a:latin typeface="Times New Roman"/>
                        </a:rPr>
                        <a:t>t-1</a:t>
                      </a:r>
                      <a:r>
                        <a:rPr lang="en-US" sz="1300" b="0" i="0" u="none" strike="noStrike" dirty="0">
                          <a:latin typeface="Times New Roman"/>
                        </a:rPr>
                        <a:t>=Drought or Zero}; {</a:t>
                      </a:r>
                      <a:r>
                        <a:rPr lang="en-US" sz="1300" b="0" i="0" u="none" strike="noStrike" dirty="0" err="1">
                          <a:latin typeface="Times New Roman"/>
                        </a:rPr>
                        <a:t>Shock</a:t>
                      </a:r>
                      <a:r>
                        <a:rPr lang="en-US" sz="1300" b="0" i="0" u="none" strike="noStrike" baseline="-25000" dirty="0" err="1">
                          <a:latin typeface="Times New Roman"/>
                        </a:rPr>
                        <a:t>t</a:t>
                      </a:r>
                      <a:r>
                        <a:rPr lang="en-US" sz="1300" b="0" i="0" u="none" strike="noStrike" dirty="0">
                          <a:latin typeface="Times New Roman"/>
                        </a:rPr>
                        <a:t>=Zero}</a:t>
                      </a: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 dirty="0">
                          <a:latin typeface="Times New Roman"/>
                        </a:rPr>
                        <a:t>Omitted</a:t>
                      </a: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300" b="0" i="0" u="none" strike="noStrike">
                        <a:latin typeface="Times New Roman"/>
                      </a:endParaRP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 dirty="0">
                          <a:latin typeface="Times New Roman"/>
                        </a:rPr>
                        <a:t>Omitted</a:t>
                      </a: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 dirty="0">
                          <a:latin typeface="Times New Roman"/>
                        </a:rPr>
                        <a:t>Omitted</a:t>
                      </a: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 dirty="0">
                          <a:latin typeface="Times New Roman"/>
                        </a:rPr>
                        <a:t>Omitted</a:t>
                      </a: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53850"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latin typeface="Times New Roman"/>
                      </a:endParaRP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latin typeface="Times New Roman"/>
                      </a:endParaRP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latin typeface="Times New Roman"/>
                      </a:endParaRP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>
                        <a:latin typeface="Times New Roman"/>
                      </a:endParaRP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>
                        <a:latin typeface="Times New Roman"/>
                      </a:endParaRP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>
                        <a:latin typeface="Times New Roman"/>
                      </a:endParaRP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latin typeface="Times New Roman"/>
                      </a:endParaRPr>
                    </a:p>
                  </a:txBody>
                  <a:tcPr marL="11786" marR="11786" marT="11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341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 i="0" u="none" strike="noStrike" dirty="0">
                          <a:latin typeface="Times New Roman"/>
                        </a:rPr>
                        <a:t>1</a:t>
                      </a: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 i="0" u="none" strike="noStrike" dirty="0">
                          <a:latin typeface="Times New Roman"/>
                        </a:rPr>
                        <a:t>{Shock</a:t>
                      </a:r>
                      <a:r>
                        <a:rPr lang="en-US" sz="1300" b="0" i="0" u="none" strike="noStrike" baseline="-25000" dirty="0">
                          <a:latin typeface="Times New Roman"/>
                        </a:rPr>
                        <a:t>t-1</a:t>
                      </a:r>
                      <a:r>
                        <a:rPr lang="en-US" sz="1300" b="0" i="0" u="none" strike="noStrike" dirty="0">
                          <a:latin typeface="Times New Roman"/>
                        </a:rPr>
                        <a:t>=Drought, Zero, or Positive}; {</a:t>
                      </a:r>
                      <a:r>
                        <a:rPr lang="en-US" sz="1300" b="0" i="0" u="none" strike="noStrike" dirty="0" err="1">
                          <a:latin typeface="Times New Roman"/>
                        </a:rPr>
                        <a:t>Shock</a:t>
                      </a:r>
                      <a:r>
                        <a:rPr lang="en-US" sz="1300" b="0" i="0" u="none" strike="noStrike" baseline="-25000" dirty="0" err="1">
                          <a:latin typeface="Times New Roman"/>
                        </a:rPr>
                        <a:t>t</a:t>
                      </a:r>
                      <a:r>
                        <a:rPr lang="en-US" sz="1300" b="0" i="0" u="none" strike="noStrike" dirty="0">
                          <a:latin typeface="Times New Roman"/>
                        </a:rPr>
                        <a:t>=Positive}</a:t>
                      </a: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>
                          <a:latin typeface="Times New Roman"/>
                        </a:rPr>
                        <a:t> -0.023</a:t>
                      </a:r>
                      <a:br>
                        <a:rPr lang="en-US" sz="1300" b="0" i="0" u="none" strike="noStrike">
                          <a:latin typeface="Times New Roman"/>
                        </a:rPr>
                      </a:br>
                      <a:r>
                        <a:rPr lang="en-US" sz="1300" b="0" i="0" u="none" strike="noStrike">
                          <a:latin typeface="Times New Roman"/>
                        </a:rPr>
                        <a:t>(0.012)*</a:t>
                      </a: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300" b="0" i="0" u="none" strike="noStrike">
                        <a:latin typeface="Times New Roman"/>
                      </a:endParaRP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>
                          <a:latin typeface="Times New Roman"/>
                        </a:rPr>
                        <a:t>0.014</a:t>
                      </a:r>
                      <a:br>
                        <a:rPr lang="en-US" sz="1300" b="0" i="0" u="none" strike="noStrike">
                          <a:latin typeface="Times New Roman"/>
                        </a:rPr>
                      </a:br>
                      <a:r>
                        <a:rPr lang="en-US" sz="1300" b="0" i="0" u="none" strike="noStrike">
                          <a:latin typeface="Times New Roman"/>
                        </a:rPr>
                        <a:t>(0.009)</a:t>
                      </a: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 dirty="0">
                          <a:latin typeface="Times New Roman"/>
                        </a:rPr>
                        <a:t>0.017</a:t>
                      </a:r>
                      <a:br>
                        <a:rPr lang="en-US" sz="1300" b="0" i="0" u="none" strike="noStrike" dirty="0">
                          <a:latin typeface="Times New Roman"/>
                        </a:rPr>
                      </a:br>
                      <a:r>
                        <a:rPr lang="en-US" sz="1300" b="0" i="0" u="none" strike="noStrike" dirty="0">
                          <a:latin typeface="Times New Roman"/>
                        </a:rPr>
                        <a:t>(0.010)*</a:t>
                      </a: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>
                          <a:latin typeface="Times New Roman"/>
                        </a:rPr>
                        <a:t>0.023</a:t>
                      </a:r>
                      <a:br>
                        <a:rPr lang="en-US" sz="1300" b="0" i="0" u="none" strike="noStrike">
                          <a:latin typeface="Times New Roman"/>
                        </a:rPr>
                      </a:br>
                      <a:r>
                        <a:rPr lang="en-US" sz="1300" b="0" i="0" u="none" strike="noStrike">
                          <a:latin typeface="Times New Roman"/>
                        </a:rPr>
                        <a:t>(0.016)</a:t>
                      </a: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341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 i="0" u="none" strike="noStrike">
                          <a:latin typeface="Times New Roman"/>
                        </a:rPr>
                        <a:t>2</a:t>
                      </a: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 i="0" u="none" strike="noStrike" dirty="0">
                          <a:latin typeface="Times New Roman"/>
                        </a:rPr>
                        <a:t>{Shock</a:t>
                      </a:r>
                      <a:r>
                        <a:rPr lang="en-US" sz="1300" b="0" i="0" u="none" strike="noStrike" baseline="-25000" dirty="0">
                          <a:latin typeface="Times New Roman"/>
                        </a:rPr>
                        <a:t>t-1</a:t>
                      </a:r>
                      <a:r>
                        <a:rPr lang="en-US" sz="1300" b="0" i="0" u="none" strike="noStrike" dirty="0">
                          <a:latin typeface="Times New Roman"/>
                        </a:rPr>
                        <a:t>=Drought, Zero, or Positive}; {</a:t>
                      </a:r>
                      <a:r>
                        <a:rPr lang="en-US" sz="1300" b="0" i="0" u="none" strike="noStrike" dirty="0" err="1">
                          <a:latin typeface="Times New Roman"/>
                        </a:rPr>
                        <a:t>Shock</a:t>
                      </a:r>
                      <a:r>
                        <a:rPr lang="en-US" sz="1300" b="0" i="0" u="none" strike="noStrike" baseline="-25000" dirty="0" err="1">
                          <a:latin typeface="Times New Roman"/>
                        </a:rPr>
                        <a:t>t</a:t>
                      </a:r>
                      <a:r>
                        <a:rPr lang="en-US" sz="1300" b="0" i="0" u="none" strike="noStrike" dirty="0">
                          <a:latin typeface="Times New Roman"/>
                        </a:rPr>
                        <a:t>=Positive} </a:t>
                      </a:r>
                      <a:r>
                        <a:rPr lang="en-US" sz="1300" b="0" i="0" u="none" strike="noStrike" dirty="0" err="1">
                          <a:latin typeface="Times New Roman"/>
                        </a:rPr>
                        <a:t>x</a:t>
                      </a:r>
                      <a:r>
                        <a:rPr lang="en-US" sz="1300" b="0" i="0" u="none" strike="noStrike" dirty="0">
                          <a:latin typeface="Times New Roman"/>
                        </a:rPr>
                        <a:t/>
                      </a:r>
                      <a:br>
                        <a:rPr lang="en-US" sz="1300" b="0" i="0" u="none" strike="noStrike" dirty="0">
                          <a:latin typeface="Times New Roman"/>
                        </a:rPr>
                      </a:br>
                      <a:r>
                        <a:rPr lang="en-US" sz="1300" b="0" i="0" u="none" strike="noStrike" dirty="0">
                          <a:latin typeface="Times New Roman"/>
                        </a:rPr>
                        <a:t>      Interaction term</a:t>
                      </a: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300" b="0" i="0" u="none" strike="noStrike" dirty="0">
                        <a:latin typeface="Times New Roman"/>
                      </a:endParaRP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300" b="0" i="0" u="none" strike="noStrike" dirty="0">
                        <a:latin typeface="Times New Roman"/>
                      </a:endParaRP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 dirty="0">
                          <a:latin typeface="Times New Roman"/>
                        </a:rPr>
                        <a:t> -0.024</a:t>
                      </a:r>
                      <a:br>
                        <a:rPr lang="en-US" sz="1300" b="0" i="0" u="none" strike="noStrike" dirty="0">
                          <a:latin typeface="Times New Roman"/>
                        </a:rPr>
                      </a:br>
                      <a:r>
                        <a:rPr lang="en-US" sz="1300" b="0" i="0" u="none" strike="noStrike" dirty="0">
                          <a:latin typeface="Times New Roman"/>
                        </a:rPr>
                        <a:t>(0.123)</a:t>
                      </a: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 dirty="0">
                          <a:latin typeface="Times New Roman"/>
                        </a:rPr>
                        <a:t> -0.000</a:t>
                      </a:r>
                      <a:br>
                        <a:rPr lang="en-US" sz="1300" b="0" i="0" u="none" strike="noStrike" dirty="0">
                          <a:latin typeface="Times New Roman"/>
                        </a:rPr>
                      </a:br>
                      <a:r>
                        <a:rPr lang="en-US" sz="1300" b="0" i="0" u="none" strike="noStrike" dirty="0">
                          <a:latin typeface="Times New Roman"/>
                        </a:rPr>
                        <a:t>(0.001)</a:t>
                      </a: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 dirty="0">
                          <a:latin typeface="Times New Roman"/>
                        </a:rPr>
                        <a:t> -0.010</a:t>
                      </a:r>
                      <a:br>
                        <a:rPr lang="en-US" sz="1300" b="0" i="0" u="none" strike="noStrike" dirty="0">
                          <a:latin typeface="Times New Roman"/>
                        </a:rPr>
                      </a:br>
                      <a:r>
                        <a:rPr lang="en-US" sz="1300" b="0" i="0" u="none" strike="noStrike" dirty="0">
                          <a:latin typeface="Times New Roman"/>
                        </a:rPr>
                        <a:t>(0.022)</a:t>
                      </a: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3850"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latin typeface="Times New Roman"/>
                      </a:endParaRP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latin typeface="Times New Roman"/>
                      </a:endParaRP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latin typeface="Times New Roman"/>
                      </a:endParaRP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>
                        <a:latin typeface="Times New Roman"/>
                      </a:endParaRP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>
                        <a:latin typeface="Times New Roman"/>
                      </a:endParaRP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latin typeface="Times New Roman"/>
                      </a:endParaRP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>
                        <a:latin typeface="Times New Roman"/>
                      </a:endParaRP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341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 i="0" u="none" strike="noStrike" dirty="0">
                          <a:latin typeface="Times New Roman"/>
                        </a:rPr>
                        <a:t>3</a:t>
                      </a: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 i="0" u="none" strike="noStrike" dirty="0">
                          <a:latin typeface="Times New Roman"/>
                        </a:rPr>
                        <a:t>{Shock</a:t>
                      </a:r>
                      <a:r>
                        <a:rPr lang="en-US" sz="1300" b="0" i="0" u="none" strike="noStrike" baseline="-25000" dirty="0">
                          <a:latin typeface="Times New Roman"/>
                        </a:rPr>
                        <a:t>t-1</a:t>
                      </a:r>
                      <a:r>
                        <a:rPr lang="en-US" sz="1300" b="0" i="0" u="none" strike="noStrike" dirty="0">
                          <a:latin typeface="Times New Roman"/>
                        </a:rPr>
                        <a:t>=Drought or Zero}; {</a:t>
                      </a:r>
                      <a:r>
                        <a:rPr lang="en-US" sz="1300" b="0" i="0" u="none" strike="noStrike" dirty="0" err="1">
                          <a:latin typeface="Times New Roman"/>
                        </a:rPr>
                        <a:t>Shock</a:t>
                      </a:r>
                      <a:r>
                        <a:rPr lang="en-US" sz="1300" b="0" i="0" u="none" strike="noStrike" baseline="-25000" dirty="0" err="1">
                          <a:latin typeface="Times New Roman"/>
                        </a:rPr>
                        <a:t>t</a:t>
                      </a:r>
                      <a:r>
                        <a:rPr lang="en-US" sz="1300" b="0" i="0" u="none" strike="noStrike" dirty="0">
                          <a:latin typeface="Times New Roman"/>
                        </a:rPr>
                        <a:t>=Drought}</a:t>
                      </a: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>
                          <a:latin typeface="Times New Roman"/>
                        </a:rPr>
                        <a:t>0.007</a:t>
                      </a:r>
                      <a:br>
                        <a:rPr lang="en-US" sz="1300" b="0" i="0" u="none" strike="noStrike">
                          <a:latin typeface="Times New Roman"/>
                        </a:rPr>
                      </a:br>
                      <a:r>
                        <a:rPr lang="en-US" sz="1300" b="0" i="0" u="none" strike="noStrike">
                          <a:latin typeface="Times New Roman"/>
                        </a:rPr>
                        <a:t>(0.019)</a:t>
                      </a: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300" b="0" i="0" u="none" strike="noStrike">
                        <a:latin typeface="Times New Roman"/>
                      </a:endParaRP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 dirty="0">
                          <a:latin typeface="Times New Roman"/>
                        </a:rPr>
                        <a:t>0.004</a:t>
                      </a:r>
                      <a:br>
                        <a:rPr lang="en-US" sz="1300" b="0" i="0" u="none" strike="noStrike" dirty="0">
                          <a:latin typeface="Times New Roman"/>
                        </a:rPr>
                      </a:br>
                      <a:r>
                        <a:rPr lang="en-US" sz="1300" b="0" i="0" u="none" strike="noStrike" dirty="0">
                          <a:latin typeface="Times New Roman"/>
                        </a:rPr>
                        <a:t>(0.012)</a:t>
                      </a: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>
                          <a:latin typeface="Times New Roman"/>
                        </a:rPr>
                        <a:t> -0.020</a:t>
                      </a:r>
                      <a:br>
                        <a:rPr lang="en-US" sz="1300" b="0" i="0" u="none" strike="noStrike">
                          <a:latin typeface="Times New Roman"/>
                        </a:rPr>
                      </a:br>
                      <a:r>
                        <a:rPr lang="en-US" sz="1300" b="0" i="0" u="none" strike="noStrike">
                          <a:latin typeface="Times New Roman"/>
                        </a:rPr>
                        <a:t>(0.013)</a:t>
                      </a: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 dirty="0">
                          <a:latin typeface="Times New Roman"/>
                        </a:rPr>
                        <a:t> -0.021</a:t>
                      </a:r>
                      <a:br>
                        <a:rPr lang="en-US" sz="1300" b="0" i="0" u="none" strike="noStrike" dirty="0">
                          <a:latin typeface="Times New Roman"/>
                        </a:rPr>
                      </a:br>
                      <a:r>
                        <a:rPr lang="en-US" sz="1300" b="0" i="0" u="none" strike="noStrike" dirty="0">
                          <a:latin typeface="Times New Roman"/>
                        </a:rPr>
                        <a:t>(0.018)</a:t>
                      </a: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341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 i="0" u="none" strike="noStrike">
                          <a:latin typeface="Times New Roman"/>
                        </a:rPr>
                        <a:t>4</a:t>
                      </a: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 i="0" u="none" strike="noStrike" dirty="0">
                          <a:latin typeface="Times New Roman"/>
                        </a:rPr>
                        <a:t>{Shock</a:t>
                      </a:r>
                      <a:r>
                        <a:rPr lang="en-US" sz="1300" b="0" i="0" u="none" strike="noStrike" baseline="-25000" dirty="0">
                          <a:latin typeface="Times New Roman"/>
                        </a:rPr>
                        <a:t>t-1</a:t>
                      </a:r>
                      <a:r>
                        <a:rPr lang="en-US" sz="1300" b="0" i="0" u="none" strike="noStrike" dirty="0">
                          <a:latin typeface="Times New Roman"/>
                        </a:rPr>
                        <a:t>=Drought or Zero}; {</a:t>
                      </a:r>
                      <a:r>
                        <a:rPr lang="en-US" sz="1300" b="0" i="0" u="none" strike="noStrike" dirty="0" err="1">
                          <a:latin typeface="Times New Roman"/>
                        </a:rPr>
                        <a:t>Shock</a:t>
                      </a:r>
                      <a:r>
                        <a:rPr lang="en-US" sz="1300" b="0" i="0" u="none" strike="noStrike" baseline="-25000" dirty="0" err="1">
                          <a:latin typeface="Times New Roman"/>
                        </a:rPr>
                        <a:t>t</a:t>
                      </a:r>
                      <a:r>
                        <a:rPr lang="en-US" sz="1300" b="0" i="0" u="none" strike="noStrike" dirty="0">
                          <a:latin typeface="Times New Roman"/>
                        </a:rPr>
                        <a:t>=Drought} </a:t>
                      </a:r>
                      <a:r>
                        <a:rPr lang="en-US" sz="1300" b="0" i="0" u="none" strike="noStrike" dirty="0" err="1">
                          <a:latin typeface="Times New Roman"/>
                        </a:rPr>
                        <a:t>x</a:t>
                      </a:r>
                      <a:r>
                        <a:rPr lang="en-US" sz="1300" b="0" i="0" u="none" strike="noStrike" dirty="0">
                          <a:latin typeface="Times New Roman"/>
                        </a:rPr>
                        <a:t/>
                      </a:r>
                      <a:br>
                        <a:rPr lang="en-US" sz="1300" b="0" i="0" u="none" strike="noStrike" dirty="0">
                          <a:latin typeface="Times New Roman"/>
                        </a:rPr>
                      </a:br>
                      <a:r>
                        <a:rPr lang="en-US" sz="1300" b="0" i="0" u="none" strike="noStrike" dirty="0">
                          <a:latin typeface="Times New Roman"/>
                        </a:rPr>
                        <a:t>      Interaction term</a:t>
                      </a: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300" b="0" i="0" u="none" strike="noStrike">
                        <a:latin typeface="Times New Roman"/>
                      </a:endParaRP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300" b="0" i="0" u="none" strike="noStrike">
                        <a:latin typeface="Times New Roman"/>
                      </a:endParaRP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 dirty="0">
                          <a:latin typeface="Times New Roman"/>
                        </a:rPr>
                        <a:t> -0.280</a:t>
                      </a:r>
                      <a:br>
                        <a:rPr lang="en-US" sz="1300" b="0" i="0" u="none" strike="noStrike" dirty="0">
                          <a:latin typeface="Times New Roman"/>
                        </a:rPr>
                      </a:br>
                      <a:r>
                        <a:rPr lang="en-US" sz="1300" b="0" i="0" u="none" strike="noStrike" dirty="0">
                          <a:latin typeface="Times New Roman"/>
                        </a:rPr>
                        <a:t>(0.160)*</a:t>
                      </a: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 dirty="0">
                          <a:latin typeface="Times New Roman"/>
                        </a:rPr>
                        <a:t>0.000</a:t>
                      </a:r>
                      <a:br>
                        <a:rPr lang="en-US" sz="1300" b="0" i="0" u="none" strike="noStrike" dirty="0">
                          <a:latin typeface="Times New Roman"/>
                        </a:rPr>
                      </a:br>
                      <a:r>
                        <a:rPr lang="en-US" sz="1300" b="0" i="0" u="none" strike="noStrike" dirty="0">
                          <a:latin typeface="Times New Roman"/>
                        </a:rPr>
                        <a:t>(0.001)</a:t>
                      </a: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 dirty="0">
                          <a:latin typeface="Times New Roman"/>
                        </a:rPr>
                        <a:t>0.002</a:t>
                      </a:r>
                      <a:br>
                        <a:rPr lang="en-US" sz="1300" b="0" i="0" u="none" strike="noStrike" dirty="0">
                          <a:latin typeface="Times New Roman"/>
                        </a:rPr>
                      </a:br>
                      <a:r>
                        <a:rPr lang="en-US" sz="1300" b="0" i="0" u="none" strike="noStrike" dirty="0">
                          <a:latin typeface="Times New Roman"/>
                        </a:rPr>
                        <a:t>(0.026)</a:t>
                      </a: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3850"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latin typeface="Times New Roman"/>
                      </a:endParaRP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1" u="none" strike="noStrike">
                        <a:solidFill>
                          <a:srgbClr val="993300"/>
                        </a:solidFill>
                        <a:latin typeface="Times New Roman"/>
                      </a:endParaRP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latin typeface="Times New Roman"/>
                      </a:endParaRP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>
                        <a:latin typeface="Times New Roman"/>
                      </a:endParaRP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latin typeface="Times New Roman"/>
                      </a:endParaRP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>
                        <a:latin typeface="Times New Roman"/>
                      </a:endParaRP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>
                        <a:latin typeface="Times New Roman"/>
                      </a:endParaRP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341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 i="0" u="none" strike="noStrike" dirty="0">
                          <a:latin typeface="Times New Roman"/>
                        </a:rPr>
                        <a:t>5</a:t>
                      </a: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 i="0" u="none" strike="noStrike" dirty="0">
                          <a:latin typeface="Times New Roman"/>
                        </a:rPr>
                        <a:t>{Shock</a:t>
                      </a:r>
                      <a:r>
                        <a:rPr lang="en-US" sz="1300" b="0" i="0" u="none" strike="noStrike" baseline="-25000" dirty="0">
                          <a:latin typeface="Times New Roman"/>
                        </a:rPr>
                        <a:t>t-1</a:t>
                      </a:r>
                      <a:r>
                        <a:rPr lang="en-US" sz="1300" b="0" i="0" u="none" strike="noStrike" dirty="0">
                          <a:latin typeface="Times New Roman"/>
                        </a:rPr>
                        <a:t>=Positive}; {</a:t>
                      </a:r>
                      <a:r>
                        <a:rPr lang="en-US" sz="1300" b="0" i="0" u="none" strike="noStrike" dirty="0" err="1">
                          <a:latin typeface="Times New Roman"/>
                        </a:rPr>
                        <a:t>Shock</a:t>
                      </a:r>
                      <a:r>
                        <a:rPr lang="en-US" sz="1300" b="0" i="0" u="none" strike="noStrike" baseline="-25000" dirty="0" err="1">
                          <a:latin typeface="Times New Roman"/>
                        </a:rPr>
                        <a:t>t</a:t>
                      </a:r>
                      <a:r>
                        <a:rPr lang="en-US" sz="1300" b="0" i="0" u="none" strike="noStrike" dirty="0">
                          <a:latin typeface="Times New Roman"/>
                        </a:rPr>
                        <a:t>=Drought}</a:t>
                      </a: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 dirty="0">
                          <a:latin typeface="Times New Roman"/>
                        </a:rPr>
                        <a:t>0.004</a:t>
                      </a:r>
                      <a:br>
                        <a:rPr lang="en-US" sz="1300" b="0" i="0" u="none" strike="noStrike" dirty="0">
                          <a:latin typeface="Times New Roman"/>
                        </a:rPr>
                      </a:br>
                      <a:r>
                        <a:rPr lang="en-US" sz="1300" b="0" i="0" u="none" strike="noStrike" dirty="0">
                          <a:latin typeface="Times New Roman"/>
                        </a:rPr>
                        <a:t>(0.015)</a:t>
                      </a: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300" b="0" i="0" u="none" strike="noStrike">
                        <a:latin typeface="Times New Roman"/>
                      </a:endParaRP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 dirty="0">
                          <a:latin typeface="Times New Roman"/>
                        </a:rPr>
                        <a:t>0.025</a:t>
                      </a:r>
                      <a:br>
                        <a:rPr lang="en-US" sz="1300" b="0" i="0" u="none" strike="noStrike" dirty="0">
                          <a:latin typeface="Times New Roman"/>
                        </a:rPr>
                      </a:br>
                      <a:r>
                        <a:rPr lang="en-US" sz="1300" b="0" i="0" u="none" strike="noStrike" dirty="0">
                          <a:latin typeface="Times New Roman"/>
                        </a:rPr>
                        <a:t>(0.025)</a:t>
                      </a: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 dirty="0">
                          <a:latin typeface="Times New Roman"/>
                        </a:rPr>
                        <a:t>0.019</a:t>
                      </a:r>
                      <a:br>
                        <a:rPr lang="en-US" sz="1300" b="0" i="0" u="none" strike="noStrike" dirty="0">
                          <a:latin typeface="Times New Roman"/>
                        </a:rPr>
                      </a:br>
                      <a:r>
                        <a:rPr lang="en-US" sz="1300" b="0" i="0" u="none" strike="noStrike" dirty="0">
                          <a:latin typeface="Times New Roman"/>
                        </a:rPr>
                        <a:t>(0.023)</a:t>
                      </a: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 dirty="0">
                          <a:latin typeface="Times New Roman"/>
                        </a:rPr>
                        <a:t>0.001</a:t>
                      </a:r>
                      <a:br>
                        <a:rPr lang="en-US" sz="1300" b="0" i="0" u="none" strike="noStrike" dirty="0">
                          <a:latin typeface="Times New Roman"/>
                        </a:rPr>
                      </a:br>
                      <a:r>
                        <a:rPr lang="en-US" sz="1300" b="0" i="0" u="none" strike="noStrike" dirty="0">
                          <a:latin typeface="Times New Roman"/>
                        </a:rPr>
                        <a:t>(0.029)</a:t>
                      </a: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341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 i="0" u="none" strike="noStrike">
                          <a:latin typeface="Times New Roman"/>
                        </a:rPr>
                        <a:t>6</a:t>
                      </a: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 i="0" u="none" strike="noStrike">
                          <a:latin typeface="Times New Roman"/>
                        </a:rPr>
                        <a:t>{Shock</a:t>
                      </a:r>
                      <a:r>
                        <a:rPr lang="en-US" sz="1300" b="0" i="0" u="none" strike="noStrike" baseline="-25000">
                          <a:latin typeface="Times New Roman"/>
                        </a:rPr>
                        <a:t>t-1</a:t>
                      </a:r>
                      <a:r>
                        <a:rPr lang="en-US" sz="1300" b="0" i="0" u="none" strike="noStrike">
                          <a:latin typeface="Times New Roman"/>
                        </a:rPr>
                        <a:t>=Positive}; {Shock</a:t>
                      </a:r>
                      <a:r>
                        <a:rPr lang="en-US" sz="1300" b="0" i="0" u="none" strike="noStrike" baseline="-25000">
                          <a:latin typeface="Times New Roman"/>
                        </a:rPr>
                        <a:t>t</a:t>
                      </a:r>
                      <a:r>
                        <a:rPr lang="en-US" sz="1300" b="0" i="0" u="none" strike="noStrike">
                          <a:latin typeface="Times New Roman"/>
                        </a:rPr>
                        <a:t>=Drought} x</a:t>
                      </a:r>
                      <a:br>
                        <a:rPr lang="en-US" sz="1300" b="0" i="0" u="none" strike="noStrike">
                          <a:latin typeface="Times New Roman"/>
                        </a:rPr>
                      </a:br>
                      <a:r>
                        <a:rPr lang="en-US" sz="1300" b="0" i="0" u="none" strike="noStrike">
                          <a:latin typeface="Times New Roman"/>
                        </a:rPr>
                        <a:t>      Interaction term</a:t>
                      </a: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300" b="0" i="0" u="none" strike="noStrike">
                        <a:latin typeface="Times New Roman"/>
                      </a:endParaRP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300" b="0" i="0" u="none" strike="noStrike">
                        <a:latin typeface="Times New Roman"/>
                      </a:endParaRP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>
                          <a:latin typeface="Times New Roman"/>
                        </a:rPr>
                        <a:t> -0.240</a:t>
                      </a:r>
                      <a:br>
                        <a:rPr lang="en-US" sz="1300" b="0" i="0" u="none" strike="noStrike">
                          <a:latin typeface="Times New Roman"/>
                        </a:rPr>
                      </a:br>
                      <a:r>
                        <a:rPr lang="en-US" sz="1300" b="0" i="0" u="none" strike="noStrike">
                          <a:latin typeface="Times New Roman"/>
                        </a:rPr>
                        <a:t>(0.216)</a:t>
                      </a: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>
                          <a:latin typeface="Times New Roman"/>
                        </a:rPr>
                        <a:t> -0.000</a:t>
                      </a:r>
                      <a:br>
                        <a:rPr lang="en-US" sz="1300" b="0" i="0" u="none" strike="noStrike">
                          <a:latin typeface="Times New Roman"/>
                        </a:rPr>
                      </a:br>
                      <a:r>
                        <a:rPr lang="en-US" sz="1300" b="0" i="0" u="none" strike="noStrike">
                          <a:latin typeface="Times New Roman"/>
                        </a:rPr>
                        <a:t>(0.002)</a:t>
                      </a: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 dirty="0">
                          <a:latin typeface="Times New Roman"/>
                        </a:rPr>
                        <a:t>0.028</a:t>
                      </a:r>
                      <a:br>
                        <a:rPr lang="en-US" sz="1300" b="0" i="0" u="none" strike="noStrike" dirty="0">
                          <a:latin typeface="Times New Roman"/>
                        </a:rPr>
                      </a:br>
                      <a:r>
                        <a:rPr lang="en-US" sz="1300" b="0" i="0" u="none" strike="noStrike" dirty="0">
                          <a:latin typeface="Times New Roman"/>
                        </a:rPr>
                        <a:t>(0.039)</a:t>
                      </a: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3850">
                <a:tc>
                  <a:txBody>
                    <a:bodyPr/>
                    <a:lstStyle/>
                    <a:p>
                      <a:pPr algn="l" fontAlgn="t"/>
                      <a:endParaRPr lang="en-US" sz="900" b="0" i="1" u="none" strike="noStrike">
                        <a:latin typeface="Times New Roman"/>
                      </a:endParaRP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latin typeface="Times New Roman"/>
                      </a:endParaRP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>
                        <a:latin typeface="Times New Roman"/>
                      </a:endParaRP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>
                        <a:latin typeface="Times New Roman"/>
                      </a:endParaRP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>
                        <a:latin typeface="Times New Roman"/>
                      </a:endParaRP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>
                        <a:latin typeface="Times New Roman"/>
                      </a:endParaRP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>
                        <a:latin typeface="Times New Roman"/>
                      </a:endParaRP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341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 i="0" u="none" strike="noStrike" dirty="0">
                          <a:latin typeface="Times New Roman"/>
                        </a:rPr>
                        <a:t>7</a:t>
                      </a: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 i="0" u="none" strike="noStrike" dirty="0">
                          <a:latin typeface="Times New Roman"/>
                        </a:rPr>
                        <a:t>{Shock</a:t>
                      </a:r>
                      <a:r>
                        <a:rPr lang="en-US" sz="1300" b="0" i="0" u="none" strike="noStrike" baseline="-25000" dirty="0">
                          <a:latin typeface="Times New Roman"/>
                        </a:rPr>
                        <a:t>t-1</a:t>
                      </a:r>
                      <a:r>
                        <a:rPr lang="en-US" sz="1300" b="0" i="0" u="none" strike="noStrike" dirty="0">
                          <a:latin typeface="Times New Roman"/>
                        </a:rPr>
                        <a:t>=Positive}; {</a:t>
                      </a:r>
                      <a:r>
                        <a:rPr lang="en-US" sz="1300" b="0" i="0" u="none" strike="noStrike" dirty="0" err="1">
                          <a:latin typeface="Times New Roman"/>
                        </a:rPr>
                        <a:t>Shock</a:t>
                      </a:r>
                      <a:r>
                        <a:rPr lang="en-US" sz="1300" b="0" i="0" u="none" strike="noStrike" baseline="-25000" dirty="0" err="1">
                          <a:latin typeface="Times New Roman"/>
                        </a:rPr>
                        <a:t>t</a:t>
                      </a:r>
                      <a:r>
                        <a:rPr lang="en-US" sz="1300" b="0" i="0" u="none" strike="noStrike" dirty="0">
                          <a:latin typeface="Times New Roman"/>
                        </a:rPr>
                        <a:t>=Zero}</a:t>
                      </a: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 dirty="0">
                          <a:latin typeface="Times New Roman"/>
                        </a:rPr>
                        <a:t>0.005</a:t>
                      </a:r>
                      <a:br>
                        <a:rPr lang="en-US" sz="1300" b="0" i="0" u="none" strike="noStrike" dirty="0">
                          <a:latin typeface="Times New Roman"/>
                        </a:rPr>
                      </a:br>
                      <a:r>
                        <a:rPr lang="en-US" sz="1300" b="0" i="0" u="none" strike="noStrike" dirty="0">
                          <a:latin typeface="Times New Roman"/>
                        </a:rPr>
                        <a:t>(0.010)</a:t>
                      </a: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300" b="0" i="0" u="none" strike="noStrike">
                        <a:latin typeface="Times New Roman"/>
                      </a:endParaRP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>
                          <a:latin typeface="Times New Roman"/>
                        </a:rPr>
                        <a:t>0.032</a:t>
                      </a:r>
                      <a:br>
                        <a:rPr lang="en-US" sz="1300" b="0" i="0" u="none" strike="noStrike">
                          <a:latin typeface="Times New Roman"/>
                        </a:rPr>
                      </a:br>
                      <a:r>
                        <a:rPr lang="en-US" sz="1300" b="0" i="0" u="none" strike="noStrike">
                          <a:latin typeface="Times New Roman"/>
                        </a:rPr>
                        <a:t>(0.017)*</a:t>
                      </a: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>
                          <a:latin typeface="Times New Roman"/>
                        </a:rPr>
                        <a:t>0.014</a:t>
                      </a:r>
                      <a:br>
                        <a:rPr lang="en-US" sz="1300" b="0" i="0" u="none" strike="noStrike">
                          <a:latin typeface="Times New Roman"/>
                        </a:rPr>
                      </a:br>
                      <a:r>
                        <a:rPr lang="en-US" sz="1300" b="0" i="0" u="none" strike="noStrike">
                          <a:latin typeface="Times New Roman"/>
                        </a:rPr>
                        <a:t>(0.011)</a:t>
                      </a: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>
                          <a:latin typeface="Times New Roman"/>
                        </a:rPr>
                        <a:t>0.009</a:t>
                      </a:r>
                      <a:br>
                        <a:rPr lang="en-US" sz="1300" b="0" i="0" u="none" strike="noStrike">
                          <a:latin typeface="Times New Roman"/>
                        </a:rPr>
                      </a:br>
                      <a:r>
                        <a:rPr lang="en-US" sz="1300" b="0" i="0" u="none" strike="noStrike">
                          <a:latin typeface="Times New Roman"/>
                        </a:rPr>
                        <a:t>(0.016)</a:t>
                      </a: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341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 i="0" u="none" strike="noStrike">
                          <a:latin typeface="Times New Roman"/>
                        </a:rPr>
                        <a:t>8</a:t>
                      </a: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 i="0" u="none" strike="noStrike" dirty="0">
                          <a:latin typeface="Times New Roman"/>
                        </a:rPr>
                        <a:t>{Shock</a:t>
                      </a:r>
                      <a:r>
                        <a:rPr lang="en-US" sz="1300" b="0" i="0" u="none" strike="noStrike" baseline="-25000" dirty="0">
                          <a:latin typeface="Times New Roman"/>
                        </a:rPr>
                        <a:t>t-1</a:t>
                      </a:r>
                      <a:r>
                        <a:rPr lang="en-US" sz="1300" b="0" i="0" u="none" strike="noStrike" dirty="0">
                          <a:latin typeface="Times New Roman"/>
                        </a:rPr>
                        <a:t>=Positive}; {</a:t>
                      </a:r>
                      <a:r>
                        <a:rPr lang="en-US" sz="1300" b="0" i="0" u="none" strike="noStrike" dirty="0" err="1">
                          <a:latin typeface="Times New Roman"/>
                        </a:rPr>
                        <a:t>Shock</a:t>
                      </a:r>
                      <a:r>
                        <a:rPr lang="en-US" sz="1300" b="0" i="0" u="none" strike="noStrike" baseline="-25000" dirty="0" err="1">
                          <a:latin typeface="Times New Roman"/>
                        </a:rPr>
                        <a:t>t</a:t>
                      </a:r>
                      <a:r>
                        <a:rPr lang="en-US" sz="1300" b="0" i="0" u="none" strike="noStrike" dirty="0">
                          <a:latin typeface="Times New Roman"/>
                        </a:rPr>
                        <a:t>=Zero} </a:t>
                      </a:r>
                      <a:r>
                        <a:rPr lang="en-US" sz="1300" b="0" i="0" u="none" strike="noStrike" dirty="0" err="1">
                          <a:latin typeface="Times New Roman"/>
                        </a:rPr>
                        <a:t>x</a:t>
                      </a:r>
                      <a:r>
                        <a:rPr lang="en-US" sz="1300" b="0" i="0" u="none" strike="noStrike" dirty="0">
                          <a:latin typeface="Times New Roman"/>
                        </a:rPr>
                        <a:t/>
                      </a:r>
                      <a:br>
                        <a:rPr lang="en-US" sz="1300" b="0" i="0" u="none" strike="noStrike" dirty="0">
                          <a:latin typeface="Times New Roman"/>
                        </a:rPr>
                      </a:br>
                      <a:r>
                        <a:rPr lang="en-US" sz="1300" b="0" i="0" u="none" strike="noStrike" dirty="0">
                          <a:latin typeface="Times New Roman"/>
                        </a:rPr>
                        <a:t>      Interaction term</a:t>
                      </a: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300" b="0" i="0" u="none" strike="noStrike">
                        <a:latin typeface="Times New Roman"/>
                      </a:endParaRP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300" b="0" i="0" u="none" strike="noStrike">
                        <a:latin typeface="Times New Roman"/>
                      </a:endParaRP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 dirty="0">
                          <a:latin typeface="Times New Roman"/>
                        </a:rPr>
                        <a:t> -0.247</a:t>
                      </a:r>
                      <a:br>
                        <a:rPr lang="en-US" sz="1300" b="0" i="0" u="none" strike="noStrike" dirty="0">
                          <a:latin typeface="Times New Roman"/>
                        </a:rPr>
                      </a:br>
                      <a:r>
                        <a:rPr lang="en-US" sz="1300" b="0" i="0" u="none" strike="noStrike" dirty="0">
                          <a:latin typeface="Times New Roman"/>
                        </a:rPr>
                        <a:t>(0.120)*</a:t>
                      </a: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 dirty="0">
                          <a:latin typeface="Times New Roman"/>
                        </a:rPr>
                        <a:t>0.001</a:t>
                      </a:r>
                      <a:br>
                        <a:rPr lang="en-US" sz="1300" b="0" i="0" u="none" strike="noStrike" dirty="0">
                          <a:latin typeface="Times New Roman"/>
                        </a:rPr>
                      </a:br>
                      <a:r>
                        <a:rPr lang="en-US" sz="1300" b="0" i="0" u="none" strike="noStrike" dirty="0">
                          <a:latin typeface="Times New Roman"/>
                        </a:rPr>
                        <a:t>(0.001)</a:t>
                      </a: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 dirty="0">
                          <a:latin typeface="Times New Roman"/>
                        </a:rPr>
                        <a:t>0.010</a:t>
                      </a:r>
                      <a:br>
                        <a:rPr lang="en-US" sz="1300" b="0" i="0" u="none" strike="noStrike" dirty="0">
                          <a:latin typeface="Times New Roman"/>
                        </a:rPr>
                      </a:br>
                      <a:r>
                        <a:rPr lang="en-US" sz="1300" b="0" i="0" u="none" strike="noStrike" dirty="0">
                          <a:latin typeface="Times New Roman"/>
                        </a:rPr>
                        <a:t>(0.024)</a:t>
                      </a: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85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300" b="0" i="0" u="none" strike="noStrike" dirty="0">
                          <a:latin typeface="Times New Roman"/>
                        </a:rPr>
                        <a:t>District fixed effects?</a:t>
                      </a: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 dirty="0">
                          <a:latin typeface="Times New Roman"/>
                        </a:rPr>
                        <a:t>Yes</a:t>
                      </a: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300" b="0" i="0" u="none" strike="noStrike">
                        <a:latin typeface="Times New Roman"/>
                      </a:endParaRP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 dirty="0">
                          <a:latin typeface="Times New Roman"/>
                        </a:rPr>
                        <a:t>Yes</a:t>
                      </a: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 dirty="0">
                          <a:latin typeface="Times New Roman"/>
                        </a:rPr>
                        <a:t>Yes</a:t>
                      </a: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 dirty="0">
                          <a:latin typeface="Times New Roman"/>
                        </a:rPr>
                        <a:t>Yes</a:t>
                      </a: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56442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300" b="0" i="0" u="none" strike="noStrike" dirty="0">
                          <a:latin typeface="Times New Roman"/>
                        </a:rPr>
                        <a:t>Year fixed effects?</a:t>
                      </a: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 dirty="0">
                          <a:latin typeface="Times New Roman"/>
                        </a:rPr>
                        <a:t>No</a:t>
                      </a: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300" b="0" i="0" u="none" strike="noStrike">
                        <a:latin typeface="Times New Roman"/>
                      </a:endParaRP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 dirty="0">
                          <a:latin typeface="Times New Roman"/>
                        </a:rPr>
                        <a:t>Yes</a:t>
                      </a: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 dirty="0">
                          <a:latin typeface="Times New Roman"/>
                        </a:rPr>
                        <a:t>Yes</a:t>
                      </a: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 dirty="0">
                          <a:latin typeface="Times New Roman"/>
                        </a:rPr>
                        <a:t>Yes</a:t>
                      </a:r>
                    </a:p>
                  </a:txBody>
                  <a:tcPr marL="11786" marR="11786" marT="1178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285788" y="6443578"/>
            <a:ext cx="1804734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hlinkClick r:id="rId3" action="ppaction://hlinksldjump"/>
              </a:rPr>
              <a:t>Link: Return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9053"/>
            <a:ext cx="8229600" cy="5347368"/>
          </a:xfrm>
        </p:spPr>
        <p:txBody>
          <a:bodyPr>
            <a:normAutofit fontScale="55000" lnSpcReduction="20000"/>
          </a:bodyPr>
          <a:lstStyle/>
          <a:p>
            <a:r>
              <a:rPr lang="en-US" sz="4000" dirty="0" smtClean="0">
                <a:latin typeface="Times New Roman"/>
                <a:cs typeface="Times New Roman"/>
              </a:rPr>
              <a:t>Literature: Mixed evidence on distortions</a:t>
            </a:r>
          </a:p>
          <a:p>
            <a:pPr lvl="1"/>
            <a:r>
              <a:rPr lang="en-US" sz="3600" dirty="0" smtClean="0">
                <a:latin typeface="Times New Roman"/>
                <a:cs typeface="Times New Roman"/>
              </a:rPr>
              <a:t>Competitive markets with wage adjustment </a:t>
            </a:r>
          </a:p>
          <a:p>
            <a:pPr marL="857250" lvl="2" indent="0">
              <a:buNone/>
            </a:pPr>
            <a:r>
              <a:rPr lang="en-US" sz="3100" dirty="0" err="1" smtClean="0">
                <a:latin typeface="Times New Roman"/>
                <a:cs typeface="Times New Roman"/>
              </a:rPr>
              <a:t>Rosenzweig</a:t>
            </a:r>
            <a:r>
              <a:rPr lang="en-US" sz="3100" dirty="0" smtClean="0">
                <a:latin typeface="Times New Roman"/>
                <a:cs typeface="Times New Roman"/>
              </a:rPr>
              <a:t> (1980), Benjamin (1992), </a:t>
            </a:r>
            <a:r>
              <a:rPr lang="en-US" sz="3100" dirty="0" err="1" smtClean="0">
                <a:latin typeface="Times New Roman"/>
                <a:cs typeface="Times New Roman"/>
              </a:rPr>
              <a:t>Jayachandran</a:t>
            </a:r>
            <a:r>
              <a:rPr lang="en-US" sz="3100" dirty="0" smtClean="0">
                <a:latin typeface="Times New Roman"/>
                <a:cs typeface="Times New Roman"/>
              </a:rPr>
              <a:t> (2006)</a:t>
            </a:r>
          </a:p>
          <a:p>
            <a:pPr lvl="1"/>
            <a:r>
              <a:rPr lang="en-US" sz="3600" dirty="0" smtClean="0">
                <a:latin typeface="Times New Roman"/>
                <a:cs typeface="Times New Roman"/>
              </a:rPr>
              <a:t>Evidence consistent with failures</a:t>
            </a:r>
          </a:p>
          <a:p>
            <a:pPr marL="857250" lvl="2" indent="0">
              <a:buNone/>
            </a:pPr>
            <a:r>
              <a:rPr lang="en-US" sz="3100" dirty="0" err="1" smtClean="0">
                <a:latin typeface="Times New Roman"/>
                <a:cs typeface="Times New Roman"/>
              </a:rPr>
              <a:t>Bardhan</a:t>
            </a:r>
            <a:r>
              <a:rPr lang="en-US" sz="3100" dirty="0" smtClean="0">
                <a:latin typeface="Times New Roman"/>
                <a:cs typeface="Times New Roman"/>
              </a:rPr>
              <a:t> (1973), </a:t>
            </a:r>
            <a:r>
              <a:rPr lang="en-US" sz="3100" dirty="0" err="1" smtClean="0">
                <a:latin typeface="Times New Roman"/>
                <a:cs typeface="Times New Roman"/>
              </a:rPr>
              <a:t>Udry</a:t>
            </a:r>
            <a:r>
              <a:rPr lang="en-US" sz="3100" dirty="0" smtClean="0">
                <a:latin typeface="Times New Roman"/>
                <a:cs typeface="Times New Roman"/>
              </a:rPr>
              <a:t> (1996), Foster et al. (1997), Foster and Rosenzweig (2011), </a:t>
            </a:r>
            <a:r>
              <a:rPr lang="en-US" sz="3100" dirty="0" err="1" smtClean="0">
                <a:latin typeface="Times New Roman"/>
                <a:cs typeface="Times New Roman"/>
              </a:rPr>
              <a:t>LaFave</a:t>
            </a:r>
            <a:r>
              <a:rPr lang="en-US" sz="3100" dirty="0" smtClean="0">
                <a:latin typeface="Times New Roman"/>
                <a:cs typeface="Times New Roman"/>
              </a:rPr>
              <a:t> and Thomas (2013</a:t>
            </a:r>
            <a:r>
              <a:rPr lang="en-US" sz="2886" dirty="0" smtClean="0">
                <a:latin typeface="Times New Roman"/>
                <a:cs typeface="Times New Roman"/>
              </a:rPr>
              <a:t>)</a:t>
            </a:r>
          </a:p>
          <a:p>
            <a:pPr>
              <a:buNone/>
            </a:pPr>
            <a:endParaRPr lang="en-US" sz="4000" dirty="0" smtClean="0">
              <a:latin typeface="Times New Roman"/>
              <a:cs typeface="Times New Roman"/>
            </a:endParaRPr>
          </a:p>
          <a:p>
            <a:r>
              <a:rPr lang="en-US" sz="4000" dirty="0">
                <a:latin typeface="Times New Roman"/>
                <a:cs typeface="Times New Roman"/>
              </a:rPr>
              <a:t>No direct evidence on nominal wage </a:t>
            </a:r>
            <a:r>
              <a:rPr lang="en-US" sz="4000" dirty="0" smtClean="0">
                <a:latin typeface="Times New Roman"/>
                <a:cs typeface="Times New Roman"/>
              </a:rPr>
              <a:t>rigidity in village markets</a:t>
            </a:r>
            <a:endParaRPr lang="en-US" sz="4000" dirty="0">
              <a:latin typeface="Times New Roman"/>
              <a:cs typeface="Times New Roman"/>
            </a:endParaRPr>
          </a:p>
          <a:p>
            <a:r>
              <a:rPr lang="en-US" sz="4000" dirty="0" smtClean="0">
                <a:latin typeface="Times New Roman"/>
                <a:cs typeface="Times New Roman"/>
              </a:rPr>
              <a:t>In general, little evidence on how distortions arise</a:t>
            </a:r>
          </a:p>
          <a:p>
            <a:pPr>
              <a:buNone/>
            </a:pPr>
            <a:endParaRPr lang="en-US" sz="4000" dirty="0" smtClean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4000" i="1" dirty="0" smtClean="0">
                <a:latin typeface="Times New Roman"/>
                <a:cs typeface="Times New Roman"/>
              </a:rPr>
              <a:t>Contributions</a:t>
            </a:r>
          </a:p>
          <a:p>
            <a:r>
              <a:rPr lang="en-US" sz="4000" dirty="0" smtClean="0">
                <a:latin typeface="Times New Roman"/>
                <a:cs typeface="Times New Roman"/>
              </a:rPr>
              <a:t>Evidence on imperfections</a:t>
            </a:r>
          </a:p>
          <a:p>
            <a:pPr lvl="1"/>
            <a:r>
              <a:rPr lang="en-US" sz="3600" dirty="0" smtClean="0">
                <a:latin typeface="Times New Roman"/>
                <a:cs typeface="Times New Roman"/>
              </a:rPr>
              <a:t>Demonstrate labor rationing, link to separation failures</a:t>
            </a:r>
          </a:p>
          <a:p>
            <a:r>
              <a:rPr lang="en-US" sz="4000" dirty="0" smtClean="0">
                <a:latin typeface="Times New Roman"/>
                <a:cs typeface="Times New Roman"/>
              </a:rPr>
              <a:t>Help reconcile both views on labor markets</a:t>
            </a:r>
          </a:p>
          <a:p>
            <a:pPr lvl="1"/>
            <a:r>
              <a:rPr lang="en-US" sz="3600" dirty="0" smtClean="0">
                <a:latin typeface="Times New Roman"/>
                <a:cs typeface="Times New Roman"/>
              </a:rPr>
              <a:t>Wages adjust often and play </a:t>
            </a:r>
            <a:r>
              <a:rPr lang="en-US" sz="3600" dirty="0" err="1" smtClean="0">
                <a:latin typeface="Times New Roman"/>
                <a:cs typeface="Times New Roman"/>
              </a:rPr>
              <a:t>allocative</a:t>
            </a:r>
            <a:r>
              <a:rPr lang="en-US" sz="3600" dirty="0" smtClean="0">
                <a:latin typeface="Times New Roman"/>
                <a:cs typeface="Times New Roman"/>
              </a:rPr>
              <a:t> role</a:t>
            </a:r>
          </a:p>
          <a:p>
            <a:pPr>
              <a:buNone/>
            </a:pPr>
            <a:endParaRPr lang="en-US" sz="4000" dirty="0" smtClean="0">
              <a:latin typeface="Times New Roman"/>
              <a:cs typeface="Times New Roman"/>
            </a:endParaRPr>
          </a:p>
          <a:p>
            <a:pPr lvl="1">
              <a:buNone/>
            </a:pPr>
            <a:endParaRPr lang="en-US" sz="2400" dirty="0" smtClean="0">
              <a:latin typeface="Times New Roman"/>
              <a:cs typeface="Times New Roman"/>
            </a:endParaRPr>
          </a:p>
          <a:p>
            <a:pPr lvl="1"/>
            <a:endParaRPr lang="en-US" sz="3600" dirty="0" smtClean="0">
              <a:latin typeface="Times New Roman"/>
              <a:cs typeface="Times New Roman"/>
            </a:endParaRPr>
          </a:p>
          <a:p>
            <a:endParaRPr lang="en-US" sz="3236" dirty="0" smtClean="0">
              <a:latin typeface="Times New Roman"/>
              <a:cs typeface="Times New Roma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57200" y="660064"/>
            <a:ext cx="8229600" cy="1588"/>
          </a:xfrm>
          <a:prstGeom prst="line">
            <a:avLst/>
          </a:prstGeom>
          <a:ln>
            <a:solidFill>
              <a:srgbClr val="4F81BD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363624" y="-28485"/>
            <a:ext cx="8577176" cy="6751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300" b="1" dirty="0">
                <a:solidFill>
                  <a:srgbClr val="4F81BD"/>
                </a:solidFill>
                <a:latin typeface="Times New Roman"/>
                <a:ea typeface="+mj-ea"/>
                <a:cs typeface="Times New Roman"/>
              </a:rPr>
              <a:t>Literature: </a:t>
            </a:r>
            <a:r>
              <a:rPr lang="en-US" sz="3300" b="1" dirty="0" smtClean="0">
                <a:solidFill>
                  <a:srgbClr val="4F81BD"/>
                </a:solidFill>
                <a:latin typeface="Times New Roman"/>
                <a:ea typeface="+mj-ea"/>
                <a:cs typeface="Times New Roman"/>
              </a:rPr>
              <a:t>Labor markets in poor countries</a:t>
            </a:r>
            <a:endParaRPr kumimoji="0" lang="en-US" sz="3300" b="1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Times New Roman"/>
              <a:ea typeface="+mj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5847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0" y="43279"/>
            <a:ext cx="8229600" cy="453545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rgbClr val="4F81BD"/>
                </a:solidFill>
                <a:latin typeface="Times New Roman"/>
                <a:cs typeface="Times New Roman"/>
              </a:rPr>
              <a:t>Outline</a:t>
            </a:r>
            <a:endParaRPr lang="en-US" sz="4000" b="1" dirty="0">
              <a:solidFill>
                <a:srgbClr val="4F81BD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8143"/>
            <a:ext cx="8229600" cy="5301968"/>
          </a:xfrm>
        </p:spPr>
        <p:txBody>
          <a:bodyPr>
            <a:normAutofit/>
          </a:bodyPr>
          <a:lstStyle/>
          <a:p>
            <a:r>
              <a:rPr lang="en-US" sz="3579" dirty="0" smtClean="0">
                <a:latin typeface="Times New Roman"/>
                <a:cs typeface="Times New Roman"/>
              </a:rPr>
              <a:t>Model</a:t>
            </a:r>
          </a:p>
          <a:p>
            <a:pPr>
              <a:buNone/>
            </a:pPr>
            <a:endParaRPr lang="en-US" sz="1290" dirty="0" smtClean="0">
              <a:latin typeface="Times New Roman"/>
              <a:cs typeface="Times New Roman"/>
            </a:endParaRPr>
          </a:p>
          <a:p>
            <a:r>
              <a:rPr lang="en-US" sz="3579" dirty="0" smtClean="0">
                <a:latin typeface="Times New Roman"/>
                <a:cs typeface="Times New Roman"/>
              </a:rPr>
              <a:t>Empirical Strategy</a:t>
            </a:r>
          </a:p>
          <a:p>
            <a:endParaRPr lang="en-US" sz="1290" dirty="0" smtClean="0">
              <a:latin typeface="Times New Roman"/>
              <a:cs typeface="Times New Roman"/>
            </a:endParaRPr>
          </a:p>
          <a:p>
            <a:r>
              <a:rPr lang="en-US" sz="3579" dirty="0" smtClean="0">
                <a:latin typeface="Times New Roman"/>
                <a:cs typeface="Times New Roman"/>
                <a:sym typeface="Wingdings"/>
              </a:rPr>
              <a:t>Results</a:t>
            </a:r>
            <a:endParaRPr lang="en-US" sz="1290" dirty="0" smtClean="0">
              <a:latin typeface="Times New Roman"/>
              <a:cs typeface="Times New Roman"/>
            </a:endParaRPr>
          </a:p>
          <a:p>
            <a:pPr>
              <a:buNone/>
            </a:pPr>
            <a:endParaRPr lang="en-US" sz="1290" dirty="0" smtClean="0">
              <a:latin typeface="Times New Roman"/>
              <a:cs typeface="Times New Roman"/>
            </a:endParaRPr>
          </a:p>
          <a:p>
            <a:r>
              <a:rPr lang="en-US" sz="3579" dirty="0" smtClean="0">
                <a:latin typeface="Times New Roman"/>
                <a:cs typeface="Times New Roman"/>
                <a:sym typeface="Wingdings"/>
              </a:rPr>
              <a:t>Mechanisms for Rigidity</a:t>
            </a:r>
          </a:p>
          <a:p>
            <a:pPr>
              <a:buNone/>
            </a:pPr>
            <a:endParaRPr lang="en-US" sz="1290" dirty="0" smtClean="0">
              <a:latin typeface="Times New Roman"/>
              <a:cs typeface="Times New Roman"/>
              <a:sym typeface="Wingdings"/>
            </a:endParaRPr>
          </a:p>
          <a:p>
            <a:endParaRPr lang="en-US" sz="3579" dirty="0" smtClean="0">
              <a:latin typeface="Times New Roman"/>
              <a:cs typeface="Times New Roman"/>
              <a:sym typeface="Wingding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57200" y="601668"/>
            <a:ext cx="8229600" cy="1588"/>
          </a:xfrm>
          <a:prstGeom prst="line">
            <a:avLst/>
          </a:prstGeom>
          <a:ln>
            <a:solidFill>
              <a:srgbClr val="4F81BD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30885</TotalTime>
  <Words>6344</Words>
  <Application>Microsoft Office PowerPoint</Application>
  <PresentationFormat>On-screen Show (4:3)</PresentationFormat>
  <Paragraphs>2572</Paragraphs>
  <Slides>70</Slides>
  <Notes>70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2" baseType="lpstr">
      <vt:lpstr>Office Theme</vt:lpstr>
      <vt:lpstr>Equation</vt:lpstr>
      <vt:lpstr>Nominal Wage Rigidity in Village Labor Markets</vt:lpstr>
      <vt:lpstr>Wage Rigidity</vt:lpstr>
      <vt:lpstr>Context</vt:lpstr>
      <vt:lpstr>Motivational Evidence: Distribution of Nominal Wage Changes</vt:lpstr>
      <vt:lpstr>Approach in this paper</vt:lpstr>
      <vt:lpstr>Overview of Findings</vt:lpstr>
      <vt:lpstr>Literature: Evidence on Wage Rigidities</vt:lpstr>
      <vt:lpstr>PowerPoint Presentation</vt:lpstr>
      <vt:lpstr>Outline</vt:lpstr>
      <vt:lpstr>Outline</vt:lpstr>
      <vt:lpstr>Set-up: Firms</vt:lpstr>
      <vt:lpstr>Set-up: Workers</vt:lpstr>
      <vt:lpstr>Set-up: Workers</vt:lpstr>
      <vt:lpstr>Set-up: Workers</vt:lpstr>
      <vt:lpstr>Set-up: Workers</vt:lpstr>
      <vt:lpstr>Set-up</vt:lpstr>
      <vt:lpstr>Benchmark: No Rigidity (λ=1)</vt:lpstr>
      <vt:lpstr>Rigidity (λ&lt;1)</vt:lpstr>
      <vt:lpstr>4 Predictions</vt:lpstr>
      <vt:lpstr>4 Predictions</vt:lpstr>
      <vt:lpstr>4 Predictions</vt:lpstr>
      <vt:lpstr>Outline</vt:lpstr>
      <vt:lpstr>Data</vt:lpstr>
      <vt:lpstr>Shocks: Monsoon Rain</vt:lpstr>
      <vt:lpstr>Shocks: Impact of Rainfall Deciles</vt:lpstr>
      <vt:lpstr>Shocks: Definition</vt:lpstr>
      <vt:lpstr>Empirical Tests</vt:lpstr>
      <vt:lpstr>Outline</vt:lpstr>
      <vt:lpstr>Wage Distortions (Predictions 1-2)</vt:lpstr>
      <vt:lpstr>Wage Distortions (Predictions 1-2)</vt:lpstr>
      <vt:lpstr>Wage Distortions (Predictions 1-2)</vt:lpstr>
      <vt:lpstr>Wage Distortions (Predictions 1-2)</vt:lpstr>
      <vt:lpstr>Wage Distortions (Predictions 1-2)</vt:lpstr>
      <vt:lpstr>Wage Distortions (Predictions 1-2)</vt:lpstr>
      <vt:lpstr>Wage Distortions (Predictions 1-2)</vt:lpstr>
      <vt:lpstr>Wage Distortions (Predictions 1-2)</vt:lpstr>
      <vt:lpstr>Wage Distortions (Predictions 1-2)</vt:lpstr>
      <vt:lpstr>Wage Distortions (Predictions 1-2)</vt:lpstr>
      <vt:lpstr>Empirical specification</vt:lpstr>
      <vt:lpstr>Wage Distortions (Predictions 1-2)</vt:lpstr>
      <vt:lpstr>Wage Distortions (Predictions 1-2)</vt:lpstr>
      <vt:lpstr>Impact of Inflation (Prediction 3)</vt:lpstr>
      <vt:lpstr>Impact of Inflation (Prediction 3)</vt:lpstr>
      <vt:lpstr>Impact of Inflation (Prediction 3)</vt:lpstr>
      <vt:lpstr>Impact of Inflation (Prediction 3)</vt:lpstr>
      <vt:lpstr>Impact of Inflation (Prediction 3)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Implication: Separation Failures</vt:lpstr>
      <vt:lpstr>PowerPoint Presentation</vt:lpstr>
      <vt:lpstr>PowerPoint Presentation</vt:lpstr>
      <vt:lpstr>PowerPoint Presentation</vt:lpstr>
      <vt:lpstr>Alternate Explanations?</vt:lpstr>
      <vt:lpstr>Outline</vt:lpstr>
      <vt:lpstr>Mechanism for Rigidities</vt:lpstr>
      <vt:lpstr>Basic Setup of Survey</vt:lpstr>
      <vt:lpstr>Norms (1/2): Nominal vs. Real Wage Cuts</vt:lpstr>
      <vt:lpstr>Norms (2/2): Worker Effort</vt:lpstr>
      <vt:lpstr>Interpretations</vt:lpstr>
      <vt:lpstr>Conclusion</vt:lpstr>
      <vt:lpstr>Appendix Slides</vt:lpstr>
      <vt:lpstr>PowerPoint Presentation</vt:lpstr>
      <vt:lpstr>Prediction 2: Ratcheting</vt:lpstr>
      <vt:lpstr>Prediction 3: Inflation</vt:lpstr>
      <vt:lpstr>Prediction 4: Employment Rationing</vt:lpstr>
      <vt:lpstr>Inflation checks</vt:lpstr>
    </vt:vector>
  </TitlesOfParts>
  <Company>Harvard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Supreet Kaur</dc:creator>
  <cp:lastModifiedBy>Jeffrey Nugent</cp:lastModifiedBy>
  <cp:revision>986</cp:revision>
  <cp:lastPrinted>2011-10-11T03:42:03Z</cp:lastPrinted>
  <dcterms:created xsi:type="dcterms:W3CDTF">2012-02-02T05:02:30Z</dcterms:created>
  <dcterms:modified xsi:type="dcterms:W3CDTF">2014-04-10T19:57:35Z</dcterms:modified>
</cp:coreProperties>
</file>