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-2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C4E1-8D9F-A949-ABA5-8552F932BA9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DFD1D-9D2C-5849-9683-57BCC65D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DFD1D-9D2C-5849-9683-57BCC65D4B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DFD1D-9D2C-5849-9683-57BCC65D4B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5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DFD1D-9D2C-5849-9683-57BCC65D4B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49005"/>
            <a:ext cx="8016875" cy="12178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Reducing Child Labor Through Conditional Cash Transfers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4" y="1532427"/>
            <a:ext cx="8191545" cy="484632"/>
          </a:xfrm>
        </p:spPr>
        <p:txBody>
          <a:bodyPr/>
          <a:lstStyle/>
          <a:p>
            <a:r>
              <a:rPr lang="en-US" dirty="0" smtClean="0"/>
              <a:t>Evidence from Nicaragua’s Red </a:t>
            </a:r>
            <a:r>
              <a:rPr lang="en-US" dirty="0"/>
              <a:t>de </a:t>
            </a:r>
            <a:r>
              <a:rPr lang="en-US" dirty="0" err="1"/>
              <a:t>Protecci</a:t>
            </a:r>
            <a:r>
              <a:rPr lang="en-US" b="1" dirty="0" err="1"/>
              <a:t>ó</a:t>
            </a:r>
            <a:r>
              <a:rPr lang="en-US" dirty="0" err="1"/>
              <a:t>n</a:t>
            </a:r>
            <a:r>
              <a:rPr lang="en-US" dirty="0"/>
              <a:t> Social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21341" y="2583081"/>
            <a:ext cx="8016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Kevin A. Gee</a:t>
            </a:r>
          </a:p>
          <a:p>
            <a:r>
              <a:rPr lang="en-US" sz="3200" dirty="0" smtClean="0"/>
              <a:t>Development Policy Review,2010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8750" y="5175250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Jiusi</a:t>
            </a:r>
            <a:r>
              <a:rPr lang="en-US" dirty="0" smtClean="0"/>
              <a:t> (Josie)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Author’s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3250"/>
            <a:ext cx="8574087" cy="47942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Mixed Evidence about impact on CCT offers</a:t>
            </a:r>
          </a:p>
          <a:p>
            <a:pPr lvl="1"/>
            <a:r>
              <a:rPr lang="en-US" dirty="0" smtClean="0"/>
              <a:t>CCT </a:t>
            </a:r>
            <a:r>
              <a:rPr lang="en-US" dirty="0" smtClean="0">
                <a:sym typeface="Wingdings"/>
              </a:rPr>
              <a:t> decline in Child labor </a:t>
            </a:r>
          </a:p>
          <a:p>
            <a:pPr lvl="1"/>
            <a:r>
              <a:rPr lang="en-US" dirty="0" smtClean="0">
                <a:sym typeface="Wingdings"/>
              </a:rPr>
              <a:t>CCT no decline (not statistically significant) in Honduras PARF II</a:t>
            </a:r>
          </a:p>
          <a:p>
            <a:pPr lvl="2"/>
            <a:r>
              <a:rPr lang="en-US" dirty="0" smtClean="0">
                <a:sym typeface="Wingdings"/>
              </a:rPr>
              <a:t>Possible: PARF II offer lowest amount of subsidy</a:t>
            </a:r>
          </a:p>
          <a:p>
            <a:r>
              <a:rPr lang="en-US" dirty="0" smtClean="0"/>
              <a:t>Cluster randomized design vs. matching technique</a:t>
            </a:r>
          </a:p>
          <a:p>
            <a:pPr lvl="1"/>
            <a:r>
              <a:rPr lang="en-US" dirty="0" smtClean="0"/>
              <a:t>Three uses cluster randomized design</a:t>
            </a:r>
          </a:p>
          <a:p>
            <a:pPr lvl="2"/>
            <a:r>
              <a:rPr lang="en-US" dirty="0" smtClean="0"/>
              <a:t>Able to attribute declines in occurrence in child labor directly to CCT</a:t>
            </a:r>
          </a:p>
          <a:p>
            <a:pPr lvl="1"/>
            <a:r>
              <a:rPr lang="en-US" dirty="0" smtClean="0"/>
              <a:t>Two uses Matching (</a:t>
            </a:r>
            <a:r>
              <a:rPr lang="en-US" dirty="0" err="1" smtClean="0"/>
              <a:t>Bosla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 and PETI)</a:t>
            </a:r>
          </a:p>
          <a:p>
            <a:pPr lvl="2"/>
            <a:r>
              <a:rPr lang="en-US" dirty="0" smtClean="0"/>
              <a:t>Non-randomized allocation</a:t>
            </a:r>
            <a:r>
              <a:rPr lang="en-US" dirty="0" smtClean="0">
                <a:sym typeface="Wingdings"/>
              </a:rPr>
              <a:t> limits causal attribution</a:t>
            </a:r>
          </a:p>
          <a:p>
            <a:r>
              <a:rPr lang="en-US" dirty="0" smtClean="0"/>
              <a:t>Duration of child labor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 err="1" smtClean="0"/>
              <a:t>Progresa</a:t>
            </a:r>
            <a:r>
              <a:rPr lang="en-US" dirty="0" smtClean="0"/>
              <a:t> and PETI, none considered duration of child labor</a:t>
            </a:r>
          </a:p>
        </p:txBody>
      </p:sp>
    </p:spTree>
    <p:extLst>
      <p:ext uri="{BB962C8B-B14F-4D97-AF65-F5344CB8AC3E}">
        <p14:creationId xmlns:p14="http://schemas.microsoft.com/office/powerpoint/2010/main" val="319081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36750"/>
            <a:ext cx="8574087" cy="4460875"/>
          </a:xfrm>
        </p:spPr>
        <p:txBody>
          <a:bodyPr/>
          <a:lstStyle/>
          <a:p>
            <a:r>
              <a:rPr lang="en-US" dirty="0" smtClean="0"/>
              <a:t>Examine how a CCT offer impacts both probability of occurrence and duration of child labor </a:t>
            </a:r>
          </a:p>
          <a:p>
            <a:pPr lvl="1"/>
            <a:r>
              <a:rPr lang="en-US" dirty="0" smtClean="0"/>
              <a:t>Reduce the probability that a child will work?</a:t>
            </a:r>
          </a:p>
          <a:p>
            <a:pPr lvl="1"/>
            <a:r>
              <a:rPr lang="en-US" dirty="0" smtClean="0"/>
              <a:t>Reduce the number of hours a working child will engage in a work activities?</a:t>
            </a:r>
          </a:p>
          <a:p>
            <a:r>
              <a:rPr lang="en-US" dirty="0" smtClean="0"/>
              <a:t>Nicaragua’s RPS</a:t>
            </a:r>
          </a:p>
          <a:p>
            <a:pPr lvl="1"/>
            <a:r>
              <a:rPr lang="en-US" dirty="0" smtClean="0"/>
              <a:t>The only CCT in Latin America that utilized the random assignment </a:t>
            </a:r>
          </a:p>
          <a:p>
            <a:pPr lvl="1"/>
            <a:r>
              <a:rPr lang="en-US" dirty="0" smtClean="0"/>
              <a:t>Able to compare its result to </a:t>
            </a:r>
            <a:r>
              <a:rPr lang="en-US" dirty="0" err="1" smtClean="0"/>
              <a:t>Progresa</a:t>
            </a:r>
            <a:r>
              <a:rPr lang="en-US" dirty="0" smtClean="0"/>
              <a:t> on impacts on both Prob. And duration  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3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Site- Nicaragua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9126"/>
            <a:ext cx="8574087" cy="4237038"/>
          </a:xfrm>
        </p:spPr>
        <p:txBody>
          <a:bodyPr/>
          <a:lstStyle/>
          <a:p>
            <a:r>
              <a:rPr lang="en-US" dirty="0" smtClean="0"/>
              <a:t>Child Labor often employed on tobacco, coffee, rice and banana plantation</a:t>
            </a:r>
          </a:p>
          <a:p>
            <a:r>
              <a:rPr lang="en-US" dirty="0" smtClean="0"/>
              <a:t>17% children age 5-17 engaged in child labor (ILO,2003)</a:t>
            </a:r>
          </a:p>
          <a:p>
            <a:r>
              <a:rPr lang="en-US" i="1" dirty="0"/>
              <a:t>Red de </a:t>
            </a:r>
            <a:r>
              <a:rPr lang="en-US" i="1" dirty="0" err="1"/>
              <a:t>Protección</a:t>
            </a:r>
            <a:r>
              <a:rPr lang="en-US" i="1" dirty="0"/>
              <a:t> </a:t>
            </a:r>
            <a:r>
              <a:rPr lang="en-US" i="1" dirty="0" smtClean="0"/>
              <a:t>Social (RPS) </a:t>
            </a:r>
            <a:r>
              <a:rPr lang="en-US" dirty="0" smtClean="0"/>
              <a:t>implemented in 2000</a:t>
            </a:r>
            <a:endParaRPr lang="en-US" i="1" dirty="0"/>
          </a:p>
          <a:p>
            <a:pPr lvl="1"/>
            <a:r>
              <a:rPr lang="en-US" dirty="0" smtClean="0"/>
              <a:t>Targets on low-income rural HH with children aged 7-13</a:t>
            </a:r>
          </a:p>
          <a:p>
            <a:pPr lvl="1"/>
            <a:r>
              <a:rPr lang="en-US" dirty="0" smtClean="0"/>
              <a:t>Annual subsidy $112 </a:t>
            </a:r>
          </a:p>
          <a:p>
            <a:pPr lvl="1"/>
            <a:r>
              <a:rPr lang="en-US" dirty="0" smtClean="0"/>
              <a:t>Mandatory school enrollment and 85% attendance</a:t>
            </a:r>
          </a:p>
        </p:txBody>
      </p:sp>
    </p:spTree>
    <p:extLst>
      <p:ext uri="{BB962C8B-B14F-4D97-AF65-F5344CB8AC3E}">
        <p14:creationId xmlns:p14="http://schemas.microsoft.com/office/powerpoint/2010/main" val="143844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7376"/>
            <a:ext cx="8574087" cy="4268788"/>
          </a:xfrm>
        </p:spPr>
        <p:txBody>
          <a:bodyPr/>
          <a:lstStyle/>
          <a:p>
            <a:r>
              <a:rPr lang="en-US" dirty="0"/>
              <a:t>Red de </a:t>
            </a:r>
            <a:r>
              <a:rPr lang="en-US" dirty="0" err="1"/>
              <a:t>Protección</a:t>
            </a:r>
            <a:r>
              <a:rPr lang="en-US" dirty="0"/>
              <a:t> </a:t>
            </a:r>
            <a:r>
              <a:rPr lang="en-US" dirty="0" smtClean="0"/>
              <a:t>Social Evaluation Dataset,2000-2002 (RPSED)</a:t>
            </a:r>
          </a:p>
          <a:p>
            <a:r>
              <a:rPr lang="en-US" dirty="0" smtClean="0"/>
              <a:t>Cluster-randomized experiment</a:t>
            </a:r>
          </a:p>
          <a:p>
            <a:pPr lvl="1"/>
            <a:r>
              <a:rPr lang="en-US" dirty="0" smtClean="0"/>
              <a:t>42 eligible districts  (21 control and 21 treatment)</a:t>
            </a:r>
          </a:p>
          <a:p>
            <a:pPr lvl="1"/>
            <a:r>
              <a:rPr lang="en-US" dirty="0" smtClean="0"/>
              <a:t>Baseline data in 2000 and follow-up in 2001 &amp; </a:t>
            </a:r>
            <a:r>
              <a:rPr lang="en-US" u="sng" dirty="0" smtClean="0"/>
              <a:t>2002</a:t>
            </a:r>
          </a:p>
          <a:p>
            <a:r>
              <a:rPr lang="en-US" dirty="0" smtClean="0"/>
              <a:t>2002 data </a:t>
            </a:r>
          </a:p>
          <a:p>
            <a:pPr lvl="1"/>
            <a:r>
              <a:rPr lang="en-US" dirty="0" smtClean="0"/>
              <a:t>1,397 HH (722 treatment and 675 control)</a:t>
            </a:r>
          </a:p>
          <a:p>
            <a:pPr lvl="1"/>
            <a:r>
              <a:rPr lang="en-US" dirty="0" smtClean="0"/>
              <a:t>2,028 children aged 9-15 (979 from treatment and </a:t>
            </a:r>
            <a:r>
              <a:rPr lang="en-US" dirty="0"/>
              <a:t>1,049 from </a:t>
            </a:r>
            <a:r>
              <a:rPr lang="en-US" dirty="0" smtClean="0"/>
              <a:t>control)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Mean and </a:t>
            </a:r>
            <a:r>
              <a:rPr lang="en-US" dirty="0" err="1" smtClean="0"/>
              <a:t>Std</a:t>
            </a:r>
            <a:r>
              <a:rPr lang="en-US" dirty="0" smtClean="0"/>
              <a:t> Deviations</a:t>
            </a:r>
            <a:endParaRPr lang="en-US" dirty="0"/>
          </a:p>
        </p:txBody>
      </p:sp>
      <p:pic>
        <p:nvPicPr>
          <p:cNvPr id="10" name="Picture 9" descr="Screen Shot 2014-03-04 at 12.04.17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741097"/>
            <a:ext cx="5817567" cy="49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Model- </a:t>
            </a:r>
            <a:r>
              <a:rPr lang="en-US" dirty="0" err="1" smtClean="0"/>
              <a:t>Tobit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088883"/>
            <a:ext cx="8574087" cy="23246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child in the j </a:t>
            </a:r>
            <a:r>
              <a:rPr lang="en-US" dirty="0" err="1"/>
              <a:t>th</a:t>
            </a:r>
            <a:r>
              <a:rPr lang="en-US" dirty="0"/>
              <a:t> household from the k </a:t>
            </a:r>
            <a:r>
              <a:rPr lang="en-US" dirty="0" err="1"/>
              <a:t>th</a:t>
            </a:r>
            <a:r>
              <a:rPr lang="en-US" dirty="0"/>
              <a:t> district as follows, where Xi , </a:t>
            </a:r>
            <a:r>
              <a:rPr lang="en-US" dirty="0" err="1"/>
              <a:t>Zj</a:t>
            </a:r>
            <a:r>
              <a:rPr lang="en-US" dirty="0"/>
              <a:t>  and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en-US" dirty="0"/>
              <a:t>represent vectors of individual-, household-, and district-level covariates, </a:t>
            </a:r>
            <a:r>
              <a:rPr lang="en-US" dirty="0" smtClean="0"/>
              <a:t>respectively.</a:t>
            </a:r>
          </a:p>
          <a:p>
            <a:r>
              <a:rPr lang="en-US" dirty="0" smtClean="0"/>
              <a:t>(</a:t>
            </a:r>
            <a:r>
              <a:rPr lang="en-US" dirty="0" err="1"/>
              <a:t>εijk+ujk</a:t>
            </a:r>
            <a:r>
              <a:rPr lang="en-US" dirty="0"/>
              <a:t> ) is a multilevel </a:t>
            </a:r>
            <a:r>
              <a:rPr lang="en-US" dirty="0" smtClean="0"/>
              <a:t>residual</a:t>
            </a:r>
          </a:p>
          <a:p>
            <a:r>
              <a:rPr lang="en-US" dirty="0" smtClean="0"/>
              <a:t>Parameter β</a:t>
            </a:r>
            <a:r>
              <a:rPr lang="en-US" baseline="-25000" dirty="0" smtClean="0"/>
              <a:t>1</a:t>
            </a:r>
            <a:r>
              <a:rPr lang="en-US" dirty="0" smtClean="0"/>
              <a:t> represent both incidence and duration of child work (Decomposition method by McDonald and </a:t>
            </a:r>
            <a:r>
              <a:rPr lang="en-US" dirty="0" err="1" smtClean="0"/>
              <a:t>Moffit</a:t>
            </a:r>
            <a:r>
              <a:rPr lang="en-US" dirty="0" smtClean="0"/>
              <a:t>, 1980)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3-04 at 12.1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70" y="2016125"/>
            <a:ext cx="9301370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78000"/>
            <a:ext cx="8574087" cy="4348163"/>
          </a:xfrm>
        </p:spPr>
        <p:txBody>
          <a:bodyPr/>
          <a:lstStyle/>
          <a:p>
            <a:r>
              <a:rPr lang="en-US" dirty="0" smtClean="0"/>
              <a:t>Estimated probability that a child will engage in work activities reduced by 10.6%t(p&lt;0.001;α=0.05)</a:t>
            </a:r>
          </a:p>
          <a:p>
            <a:endParaRPr lang="en-US" dirty="0" smtClean="0"/>
          </a:p>
          <a:p>
            <a:r>
              <a:rPr lang="en-US" dirty="0" smtClean="0"/>
              <a:t>RPS offer reduces the hours of working, given the child is currently working, by approx. 3.65 </a:t>
            </a:r>
            <a:r>
              <a:rPr lang="en-US" dirty="0" err="1" smtClean="0"/>
              <a:t>hrs</a:t>
            </a:r>
            <a:r>
              <a:rPr lang="en-US" dirty="0" smtClean="0"/>
              <a:t> (p&lt;0.001;α =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to Validity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78001"/>
            <a:ext cx="8574087" cy="1270000"/>
          </a:xfrm>
        </p:spPr>
        <p:txBody>
          <a:bodyPr/>
          <a:lstStyle/>
          <a:p>
            <a:r>
              <a:rPr lang="en-US" dirty="0" smtClean="0"/>
              <a:t>Sample attrition (loss of participation)</a:t>
            </a:r>
          </a:p>
          <a:p>
            <a:pPr lvl="1"/>
            <a:r>
              <a:rPr lang="en-US" dirty="0" smtClean="0"/>
              <a:t>16% of children from both treatment and control group are not included in 2002 wave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Screen Shot 2014-03-04 at 12.33.05 A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-80" r="15744" b="80"/>
          <a:stretch/>
        </p:blipFill>
        <p:spPr>
          <a:xfrm>
            <a:off x="466344" y="3048000"/>
            <a:ext cx="3883406" cy="3809999"/>
          </a:xfrm>
          <a:prstGeom prst="rect">
            <a:avLst/>
          </a:prstGeom>
        </p:spPr>
      </p:pic>
      <p:pic>
        <p:nvPicPr>
          <p:cNvPr id="5" name="Picture 4" descr="Screen Shot 2014-03-04 at 12.04.17 A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r="8376"/>
          <a:stretch/>
        </p:blipFill>
        <p:spPr>
          <a:xfrm>
            <a:off x="4736592" y="3044952"/>
            <a:ext cx="3772408" cy="37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to Validity </a:t>
            </a:r>
            <a:r>
              <a:rPr lang="en-US" dirty="0" smtClean="0"/>
              <a:t>Tests 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7375"/>
            <a:ext cx="8574087" cy="45402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Sensitivity analysis conducted for 326 children that were not present in 2002 wave</a:t>
            </a:r>
          </a:p>
          <a:p>
            <a:r>
              <a:rPr lang="en-US" dirty="0" smtClean="0"/>
              <a:t>Carried forward their covariant value and refitted </a:t>
            </a:r>
            <a:r>
              <a:rPr lang="en-US" dirty="0" err="1" smtClean="0"/>
              <a:t>tobit</a:t>
            </a:r>
            <a:r>
              <a:rPr lang="en-US" dirty="0" smtClean="0"/>
              <a:t> in a larger sample of 2028 children</a:t>
            </a:r>
          </a:p>
          <a:p>
            <a:r>
              <a:rPr lang="en-US" dirty="0" smtClean="0"/>
              <a:t>Robust to inclusion </a:t>
            </a:r>
          </a:p>
          <a:p>
            <a:r>
              <a:rPr lang="en-US" dirty="0" smtClean="0">
                <a:sym typeface="Wingdings"/>
              </a:rPr>
              <a:t>Estimated probability that a child works reduced by 9.3% (compared to 10.6% in reduced sample)</a:t>
            </a:r>
          </a:p>
          <a:p>
            <a:r>
              <a:rPr lang="en-US" dirty="0" smtClean="0">
                <a:sym typeface="Wingdings"/>
              </a:rPr>
              <a:t>Estimated </a:t>
            </a:r>
            <a:r>
              <a:rPr lang="en-US" dirty="0"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uration reduced by 3.23hrs (compared to 3.65hrs )</a:t>
            </a:r>
          </a:p>
          <a:p>
            <a:r>
              <a:rPr lang="en-US" dirty="0" smtClean="0">
                <a:sym typeface="Wingdings"/>
              </a:rPr>
              <a:t>Both effect stat. significant (p&lt;0.001; α = 0.05)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0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1500"/>
            <a:ext cx="8574087" cy="4284663"/>
          </a:xfrm>
        </p:spPr>
        <p:txBody>
          <a:bodyPr/>
          <a:lstStyle/>
          <a:p>
            <a:r>
              <a:rPr lang="en-US" dirty="0" smtClean="0"/>
              <a:t>Findings generally align with overall negative impacts of CCT on the incidents of child labor in Latin America</a:t>
            </a:r>
          </a:p>
          <a:p>
            <a:r>
              <a:rPr lang="en-US" dirty="0" smtClean="0"/>
              <a:t>Stat. significant decline in probability (in contrast to Honduras PARF II)</a:t>
            </a:r>
          </a:p>
          <a:p>
            <a:r>
              <a:rPr lang="en-US" dirty="0" smtClean="0"/>
              <a:t>Stat. significant reduction in work hours per week (in contrast to Mexico’s </a:t>
            </a:r>
            <a:r>
              <a:rPr lang="en-US" dirty="0" err="1" smtClean="0"/>
              <a:t>Progresa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Explain the difference?</a:t>
            </a:r>
          </a:p>
          <a:p>
            <a:pPr lvl="1"/>
            <a:r>
              <a:rPr lang="en-US" dirty="0" smtClean="0"/>
              <a:t>Different program design</a:t>
            </a:r>
          </a:p>
          <a:p>
            <a:pPr lvl="1"/>
            <a:r>
              <a:rPr lang="en-US" dirty="0" smtClean="0"/>
              <a:t>Subsidy amount, requirement, eligible children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3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38650"/>
          </a:xfrm>
        </p:spPr>
        <p:txBody>
          <a:bodyPr>
            <a:normAutofit/>
          </a:bodyPr>
          <a:lstStyle/>
          <a:p>
            <a:r>
              <a:rPr lang="en-US" dirty="0" smtClean="0"/>
              <a:t>Child Labor- persistent and widespread</a:t>
            </a:r>
          </a:p>
          <a:p>
            <a:pPr lvl="1"/>
            <a:r>
              <a:rPr lang="en-US" dirty="0" smtClean="0"/>
              <a:t>Over 250 Million (Int’l Labor Org, 2006)</a:t>
            </a:r>
          </a:p>
          <a:p>
            <a:pPr lvl="1"/>
            <a:r>
              <a:rPr lang="en-US" dirty="0" smtClean="0"/>
              <a:t>69% Child Labor  in rural agricultural (</a:t>
            </a:r>
            <a:r>
              <a:rPr lang="en-US" sz="1600" dirty="0" err="1" smtClean="0"/>
              <a:t>Bhalotra</a:t>
            </a:r>
            <a:r>
              <a:rPr lang="en-US" sz="1600" dirty="0" smtClean="0"/>
              <a:t> and Heady,2003; ILO,2006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Negative consequence- </a:t>
            </a:r>
            <a:r>
              <a:rPr lang="en-US" dirty="0" err="1" smtClean="0"/>
              <a:t>esp.on</a:t>
            </a:r>
            <a:r>
              <a:rPr lang="en-US" dirty="0" smtClean="0"/>
              <a:t> health and </a:t>
            </a:r>
            <a:r>
              <a:rPr lang="en-US" dirty="0" err="1" smtClean="0"/>
              <a:t>edu</a:t>
            </a:r>
            <a:r>
              <a:rPr lang="en-US" dirty="0" smtClean="0"/>
              <a:t> (Edmonds,2008)</a:t>
            </a:r>
            <a:endParaRPr lang="en-US" dirty="0"/>
          </a:p>
          <a:p>
            <a:r>
              <a:rPr lang="en-US" dirty="0"/>
              <a:t>Intervention in Latin America: Conditional Cash Transfer (CCT)</a:t>
            </a:r>
          </a:p>
          <a:p>
            <a:pPr lvl="1"/>
            <a:r>
              <a:rPr lang="en-US" dirty="0"/>
              <a:t>Incentive-based programs that provide eligible HH with periodic cash </a:t>
            </a:r>
            <a:r>
              <a:rPr lang="en-US" dirty="0" smtClean="0"/>
              <a:t>payments, </a:t>
            </a:r>
            <a:r>
              <a:rPr lang="en-US" dirty="0"/>
              <a:t>conditional on children school attendance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57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793875"/>
            <a:ext cx="8510586" cy="4476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Brazil’s PETI</a:t>
            </a:r>
          </a:p>
          <a:p>
            <a:pPr lvl="1"/>
            <a:r>
              <a:rPr lang="en-US" dirty="0" smtClean="0"/>
              <a:t>Strongest incentive against child labor</a:t>
            </a:r>
            <a:r>
              <a:rPr lang="en-US" dirty="0" smtClean="0">
                <a:sym typeface="Wingdings"/>
              </a:rPr>
              <a:t> largest amount of CCT</a:t>
            </a:r>
          </a:p>
          <a:p>
            <a:pPr lvl="1"/>
            <a:r>
              <a:rPr lang="en-US" dirty="0" smtClean="0">
                <a:sym typeface="Wingdings"/>
              </a:rPr>
              <a:t>Mandatory after-school component  restrict </a:t>
            </a:r>
            <a:r>
              <a:rPr lang="en-US" dirty="0" err="1" smtClean="0">
                <a:sym typeface="Wingdings"/>
              </a:rPr>
              <a:t>hrs</a:t>
            </a:r>
            <a:r>
              <a:rPr lang="en-US" dirty="0" smtClean="0">
                <a:sym typeface="Wingdings"/>
              </a:rPr>
              <a:t> of work</a:t>
            </a:r>
          </a:p>
          <a:p>
            <a:pPr lvl="1"/>
            <a:r>
              <a:rPr lang="en-US" dirty="0" smtClean="0">
                <a:sym typeface="Wingdings"/>
              </a:rPr>
              <a:t>Contractual requirement explicitly ban child labor</a:t>
            </a:r>
          </a:p>
          <a:p>
            <a:r>
              <a:rPr lang="en-US" dirty="0" smtClean="0">
                <a:sym typeface="Wingdings"/>
              </a:rPr>
              <a:t>Mexico’s </a:t>
            </a:r>
            <a:r>
              <a:rPr lang="en-US" i="1" dirty="0" err="1" smtClean="0">
                <a:sym typeface="Wingdings"/>
              </a:rPr>
              <a:t>Progresa</a:t>
            </a:r>
            <a:endParaRPr lang="en-US" i="1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Sliding subsidy scale adjust amount based in grade level enrolled</a:t>
            </a:r>
          </a:p>
          <a:p>
            <a:pPr lvl="1"/>
            <a:r>
              <a:rPr lang="en-US" dirty="0" smtClean="0">
                <a:sym typeface="Wingdings"/>
              </a:rPr>
              <a:t> differentiate by gender girls receive higher amount</a:t>
            </a:r>
          </a:p>
          <a:p>
            <a:r>
              <a:rPr lang="en-US" dirty="0" smtClean="0">
                <a:sym typeface="Wingdings"/>
              </a:rPr>
              <a:t>PARF II</a:t>
            </a:r>
          </a:p>
          <a:p>
            <a:pPr lvl="1"/>
            <a:r>
              <a:rPr lang="en-US" b="1" dirty="0" smtClean="0">
                <a:sym typeface="Wingdings"/>
              </a:rPr>
              <a:t>Lowest </a:t>
            </a:r>
            <a:r>
              <a:rPr lang="en-US" dirty="0" smtClean="0">
                <a:sym typeface="Wingdings"/>
              </a:rPr>
              <a:t>amount of subsidy ($5/</a:t>
            </a:r>
            <a:r>
              <a:rPr lang="en-US" dirty="0" err="1" smtClean="0">
                <a:sym typeface="Wingdings"/>
              </a:rPr>
              <a:t>mo</a:t>
            </a:r>
            <a:r>
              <a:rPr lang="en-US" dirty="0" smtClean="0">
                <a:sym typeface="Wingdings"/>
              </a:rPr>
              <a:t>/enrolled child, 3 child max)</a:t>
            </a:r>
          </a:p>
          <a:p>
            <a:pPr marL="457200" lvl="1" indent="0">
              <a:buNone/>
            </a:pP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5626"/>
            <a:ext cx="8574087" cy="43005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Possible </a:t>
            </a:r>
            <a:r>
              <a:rPr lang="en-US" dirty="0" err="1" smtClean="0"/>
              <a:t>explaination</a:t>
            </a:r>
            <a:r>
              <a:rPr lang="en-US" dirty="0" smtClean="0"/>
              <a:t> :Duration: RPS vs. </a:t>
            </a:r>
            <a:r>
              <a:rPr lang="en-US" dirty="0" err="1" smtClean="0"/>
              <a:t>Progresa</a:t>
            </a:r>
            <a:endParaRPr lang="en-US" dirty="0" smtClean="0"/>
          </a:p>
          <a:p>
            <a:r>
              <a:rPr lang="en-US" dirty="0" smtClean="0"/>
              <a:t>RPS targets children aged 7-14</a:t>
            </a:r>
          </a:p>
          <a:p>
            <a:r>
              <a:rPr lang="en-US" dirty="0" err="1" smtClean="0"/>
              <a:t>Progresa</a:t>
            </a:r>
            <a:r>
              <a:rPr lang="en-US" dirty="0" smtClean="0"/>
              <a:t> included 14-18</a:t>
            </a:r>
          </a:p>
          <a:p>
            <a:pPr lvl="1"/>
            <a:r>
              <a:rPr lang="en-US" dirty="0" smtClean="0"/>
              <a:t>It reached children who tended to have already dropped out in early grades and to be engaged in work prior to being offered CCT (Lloyd 2005)</a:t>
            </a:r>
          </a:p>
          <a:p>
            <a:pPr lvl="1"/>
            <a:r>
              <a:rPr lang="en-US" dirty="0" smtClean="0"/>
              <a:t>Age 14-18 </a:t>
            </a:r>
            <a:r>
              <a:rPr lang="en-US" dirty="0" smtClean="0">
                <a:sym typeface="Wingdings"/>
              </a:rPr>
              <a:t> more prone to drop out and continue to work</a:t>
            </a:r>
            <a:br>
              <a:rPr lang="en-US" dirty="0" smtClean="0">
                <a:sym typeface="Wingdings"/>
              </a:rPr>
            </a:b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See summary table in paper for detailed comparison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Appendix: Decomposition </a:t>
            </a:r>
            <a:r>
              <a:rPr lang="en-US" dirty="0" err="1" smtClean="0"/>
              <a:t>Tobit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78000"/>
            <a:ext cx="8574087" cy="4348163"/>
          </a:xfrm>
        </p:spPr>
        <p:txBody>
          <a:bodyPr/>
          <a:lstStyle/>
          <a:p>
            <a:r>
              <a:rPr lang="en-US" dirty="0" smtClean="0"/>
              <a:t>John F. McDonald and </a:t>
            </a:r>
            <a:r>
              <a:rPr lang="en-US" dirty="0" err="1" smtClean="0"/>
              <a:t>Rober</a:t>
            </a:r>
            <a:r>
              <a:rPr lang="en-US" dirty="0" smtClean="0"/>
              <a:t> A. </a:t>
            </a:r>
            <a:r>
              <a:rPr lang="en-US" dirty="0" err="1" smtClean="0"/>
              <a:t>Moffit</a:t>
            </a:r>
            <a:r>
              <a:rPr lang="en-US" dirty="0" smtClean="0"/>
              <a:t> (1980)</a:t>
            </a:r>
          </a:p>
          <a:p>
            <a:r>
              <a:rPr lang="en-US" dirty="0" err="1" smtClean="0"/>
              <a:t>Tobit</a:t>
            </a:r>
            <a:r>
              <a:rPr lang="en-US" dirty="0" smtClean="0"/>
              <a:t> Model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expected value of y is ,</a:t>
            </a:r>
          </a:p>
        </p:txBody>
      </p:sp>
      <p:pic>
        <p:nvPicPr>
          <p:cNvPr id="4" name="Picture 3" descr="Screen Shot 2014-03-04 at 1.0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714625"/>
            <a:ext cx="4140200" cy="936625"/>
          </a:xfrm>
          <a:prstGeom prst="rect">
            <a:avLst/>
          </a:prstGeom>
        </p:spPr>
      </p:pic>
      <p:pic>
        <p:nvPicPr>
          <p:cNvPr id="6" name="Picture 5" descr="Screen Shot 2014-03-04 at 1.0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06875"/>
            <a:ext cx="5181600" cy="936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375" y="5286375"/>
            <a:ext cx="250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F(z) is normal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1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Tobit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5626"/>
            <a:ext cx="8574088" cy="43005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expected value of y for observations above the limit, here called y*, is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Therefore, </a:t>
            </a:r>
            <a:r>
              <a:rPr lang="en-US" dirty="0" err="1" smtClean="0"/>
              <a:t>Ey</a:t>
            </a:r>
            <a:r>
              <a:rPr lang="en-US" dirty="0"/>
              <a:t> </a:t>
            </a:r>
            <a:r>
              <a:rPr lang="en-US" dirty="0" smtClean="0"/>
              <a:t>= F(z) </a:t>
            </a:r>
            <a:r>
              <a:rPr lang="en-US" dirty="0" err="1" smtClean="0"/>
              <a:t>Ey</a:t>
            </a:r>
            <a:r>
              <a:rPr lang="en-US" dirty="0" smtClean="0"/>
              <a:t>*</a:t>
            </a:r>
          </a:p>
          <a:p>
            <a:r>
              <a:rPr lang="en-US" dirty="0" smtClean="0"/>
              <a:t>Decomposition: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total change in y can be disaggregated into two parts: </a:t>
            </a:r>
          </a:p>
          <a:p>
            <a:pPr lvl="1"/>
            <a:r>
              <a:rPr lang="en-US" dirty="0" smtClean="0"/>
              <a:t>The change in y of those above the </a:t>
            </a:r>
            <a:r>
              <a:rPr lang="en-US" dirty="0" err="1" smtClean="0"/>
              <a:t>lim</a:t>
            </a:r>
            <a:r>
              <a:rPr lang="en-US" dirty="0" smtClean="0"/>
              <a:t>, weighted by the probability of being above the lim.</a:t>
            </a:r>
          </a:p>
          <a:p>
            <a:pPr lvl="1"/>
            <a:r>
              <a:rPr lang="en-US" dirty="0" smtClean="0"/>
              <a:t>The change in probability of being above the </a:t>
            </a:r>
            <a:r>
              <a:rPr lang="en-US" dirty="0" err="1" smtClean="0"/>
              <a:t>lim</a:t>
            </a:r>
            <a:r>
              <a:rPr lang="en-US" dirty="0" smtClean="0"/>
              <a:t>, weighted by the expected value of y if above it</a:t>
            </a:r>
            <a:endParaRPr lang="en-US" dirty="0"/>
          </a:p>
        </p:txBody>
      </p:sp>
      <p:pic>
        <p:nvPicPr>
          <p:cNvPr id="4" name="Picture 3" descr="Screen Shot 2014-03-04 at 1.1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537200" cy="1135836"/>
          </a:xfrm>
          <a:prstGeom prst="rect">
            <a:avLst/>
          </a:prstGeom>
        </p:spPr>
      </p:pic>
      <p:pic>
        <p:nvPicPr>
          <p:cNvPr id="6" name="Picture 5" descr="Screen Shot 2014-03-04 at 1.12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3889375"/>
            <a:ext cx="5213350" cy="6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2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91" y="2133600"/>
            <a:ext cx="8522959" cy="4406900"/>
          </a:xfrm>
        </p:spPr>
        <p:txBody>
          <a:bodyPr/>
          <a:lstStyle/>
          <a:p>
            <a:r>
              <a:rPr lang="en-US" dirty="0" smtClean="0"/>
              <a:t>CCT programs emerges during late 1990s</a:t>
            </a:r>
          </a:p>
          <a:p>
            <a:pPr lvl="1"/>
            <a:r>
              <a:rPr lang="en-US" dirty="0" smtClean="0"/>
              <a:t>Earliest: Mexico’s </a:t>
            </a:r>
            <a:r>
              <a:rPr lang="en-US" i="1" dirty="0" err="1" smtClean="0"/>
              <a:t>Progresa</a:t>
            </a:r>
            <a:r>
              <a:rPr lang="en-US" i="1" dirty="0" smtClean="0"/>
              <a:t>  (1997)</a:t>
            </a: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to explicitly offer impoverished rural HH cash subsidies</a:t>
            </a:r>
          </a:p>
          <a:p>
            <a:pPr lvl="1"/>
            <a:r>
              <a:rPr lang="en-US" dirty="0" smtClean="0"/>
              <a:t>Honduras</a:t>
            </a:r>
          </a:p>
          <a:p>
            <a:pPr lvl="1"/>
            <a:r>
              <a:rPr lang="en-US" dirty="0" smtClean="0"/>
              <a:t>Brazil</a:t>
            </a:r>
          </a:p>
          <a:p>
            <a:pPr lvl="1"/>
            <a:r>
              <a:rPr lang="en-US" dirty="0" smtClean="0"/>
              <a:t>Nicaragua</a:t>
            </a:r>
          </a:p>
          <a:p>
            <a:r>
              <a:rPr lang="en-US" dirty="0" smtClean="0"/>
              <a:t>Two interrelated mechanism</a:t>
            </a:r>
          </a:p>
          <a:p>
            <a:pPr lvl="1"/>
            <a:r>
              <a:rPr lang="en-US" dirty="0" smtClean="0"/>
              <a:t>Cash subsidy: reduce direct cost and opportunity cost </a:t>
            </a:r>
          </a:p>
          <a:p>
            <a:pPr lvl="1"/>
            <a:r>
              <a:rPr lang="en-US" dirty="0" smtClean="0"/>
              <a:t>Mandatory attendance for school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5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review of 5 CCT pr0grams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52626"/>
            <a:ext cx="8574087" cy="49053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Mexico’s </a:t>
            </a:r>
            <a:r>
              <a:rPr lang="en-US" dirty="0" err="1" smtClean="0"/>
              <a:t>Progresa</a:t>
            </a:r>
            <a:endParaRPr lang="en-US" dirty="0" smtClean="0"/>
          </a:p>
          <a:p>
            <a:r>
              <a:rPr lang="en-US" dirty="0" smtClean="0"/>
              <a:t>Parker and </a:t>
            </a:r>
            <a:r>
              <a:rPr lang="en-US" dirty="0" err="1" smtClean="0"/>
              <a:t>Skoufia</a:t>
            </a:r>
            <a:r>
              <a:rPr lang="en-US" dirty="0" smtClean="0"/>
              <a:t> (2000)</a:t>
            </a:r>
          </a:p>
          <a:p>
            <a:r>
              <a:rPr lang="en-US" dirty="0" smtClean="0"/>
              <a:t>Examine: impact on probability and hours of working</a:t>
            </a:r>
          </a:p>
          <a:p>
            <a:r>
              <a:rPr lang="en-US" dirty="0" smtClean="0"/>
              <a:t>Key Methodological strength: cluster randomized design</a:t>
            </a:r>
          </a:p>
          <a:p>
            <a:pPr lvl="1"/>
            <a:r>
              <a:rPr lang="en-US" dirty="0" smtClean="0"/>
              <a:t>506 eligible communities randomly assigned to treatment (320) or control (186)</a:t>
            </a:r>
          </a:p>
          <a:p>
            <a:r>
              <a:rPr lang="en-US" dirty="0" smtClean="0"/>
              <a:t>Finding:</a:t>
            </a:r>
          </a:p>
          <a:p>
            <a:pPr lvl="1"/>
            <a:r>
              <a:rPr lang="en-US" dirty="0" smtClean="0"/>
              <a:t>Probability : </a:t>
            </a:r>
          </a:p>
          <a:p>
            <a:pPr lvl="2"/>
            <a:r>
              <a:rPr lang="en-US" dirty="0" smtClean="0"/>
              <a:t>3.1% lower  for Boy, age 8-17</a:t>
            </a:r>
          </a:p>
          <a:p>
            <a:pPr lvl="2"/>
            <a:r>
              <a:rPr lang="en-US" dirty="0" smtClean="0"/>
              <a:t>1.2% lower  for Girls, age 8-17</a:t>
            </a:r>
          </a:p>
          <a:p>
            <a:pPr lvl="1"/>
            <a:r>
              <a:rPr lang="en-US" dirty="0" smtClean="0"/>
              <a:t>No impact on # of Hr. working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Brazil’s </a:t>
            </a:r>
            <a:r>
              <a:rPr lang="en-US" dirty="0" err="1" smtClean="0"/>
              <a:t>Bolsa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7376"/>
            <a:ext cx="8574087" cy="4873624"/>
          </a:xfrm>
        </p:spPr>
        <p:txBody>
          <a:bodyPr/>
          <a:lstStyle/>
          <a:p>
            <a:r>
              <a:rPr lang="en-US" dirty="0" smtClean="0"/>
              <a:t>Cardoso and Souza (2004)</a:t>
            </a:r>
          </a:p>
          <a:p>
            <a:r>
              <a:rPr lang="en-US" dirty="0" smtClean="0"/>
              <a:t>Examine: probability and whether receipt of subsidy induces children to work while attending school</a:t>
            </a:r>
          </a:p>
          <a:p>
            <a:r>
              <a:rPr lang="en-US" dirty="0" smtClean="0"/>
              <a:t>Method: Propensity score matching</a:t>
            </a:r>
          </a:p>
          <a:p>
            <a:pPr lvl="1"/>
            <a:r>
              <a:rPr lang="en-US" dirty="0" smtClean="0"/>
              <a:t>Assign propensity score (based on background characteristics of children </a:t>
            </a:r>
            <a:r>
              <a:rPr lang="en-US" u="sng" dirty="0" smtClean="0"/>
              <a:t>who receives the treatment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 based on propensity score</a:t>
            </a:r>
            <a:r>
              <a:rPr lang="en-US" dirty="0" smtClean="0">
                <a:sym typeface="Wingdings"/>
              </a:rPr>
              <a:t> treatment vs. control</a:t>
            </a:r>
          </a:p>
          <a:p>
            <a:pPr lvl="1"/>
            <a:r>
              <a:rPr lang="en-US" dirty="0" smtClean="0">
                <a:sym typeface="Wingdings"/>
              </a:rPr>
              <a:t>Treatment = 80,400   </a:t>
            </a:r>
          </a:p>
          <a:p>
            <a:pPr lvl="1"/>
            <a:r>
              <a:rPr lang="en-US" dirty="0" smtClean="0">
                <a:sym typeface="Wingdings"/>
              </a:rPr>
              <a:t>Control = 37,700</a:t>
            </a:r>
          </a:p>
          <a:p>
            <a:pPr lvl="1"/>
            <a:r>
              <a:rPr lang="en-US" dirty="0" smtClean="0">
                <a:sym typeface="Wingdings"/>
              </a:rPr>
              <a:t>Age 10-15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05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Brazil’s </a:t>
            </a:r>
            <a:r>
              <a:rPr lang="en-US" dirty="0" err="1" smtClean="0"/>
              <a:t>Bolsa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36750"/>
            <a:ext cx="8574087" cy="4524375"/>
          </a:xfrm>
        </p:spPr>
        <p:txBody>
          <a:bodyPr/>
          <a:lstStyle/>
          <a:p>
            <a:r>
              <a:rPr lang="en-US" dirty="0" smtClean="0"/>
              <a:t>Findings</a:t>
            </a:r>
          </a:p>
          <a:p>
            <a:pPr lvl="1"/>
            <a:r>
              <a:rPr lang="en-US" dirty="0" smtClean="0"/>
              <a:t>Small but stat. significant reduction in probability</a:t>
            </a:r>
          </a:p>
          <a:p>
            <a:pPr lvl="2"/>
            <a:r>
              <a:rPr lang="en-US" dirty="0" smtClean="0"/>
              <a:t>Boy 0.9% less</a:t>
            </a:r>
          </a:p>
          <a:p>
            <a:pPr lvl="2"/>
            <a:r>
              <a:rPr lang="en-US" dirty="0" smtClean="0"/>
              <a:t>Girl 0.5% less</a:t>
            </a:r>
          </a:p>
          <a:p>
            <a:pPr lvl="1"/>
            <a:r>
              <a:rPr lang="en-US" dirty="0" err="1" smtClean="0"/>
              <a:t>Bolsa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 induces children to combine work and school, given they are already working</a:t>
            </a:r>
          </a:p>
          <a:p>
            <a:pPr lvl="2"/>
            <a:r>
              <a:rPr lang="en-US" dirty="0" smtClean="0"/>
              <a:t>Higher probability to combine</a:t>
            </a:r>
          </a:p>
          <a:p>
            <a:pPr lvl="3"/>
            <a:r>
              <a:rPr lang="en-US" dirty="0" smtClean="0"/>
              <a:t>Boy 0.5% more</a:t>
            </a:r>
          </a:p>
          <a:p>
            <a:pPr lvl="3"/>
            <a:r>
              <a:rPr lang="en-US" dirty="0" smtClean="0"/>
              <a:t>Girl 0.9% more</a:t>
            </a:r>
          </a:p>
          <a:p>
            <a:r>
              <a:rPr lang="en-US" dirty="0" smtClean="0"/>
              <a:t>CCT- effective to reduce child labor for children on the work/school margin, not influential for children who already works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91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Brazil’s PETI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1500"/>
            <a:ext cx="8574087" cy="4889500"/>
          </a:xfrm>
        </p:spPr>
        <p:txBody>
          <a:bodyPr/>
          <a:lstStyle/>
          <a:p>
            <a:r>
              <a:rPr lang="en-US" dirty="0" smtClean="0"/>
              <a:t>Yap et al (2002)</a:t>
            </a:r>
          </a:p>
          <a:p>
            <a:r>
              <a:rPr lang="en-US" dirty="0" smtClean="0"/>
              <a:t>Examine: probability of participation and impact on probability that children works 10+ </a:t>
            </a:r>
            <a:r>
              <a:rPr lang="en-US" dirty="0" err="1" smtClean="0"/>
              <a:t>hrs</a:t>
            </a:r>
            <a:r>
              <a:rPr lang="en-US" dirty="0" smtClean="0"/>
              <a:t>/ </a:t>
            </a:r>
            <a:r>
              <a:rPr lang="en-US" dirty="0" err="1" smtClean="0"/>
              <a:t>wk</a:t>
            </a:r>
            <a:endParaRPr lang="en-US" dirty="0" smtClean="0"/>
          </a:p>
          <a:p>
            <a:r>
              <a:rPr lang="en-US" dirty="0" smtClean="0"/>
              <a:t>Matching sampling procedure</a:t>
            </a:r>
          </a:p>
          <a:p>
            <a:pPr lvl="1"/>
            <a:r>
              <a:rPr lang="en-US" dirty="0" smtClean="0"/>
              <a:t>HH data from 6 municipalities ( 3 treatment samples and 3 control groups)</a:t>
            </a:r>
          </a:p>
          <a:p>
            <a:r>
              <a:rPr lang="en-US" dirty="0" smtClean="0"/>
              <a:t>Findings:</a:t>
            </a:r>
          </a:p>
          <a:p>
            <a:pPr lvl="1"/>
            <a:r>
              <a:rPr lang="en-US" dirty="0" smtClean="0"/>
              <a:t>Treatment group display less probability of working, up to 26%</a:t>
            </a:r>
          </a:p>
          <a:p>
            <a:pPr lvl="1"/>
            <a:r>
              <a:rPr lang="en-US" dirty="0" smtClean="0"/>
              <a:t>3.1-4.5% decrease in probability that children will work 10+ </a:t>
            </a:r>
            <a:r>
              <a:rPr lang="en-US" dirty="0" err="1" smtClean="0"/>
              <a:t>hrs</a:t>
            </a:r>
            <a:endParaRPr lang="en-US" dirty="0" smtClean="0"/>
          </a:p>
          <a:p>
            <a:pPr lvl="1"/>
            <a:r>
              <a:rPr lang="en-US" dirty="0" smtClean="0"/>
              <a:t>1-2 </a:t>
            </a:r>
            <a:r>
              <a:rPr lang="en-US" dirty="0" err="1" smtClean="0"/>
              <a:t>hr</a:t>
            </a:r>
            <a:r>
              <a:rPr lang="en-US" dirty="0" smtClean="0"/>
              <a:t> per week decrease in working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5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Honduras’ PRAF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3250"/>
            <a:ext cx="8574087" cy="4857750"/>
          </a:xfrm>
        </p:spPr>
        <p:txBody>
          <a:bodyPr/>
          <a:lstStyle/>
          <a:p>
            <a:r>
              <a:rPr lang="en-US" dirty="0" err="1" smtClean="0"/>
              <a:t>Olinto</a:t>
            </a:r>
            <a:r>
              <a:rPr lang="en-US" dirty="0" smtClean="0"/>
              <a:t> and de Souza (2005)</a:t>
            </a:r>
          </a:p>
          <a:p>
            <a:r>
              <a:rPr lang="en-US" dirty="0" smtClean="0"/>
              <a:t>Examine only impact on probability of participation</a:t>
            </a:r>
          </a:p>
          <a:p>
            <a:r>
              <a:rPr lang="en-US" dirty="0" smtClean="0"/>
              <a:t>Methodological strength: Cluster Randomized Design</a:t>
            </a:r>
          </a:p>
          <a:p>
            <a:r>
              <a:rPr lang="en-US" dirty="0" smtClean="0"/>
              <a:t>Finding:</a:t>
            </a:r>
          </a:p>
          <a:p>
            <a:pPr lvl="1"/>
            <a:r>
              <a:rPr lang="en-US" dirty="0" smtClean="0"/>
              <a:t>Small but stat. non-significant (1% decline) on probability for child labor (for children aged 6-16)</a:t>
            </a:r>
          </a:p>
          <a:p>
            <a:r>
              <a:rPr lang="en-US" dirty="0" smtClean="0"/>
              <a:t>CCT, even though reduced prob., has no statistically significant impact</a:t>
            </a:r>
            <a:r>
              <a:rPr lang="en-US" dirty="0" smtClean="0">
                <a:sym typeface="Wingdings"/>
              </a:rPr>
              <a:t> contrasts with </a:t>
            </a:r>
            <a:r>
              <a:rPr lang="en-US" dirty="0" err="1" smtClean="0">
                <a:sym typeface="Wingdings"/>
              </a:rPr>
              <a:t>Progresa</a:t>
            </a:r>
            <a:r>
              <a:rPr lang="en-US" dirty="0" smtClean="0">
                <a:sym typeface="Wingdings"/>
              </a:rPr>
              <a:t> and PETI studies</a:t>
            </a:r>
          </a:p>
          <a:p>
            <a:r>
              <a:rPr lang="en-US" dirty="0" smtClean="0"/>
              <a:t>Did NOT consider the children who are already working</a:t>
            </a:r>
          </a:p>
        </p:txBody>
      </p:sp>
    </p:spTree>
    <p:extLst>
      <p:ext uri="{BB962C8B-B14F-4D97-AF65-F5344CB8AC3E}">
        <p14:creationId xmlns:p14="http://schemas.microsoft.com/office/powerpoint/2010/main" val="404816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Nicaragua’s 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36751"/>
            <a:ext cx="8574087" cy="4825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Maluccio</a:t>
            </a:r>
            <a:r>
              <a:rPr lang="en-US" dirty="0" smtClean="0"/>
              <a:t> and Flores (2004)</a:t>
            </a:r>
          </a:p>
          <a:p>
            <a:r>
              <a:rPr lang="en-US" dirty="0" smtClean="0"/>
              <a:t>Examine: impact on incidence of child labor </a:t>
            </a:r>
          </a:p>
          <a:p>
            <a:r>
              <a:rPr lang="en-US" dirty="0" smtClean="0"/>
              <a:t>Cluster randomized design</a:t>
            </a:r>
          </a:p>
          <a:p>
            <a:pPr lvl="1"/>
            <a:r>
              <a:rPr lang="en-US" dirty="0" smtClean="0"/>
              <a:t>Able to causally attribute any differences in probability of child labor between treatment and control groups</a:t>
            </a:r>
          </a:p>
          <a:p>
            <a:r>
              <a:rPr lang="en-US" dirty="0" smtClean="0"/>
              <a:t>Findings:</a:t>
            </a:r>
          </a:p>
          <a:p>
            <a:pPr lvl="1"/>
            <a:r>
              <a:rPr lang="en-US" dirty="0" smtClean="0"/>
              <a:t>Offer of RPS reduced child labor  by 5%( for children aged 7-13 years )</a:t>
            </a:r>
          </a:p>
          <a:p>
            <a:r>
              <a:rPr lang="en-US" dirty="0" smtClean="0"/>
              <a:t>But no report on average </a:t>
            </a:r>
            <a:r>
              <a:rPr lang="en-US" dirty="0" err="1" smtClean="0"/>
              <a:t>hrs</a:t>
            </a:r>
            <a:r>
              <a:rPr lang="en-US" dirty="0" smtClean="0"/>
              <a:t> of working for children who already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3059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200</TotalTime>
  <Words>1299</Words>
  <Application>Microsoft Office PowerPoint</Application>
  <PresentationFormat>On-screen Show (4:3)</PresentationFormat>
  <Paragraphs>177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Spectrum</vt:lpstr>
      <vt:lpstr>Reducing Child Labor Through Conditional Cash Transfers</vt:lpstr>
      <vt:lpstr>Introduction</vt:lpstr>
      <vt:lpstr>Background</vt:lpstr>
      <vt:lpstr>A review of 5 CCT pr0grams</vt:lpstr>
      <vt:lpstr>Brazil’s Bolsa Escola</vt:lpstr>
      <vt:lpstr>Brazil’s Bolsa Escola Cont.</vt:lpstr>
      <vt:lpstr>Brazil’s PETI</vt:lpstr>
      <vt:lpstr>Honduras’ PRAF II</vt:lpstr>
      <vt:lpstr>Nicaragua’s RPS</vt:lpstr>
      <vt:lpstr>Author’s critique</vt:lpstr>
      <vt:lpstr>Filling the Gap</vt:lpstr>
      <vt:lpstr>Research Site- Nicaragua</vt:lpstr>
      <vt:lpstr>Dataset </vt:lpstr>
      <vt:lpstr>Sample Mean and Std Deviations</vt:lpstr>
      <vt:lpstr>Theoretical Model- Tobit</vt:lpstr>
      <vt:lpstr>Findings</vt:lpstr>
      <vt:lpstr>Threat to Validity Tests</vt:lpstr>
      <vt:lpstr>Threat to Validity Tests Cont.</vt:lpstr>
      <vt:lpstr>Conclusion</vt:lpstr>
      <vt:lpstr>Conclusion Cont.</vt:lpstr>
      <vt:lpstr>Conclusion Cont.</vt:lpstr>
      <vt:lpstr> Appendix: Decomposition Tobit  </vt:lpstr>
      <vt:lpstr>Tobit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Child Labor Through Conditional Cash Transfers</dc:title>
  <dc:creator>Josie Xiao</dc:creator>
  <cp:lastModifiedBy>Jeffrey Nugent</cp:lastModifiedBy>
  <cp:revision>27</cp:revision>
  <dcterms:created xsi:type="dcterms:W3CDTF">2014-03-04T06:15:34Z</dcterms:created>
  <dcterms:modified xsi:type="dcterms:W3CDTF">2014-03-07T04:24:02Z</dcterms:modified>
</cp:coreProperties>
</file>