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8"/>
    <p:restoredTop sz="94643"/>
  </p:normalViewPr>
  <p:slideViewPr>
    <p:cSldViewPr snapToGrid="0" snapToObjects="1">
      <p:cViewPr>
        <p:scale>
          <a:sx n="100" d="100"/>
          <a:sy n="100" d="100"/>
        </p:scale>
        <p:origin x="672" y="-3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13B9C0-5468-244F-A68D-376495534CB2}"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06400-4C98-3E4E-9840-1AA4CF136C5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13B9C0-5468-244F-A68D-376495534CB2}"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06400-4C98-3E4E-9840-1AA4CF136C5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13B9C0-5468-244F-A68D-376495534CB2}"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06400-4C98-3E4E-9840-1AA4CF136C5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13B9C0-5468-244F-A68D-376495534CB2}"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06400-4C98-3E4E-9840-1AA4CF136C5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13B9C0-5468-244F-A68D-376495534CB2}"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06400-4C98-3E4E-9840-1AA4CF136C5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13B9C0-5468-244F-A68D-376495534CB2}"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A06400-4C98-3E4E-9840-1AA4CF136C5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13B9C0-5468-244F-A68D-376495534CB2}" type="datetimeFigureOut">
              <a:rPr lang="en-US" smtClean="0"/>
              <a:t>4/6/2017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A06400-4C98-3E4E-9840-1AA4CF136C5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13B9C0-5468-244F-A68D-376495534CB2}" type="datetimeFigureOut">
              <a:rPr lang="en-US" smtClean="0"/>
              <a:t>4/6/2017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A06400-4C98-3E4E-9840-1AA4CF136C5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13B9C0-5468-244F-A68D-376495534CB2}" type="datetimeFigureOut">
              <a:rPr lang="en-US" smtClean="0"/>
              <a:t>4/6/2017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A06400-4C98-3E4E-9840-1AA4CF136C5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13B9C0-5468-244F-A68D-376495534CB2}"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A06400-4C98-3E4E-9840-1AA4CF136C5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13B9C0-5468-244F-A68D-376495534CB2}"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A06400-4C98-3E4E-9840-1AA4CF136C5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13B9C0-5468-244F-A68D-376495534CB2}" type="datetimeFigureOut">
              <a:rPr lang="en-US" smtClean="0"/>
              <a:t>4/6/2017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06400-4C98-3E4E-9840-1AA4CF136C54}" type="slidenum">
              <a:rPr lang="en-US" smtClean="0"/>
              <a:t>‹#›</a:t>
            </a:fld>
            <a:endParaRPr lang="en-US"/>
          </a:p>
        </p:txBody>
      </p:sp>
    </p:spTree>
    <p:extLst>
      <p:ext uri="{BB962C8B-B14F-4D97-AF65-F5344CB8AC3E}">
        <p14:creationId xmlns:p14="http://schemas.microsoft.com/office/powerpoint/2010/main" val="173975482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smtClean="0"/>
              <a:t>Enhancing the Validity and Cross-cultural Comparability of Measurement in Survey Research</a:t>
            </a:r>
            <a:endParaRPr lang="en-US" sz="4800" dirty="0"/>
          </a:p>
        </p:txBody>
      </p:sp>
      <p:sp>
        <p:nvSpPr>
          <p:cNvPr id="3" name="Subtitle 2"/>
          <p:cNvSpPr>
            <a:spLocks noGrp="1"/>
          </p:cNvSpPr>
          <p:nvPr>
            <p:ph type="subTitle" idx="1"/>
          </p:nvPr>
        </p:nvSpPr>
        <p:spPr/>
        <p:txBody>
          <a:bodyPr>
            <a:normAutofit fontScale="92500" lnSpcReduction="10000"/>
          </a:bodyPr>
          <a:lstStyle/>
          <a:p>
            <a:r>
              <a:rPr lang="en-US" dirty="0" smtClean="0"/>
              <a:t>Gary King (Harvard)</a:t>
            </a:r>
          </a:p>
          <a:p>
            <a:r>
              <a:rPr lang="en-US" dirty="0" smtClean="0"/>
              <a:t>Christopher J. L. Murray (WHO)</a:t>
            </a:r>
          </a:p>
          <a:p>
            <a:r>
              <a:rPr lang="en-US" dirty="0" smtClean="0"/>
              <a:t>Joshua A. Solomon (Harvard)</a:t>
            </a:r>
          </a:p>
          <a:p>
            <a:r>
              <a:rPr lang="en-US" dirty="0" smtClean="0"/>
              <a:t>Ajay </a:t>
            </a:r>
            <a:r>
              <a:rPr lang="en-US" dirty="0" err="1" smtClean="0"/>
              <a:t>Tandon</a:t>
            </a:r>
            <a:r>
              <a:rPr lang="en-US" dirty="0" smtClean="0"/>
              <a:t> (WHO)</a:t>
            </a:r>
            <a:endParaRPr lang="en-US" dirty="0"/>
          </a:p>
        </p:txBody>
      </p:sp>
    </p:spTree>
    <p:extLst>
      <p:ext uri="{BB962C8B-B14F-4D97-AF65-F5344CB8AC3E}">
        <p14:creationId xmlns:p14="http://schemas.microsoft.com/office/powerpoint/2010/main" val="1219555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Ex:  Age:  we can make inferences if the survey question only asked whether respondents described themselves as (A) elderly, (B) middle-aged, (C) a young adult, or (D) a child. </a:t>
            </a:r>
          </a:p>
          <a:p>
            <a:r>
              <a:rPr lang="en-US" dirty="0" smtClean="0"/>
              <a:t>Age </a:t>
            </a:r>
            <a:r>
              <a:rPr lang="en-US" dirty="0"/>
              <a:t>scale is </a:t>
            </a:r>
            <a:r>
              <a:rPr lang="en-US" dirty="0" smtClean="0"/>
              <a:t>broken </a:t>
            </a:r>
            <a:r>
              <a:rPr lang="en-US" dirty="0"/>
              <a:t>at the threshold values τ1, τ2, and τ3, but the two individuals have different values of these quantities </a:t>
            </a:r>
            <a:endParaRPr lang="en-US" dirty="0" smtClean="0"/>
          </a:p>
          <a:p>
            <a:r>
              <a:rPr lang="en-US" dirty="0"/>
              <a:t>Without knowing the threshold differences, we could easily get the age rankings of the countries </a:t>
            </a:r>
            <a:r>
              <a:rPr lang="en-US" dirty="0" smtClean="0"/>
              <a:t>wrong</a:t>
            </a:r>
          </a:p>
          <a:p>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39654" y="1099930"/>
            <a:ext cx="5314146" cy="5077033"/>
          </a:xfrm>
        </p:spPr>
      </p:pic>
    </p:spTree>
    <p:extLst>
      <p:ext uri="{BB962C8B-B14F-4D97-AF65-F5344CB8AC3E}">
        <p14:creationId xmlns:p14="http://schemas.microsoft.com/office/powerpoint/2010/main" val="414715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a:t>
            </a:r>
            <a:endParaRPr lang="en-US" dirty="0"/>
          </a:p>
        </p:txBody>
      </p:sp>
      <p:sp>
        <p:nvSpPr>
          <p:cNvPr id="3" name="Text Placeholder 2"/>
          <p:cNvSpPr>
            <a:spLocks noGrp="1"/>
          </p:cNvSpPr>
          <p:nvPr>
            <p:ph type="body" idx="1"/>
          </p:nvPr>
        </p:nvSpPr>
        <p:spPr>
          <a:xfrm>
            <a:off x="839788" y="1640365"/>
            <a:ext cx="5157787" cy="494626"/>
          </a:xfrm>
        </p:spPr>
        <p:txBody>
          <a:bodyPr/>
          <a:lstStyle/>
          <a:p>
            <a:r>
              <a:rPr lang="en-US" smtClean="0"/>
              <a:t>Self-Assessment Component</a:t>
            </a:r>
          </a:p>
        </p:txBody>
      </p:sp>
      <p:sp>
        <p:nvSpPr>
          <p:cNvPr id="5" name="Text Placeholder 4"/>
          <p:cNvSpPr>
            <a:spLocks noGrp="1"/>
          </p:cNvSpPr>
          <p:nvPr>
            <p:ph type="body" sz="quarter" idx="3"/>
          </p:nvPr>
        </p:nvSpPr>
        <p:spPr>
          <a:xfrm>
            <a:off x="6172200" y="1640365"/>
            <a:ext cx="5183188" cy="494626"/>
          </a:xfrm>
        </p:spPr>
        <p:txBody>
          <a:bodyPr/>
          <a:lstStyle/>
          <a:p>
            <a:r>
              <a:rPr lang="en-US" smtClean="0"/>
              <a:t>Vignette Component</a:t>
            </a:r>
            <a:endParaRPr lang="en-US"/>
          </a:p>
        </p:txBody>
      </p:sp>
      <p:pic>
        <p:nvPicPr>
          <p:cNvPr id="7"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2571750"/>
            <a:ext cx="5430078" cy="444149"/>
          </a:xfrm>
        </p:spPr>
      </p:pic>
      <p:pic>
        <p:nvPicPr>
          <p:cNvPr id="8"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9" y="3015899"/>
            <a:ext cx="5333999" cy="465666"/>
          </a:xfrm>
          <a:prstGeom prst="rect">
            <a:avLst/>
          </a:prstGeom>
        </p:spPr>
      </p:pic>
      <p:pic>
        <p:nvPicPr>
          <p:cNvPr id="9" name="Content Placeholder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510" y="3443766"/>
            <a:ext cx="5161568" cy="377347"/>
          </a:xfrm>
          <a:prstGeom prst="rect">
            <a:avLst/>
          </a:prstGeom>
        </p:spPr>
      </p:pic>
      <p:pic>
        <p:nvPicPr>
          <p:cNvPr id="10" name="Content Placeholder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478" y="3801326"/>
            <a:ext cx="5181600" cy="447654"/>
          </a:xfrm>
          <a:prstGeom prst="rect">
            <a:avLst/>
          </a:prstGeom>
        </p:spPr>
      </p:pic>
      <p:pic>
        <p:nvPicPr>
          <p:cNvPr id="11" name="Content Placeholder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478" y="4248980"/>
            <a:ext cx="5181600" cy="821067"/>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60105" y="2644876"/>
            <a:ext cx="5449404" cy="371023"/>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02509" y="3015899"/>
            <a:ext cx="5207000" cy="406400"/>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04109" y="3446755"/>
            <a:ext cx="5105400" cy="876300"/>
          </a:xfrm>
          <a:prstGeom prst="rect">
            <a:avLst/>
          </a:prstGeom>
        </p:spPr>
      </p:pic>
    </p:spTree>
    <p:extLst>
      <p:ext uri="{BB962C8B-B14F-4D97-AF65-F5344CB8AC3E}">
        <p14:creationId xmlns:p14="http://schemas.microsoft.com/office/powerpoint/2010/main" val="1657909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Interpretations</a:t>
            </a:r>
            <a:endParaRPr lang="en-US" dirty="0"/>
          </a:p>
        </p:txBody>
      </p:sp>
      <p:sp>
        <p:nvSpPr>
          <p:cNvPr id="3" name="Content Placeholder 2"/>
          <p:cNvSpPr>
            <a:spLocks noGrp="1"/>
          </p:cNvSpPr>
          <p:nvPr>
            <p:ph idx="1"/>
          </p:nvPr>
        </p:nvSpPr>
        <p:spPr/>
        <p:txBody>
          <a:bodyPr>
            <a:normAutofit/>
          </a:bodyPr>
          <a:lstStyle/>
          <a:p>
            <a:r>
              <a:rPr lang="en-US" dirty="0"/>
              <a:t>β (the effect of </a:t>
            </a:r>
            <a:r>
              <a:rPr lang="en-US" i="1" dirty="0"/>
              <a:t>X </a:t>
            </a:r>
            <a:r>
              <a:rPr lang="en-US" dirty="0"/>
              <a:t>) and </a:t>
            </a:r>
            <a:r>
              <a:rPr lang="en-US" dirty="0" err="1" smtClean="0"/>
              <a:t>γ</a:t>
            </a:r>
            <a:r>
              <a:rPr lang="en-US" dirty="0" smtClean="0"/>
              <a:t> </a:t>
            </a:r>
            <a:r>
              <a:rPr lang="en-US" dirty="0"/>
              <a:t>(the effect of </a:t>
            </a:r>
            <a:r>
              <a:rPr lang="en-US" i="1" dirty="0"/>
              <a:t>V</a:t>
            </a:r>
            <a:r>
              <a:rPr lang="en-US" dirty="0"/>
              <a:t>) </a:t>
            </a:r>
            <a:endParaRPr lang="en-US" dirty="0" smtClean="0"/>
          </a:p>
          <a:p>
            <a:r>
              <a:rPr lang="en-US" dirty="0"/>
              <a:t>If variables </a:t>
            </a:r>
            <a:r>
              <a:rPr lang="en-US" dirty="0" smtClean="0"/>
              <a:t>omitted </a:t>
            </a:r>
            <a:r>
              <a:rPr lang="en-US" dirty="0"/>
              <a:t>from and correlated with </a:t>
            </a:r>
            <a:r>
              <a:rPr lang="en-US" i="1" dirty="0"/>
              <a:t>X </a:t>
            </a:r>
            <a:r>
              <a:rPr lang="en-US" dirty="0"/>
              <a:t>have an effect on </a:t>
            </a:r>
            <a:r>
              <a:rPr lang="en-US" dirty="0" err="1" smtClean="0"/>
              <a:t>μ</a:t>
            </a:r>
            <a:r>
              <a:rPr lang="en-US" i="1" dirty="0" smtClean="0"/>
              <a:t>, </a:t>
            </a:r>
            <a:r>
              <a:rPr lang="en-US" dirty="0" smtClean="0"/>
              <a:t>we </a:t>
            </a:r>
            <a:r>
              <a:rPr lang="en-US" dirty="0"/>
              <a:t>could have omitted variable bias just as in linear regression </a:t>
            </a:r>
            <a:endParaRPr lang="en-US" dirty="0" smtClean="0"/>
          </a:p>
          <a:p>
            <a:r>
              <a:rPr lang="en-US" dirty="0"/>
              <a:t>The explanatory variables </a:t>
            </a:r>
            <a:r>
              <a:rPr lang="en-US" i="1" dirty="0"/>
              <a:t>V </a:t>
            </a:r>
            <a:r>
              <a:rPr lang="en-US" dirty="0" smtClean="0"/>
              <a:t>will </a:t>
            </a:r>
            <a:r>
              <a:rPr lang="en-US" dirty="0"/>
              <a:t>predict threshold variation in the </a:t>
            </a:r>
            <a:r>
              <a:rPr lang="en-US" dirty="0" smtClean="0"/>
              <a:t>measurement </a:t>
            </a:r>
            <a:r>
              <a:rPr lang="en-US" dirty="0"/>
              <a:t>model (</a:t>
            </a:r>
            <a:r>
              <a:rPr lang="en-US" dirty="0" err="1"/>
              <a:t>Eqs</a:t>
            </a:r>
            <a:r>
              <a:rPr lang="en-US" dirty="0"/>
              <a:t>. [5] and [8]) </a:t>
            </a:r>
            <a:endParaRPr lang="en-US" dirty="0" smtClean="0"/>
          </a:p>
          <a:p>
            <a:r>
              <a:rPr lang="en-US" dirty="0"/>
              <a:t>Under our parametric model, researchers can test to a degree for vignette equivalence by checking whether the </a:t>
            </a:r>
            <a:r>
              <a:rPr lang="en-US" dirty="0" err="1"/>
              <a:t>θ</a:t>
            </a:r>
            <a:r>
              <a:rPr lang="en-US" dirty="0"/>
              <a:t> values are ordered as expected </a:t>
            </a:r>
            <a:endParaRPr lang="en-US" dirty="0" smtClean="0"/>
          </a:p>
        </p:txBody>
      </p:sp>
    </p:spTree>
    <p:extLst>
      <p:ext uri="{BB962C8B-B14F-4D97-AF65-F5344CB8AC3E}">
        <p14:creationId xmlns:p14="http://schemas.microsoft.com/office/powerpoint/2010/main" val="170684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760304" cy="1325563"/>
          </a:xfrm>
        </p:spPr>
        <p:txBody>
          <a:bodyPr/>
          <a:lstStyle/>
          <a:p>
            <a:r>
              <a:rPr lang="en-US" dirty="0" smtClean="0"/>
              <a:t>Monte Carlo Evidence</a:t>
            </a:r>
            <a:endParaRPr lang="en-US" dirty="0"/>
          </a:p>
        </p:txBody>
      </p:sp>
      <p:sp>
        <p:nvSpPr>
          <p:cNvPr id="3" name="Content Placeholder 2"/>
          <p:cNvSpPr>
            <a:spLocks noGrp="1"/>
          </p:cNvSpPr>
          <p:nvPr>
            <p:ph idx="1"/>
          </p:nvPr>
        </p:nvSpPr>
        <p:spPr>
          <a:xfrm>
            <a:off x="838200" y="1825625"/>
            <a:ext cx="4025348" cy="4351338"/>
          </a:xfrm>
        </p:spPr>
        <p:txBody>
          <a:bodyPr/>
          <a:lstStyle/>
          <a:p>
            <a:r>
              <a:rPr lang="en-US" dirty="0" smtClean="0"/>
              <a:t>Ordered </a:t>
            </a:r>
            <a:r>
              <a:rPr lang="en-US" dirty="0" err="1"/>
              <a:t>probit’s</a:t>
            </a:r>
            <a:r>
              <a:rPr lang="en-US" dirty="0"/>
              <a:t> inability to correct for DIF makes it miss most of the true density, while estimates from our model are on target </a:t>
            </a:r>
            <a:endParaRPr lang="en-US" dirty="0" smtClean="0"/>
          </a:p>
          <a:p>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594" y="451900"/>
            <a:ext cx="4157216" cy="5950350"/>
          </a:xfrm>
          <a:prstGeom prst="rect">
            <a:avLst/>
          </a:prstGeom>
        </p:spPr>
      </p:pic>
    </p:spTree>
    <p:extLst>
      <p:ext uri="{BB962C8B-B14F-4D97-AF65-F5344CB8AC3E}">
        <p14:creationId xmlns:p14="http://schemas.microsoft.com/office/powerpoint/2010/main" val="1437818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4562"/>
          </a:xfrm>
        </p:spPr>
        <p:txBody>
          <a:bodyPr/>
          <a:lstStyle/>
          <a:p>
            <a:r>
              <a:rPr lang="en-US" dirty="0" smtClean="0"/>
              <a:t>Empirical Evidence:  Political Efficacy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4417" y="1119120"/>
            <a:ext cx="7538712" cy="5468352"/>
          </a:xfrm>
        </p:spPr>
      </p:pic>
      <p:sp>
        <p:nvSpPr>
          <p:cNvPr id="9" name="Frame 8"/>
          <p:cNvSpPr/>
          <p:nvPr/>
        </p:nvSpPr>
        <p:spPr>
          <a:xfrm>
            <a:off x="5512905" y="1794980"/>
            <a:ext cx="636104" cy="23853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p:nvSpPr>
        <p:spPr>
          <a:xfrm>
            <a:off x="8143462" y="1794979"/>
            <a:ext cx="636104" cy="23853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8143462" y="2429703"/>
            <a:ext cx="636104" cy="238539"/>
          </a:xfrm>
          <a:prstGeom prst="fram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p:cNvSpPr/>
          <p:nvPr/>
        </p:nvSpPr>
        <p:spPr>
          <a:xfrm>
            <a:off x="8143462" y="3214754"/>
            <a:ext cx="636104" cy="238539"/>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3" name="Frame 12"/>
          <p:cNvSpPr/>
          <p:nvPr/>
        </p:nvSpPr>
        <p:spPr>
          <a:xfrm>
            <a:off x="8143462" y="3968748"/>
            <a:ext cx="636104" cy="238539"/>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4" name="Frame 13"/>
          <p:cNvSpPr/>
          <p:nvPr/>
        </p:nvSpPr>
        <p:spPr>
          <a:xfrm>
            <a:off x="8143462" y="4750282"/>
            <a:ext cx="636104" cy="238539"/>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5" name="Frame 14"/>
          <p:cNvSpPr/>
          <p:nvPr/>
        </p:nvSpPr>
        <p:spPr>
          <a:xfrm>
            <a:off x="8143462" y="5531816"/>
            <a:ext cx="636104" cy="929273"/>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12167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Evidence:  Political Efficacy</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p:pic>
      <p:sp>
        <p:nvSpPr>
          <p:cNvPr id="4" name="Content Placeholder 3"/>
          <p:cNvSpPr>
            <a:spLocks noGrp="1"/>
          </p:cNvSpPr>
          <p:nvPr>
            <p:ph sz="half" idx="2"/>
          </p:nvPr>
        </p:nvSpPr>
        <p:spPr/>
        <p:txBody>
          <a:bodyPr/>
          <a:lstStyle/>
          <a:p>
            <a:r>
              <a:rPr lang="en-US" dirty="0" smtClean="0"/>
              <a:t>Chinese respondents </a:t>
            </a:r>
            <a:r>
              <a:rPr lang="en-US" dirty="0"/>
              <a:t>have lower actual levels of political efficacy than the </a:t>
            </a:r>
            <a:r>
              <a:rPr lang="en-US" dirty="0" smtClean="0"/>
              <a:t>Mexicans</a:t>
            </a:r>
          </a:p>
          <a:p>
            <a:r>
              <a:rPr lang="en-US" dirty="0" smtClean="0"/>
              <a:t>But </a:t>
            </a:r>
            <a:r>
              <a:rPr lang="en-US" dirty="0"/>
              <a:t>the Chinese also have even lower standards for what qualifies as any particular level of “say in </a:t>
            </a:r>
            <a:r>
              <a:rPr lang="en-US" dirty="0" smtClean="0"/>
              <a:t>government”</a:t>
            </a:r>
            <a:endParaRPr lang="en-US" dirty="0"/>
          </a:p>
        </p:txBody>
      </p:sp>
    </p:spTree>
    <p:extLst>
      <p:ext uri="{BB962C8B-B14F-4D97-AF65-F5344CB8AC3E}">
        <p14:creationId xmlns:p14="http://schemas.microsoft.com/office/powerpoint/2010/main" val="1376340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dirty="0" smtClean="0"/>
              <a:t>Conclusion and Comments</a:t>
            </a:r>
            <a:endParaRPr lang="en-US" dirty="0"/>
          </a:p>
        </p:txBody>
      </p:sp>
      <p:sp>
        <p:nvSpPr>
          <p:cNvPr id="3" name="Content Placeholder 2"/>
          <p:cNvSpPr>
            <a:spLocks noGrp="1"/>
          </p:cNvSpPr>
          <p:nvPr>
            <p:ph idx="1"/>
          </p:nvPr>
        </p:nvSpPr>
        <p:spPr>
          <a:xfrm>
            <a:off x="838200" y="1079500"/>
            <a:ext cx="10515600" cy="5097463"/>
          </a:xfrm>
        </p:spPr>
        <p:txBody>
          <a:bodyPr>
            <a:normAutofit fontScale="85000" lnSpcReduction="20000"/>
          </a:bodyPr>
          <a:lstStyle/>
          <a:p>
            <a:r>
              <a:rPr lang="en-US" dirty="0" smtClean="0"/>
              <a:t>Current problems:  try to measure </a:t>
            </a:r>
            <a:r>
              <a:rPr lang="en-US" dirty="0"/>
              <a:t>complicated concepts, such as political freedom and efficacy, that researchers define best with reference to examples; and what to do when respondents interpret identical questions in different ways </a:t>
            </a:r>
            <a:endParaRPr lang="en-US" dirty="0" smtClean="0"/>
          </a:p>
          <a:p>
            <a:r>
              <a:rPr lang="en-US" dirty="0" smtClean="0"/>
              <a:t>Solution:  measure </a:t>
            </a:r>
            <a:r>
              <a:rPr lang="en-US" dirty="0"/>
              <a:t>incomparability via respondents’ assessments, on the same scale as the self-assessments to be corrected, of hypothetical individuals described in short </a:t>
            </a:r>
            <a:r>
              <a:rPr lang="en-US" dirty="0" smtClean="0"/>
              <a:t>vignettes</a:t>
            </a:r>
          </a:p>
          <a:p>
            <a:r>
              <a:rPr lang="en-US" dirty="0" smtClean="0"/>
              <a:t>Can show </a:t>
            </a:r>
            <a:r>
              <a:rPr lang="en-US" dirty="0"/>
              <a:t>how response incomparability can drastically mislead survey researchers and how our approach can alleviate this problem </a:t>
            </a:r>
            <a:endParaRPr lang="en-US" dirty="0" smtClean="0"/>
          </a:p>
          <a:p>
            <a:r>
              <a:rPr lang="en-US" dirty="0" smtClean="0"/>
              <a:t>Great potential </a:t>
            </a:r>
            <a:r>
              <a:rPr lang="en-US" dirty="0"/>
              <a:t>to reduce bias, increase </a:t>
            </a:r>
            <a:r>
              <a:rPr lang="en-US" dirty="0" smtClean="0"/>
              <a:t>efficiency</a:t>
            </a:r>
            <a:r>
              <a:rPr lang="en-US" dirty="0"/>
              <a:t>, and make measurements </a:t>
            </a:r>
            <a:r>
              <a:rPr lang="en-US" dirty="0" smtClean="0"/>
              <a:t>more interpersonally </a:t>
            </a:r>
            <a:r>
              <a:rPr lang="en-US" dirty="0"/>
              <a:t>comparable than existing methods </a:t>
            </a:r>
            <a:endParaRPr lang="en-US" dirty="0" smtClean="0"/>
          </a:p>
          <a:p>
            <a:r>
              <a:rPr lang="en-US" dirty="0" smtClean="0"/>
              <a:t>Issue with response consistency:  </a:t>
            </a:r>
            <a:r>
              <a:rPr lang="en-US" dirty="0"/>
              <a:t>violated if respondents who feel inferior to </a:t>
            </a:r>
            <a:r>
              <a:rPr lang="en-US" dirty="0" smtClean="0"/>
              <a:t>hypothetical </a:t>
            </a:r>
            <a:r>
              <a:rPr lang="en-US" dirty="0"/>
              <a:t>individuals set a higher threshold for what counts as their having “a lot of say” in government than they set for the people described in the vignettes </a:t>
            </a:r>
            <a:endParaRPr lang="en-US" dirty="0" smtClean="0"/>
          </a:p>
          <a:p>
            <a:r>
              <a:rPr lang="en-US" dirty="0" smtClean="0"/>
              <a:t>Issue with vignette equivalence:  Nonparametric method heavily relies on this assumption but what if different people order vignettes differently?  This will violate this assumption but in the parametric method, we can test for equivalence</a:t>
            </a:r>
          </a:p>
        </p:txBody>
      </p:sp>
    </p:spTree>
    <p:extLst>
      <p:ext uri="{BB962C8B-B14F-4D97-AF65-F5344CB8AC3E}">
        <p14:creationId xmlns:p14="http://schemas.microsoft.com/office/powerpoint/2010/main" val="1651756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normAutofit lnSpcReduction="10000"/>
          </a:bodyPr>
          <a:lstStyle/>
          <a:p>
            <a:r>
              <a:rPr lang="en-US" dirty="0"/>
              <a:t>How can we do survey research if different respondents (perhaps from different cultures, countries, or ethnic groups) understand questions in completely different ways, or if investigators mean one thing and respondents think they mean something else?</a:t>
            </a:r>
          </a:p>
          <a:p>
            <a:r>
              <a:rPr lang="en-US" dirty="0"/>
              <a:t>How can we develop accurate measures of complicated concepts which we can define only by example ("you know it when you see it"), and when attempts to produce more concrete questions tend to be </a:t>
            </a:r>
            <a:r>
              <a:rPr lang="en-US" dirty="0" smtClean="0"/>
              <a:t>more </a:t>
            </a:r>
            <a:r>
              <a:rPr lang="en-US" dirty="0"/>
              <a:t>concrete but no more valid</a:t>
            </a:r>
            <a:r>
              <a:rPr lang="en-US" dirty="0" smtClean="0"/>
              <a:t>?</a:t>
            </a:r>
          </a:p>
          <a:p>
            <a:r>
              <a:rPr lang="en-US" dirty="0"/>
              <a:t> </a:t>
            </a:r>
            <a:r>
              <a:rPr lang="en-US" dirty="0" smtClean="0"/>
              <a:t>Possible solution:  anchoring vignettes – (usually </a:t>
            </a:r>
            <a:r>
              <a:rPr lang="en-US" dirty="0"/>
              <a:t>brief) descriptions of hypothetical people or situations that survey researchers can use to correct otherwise </a:t>
            </a:r>
            <a:r>
              <a:rPr lang="en-US" dirty="0" smtClean="0"/>
              <a:t>interpersonally </a:t>
            </a:r>
            <a:r>
              <a:rPr lang="en-US" dirty="0"/>
              <a:t>incomparable survey responses</a:t>
            </a:r>
          </a:p>
          <a:p>
            <a:endParaRPr lang="en-US" dirty="0"/>
          </a:p>
        </p:txBody>
      </p:sp>
    </p:spTree>
    <p:extLst>
      <p:ext uri="{BB962C8B-B14F-4D97-AF65-F5344CB8AC3E}">
        <p14:creationId xmlns:p14="http://schemas.microsoft.com/office/powerpoint/2010/main" val="181437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DIF</a:t>
            </a:r>
            <a:endParaRPr lang="en-US" dirty="0"/>
          </a:p>
        </p:txBody>
      </p:sp>
      <p:sp>
        <p:nvSpPr>
          <p:cNvPr id="3" name="Content Placeholder 2"/>
          <p:cNvSpPr>
            <a:spLocks noGrp="1"/>
          </p:cNvSpPr>
          <p:nvPr>
            <p:ph idx="1"/>
          </p:nvPr>
        </p:nvSpPr>
        <p:spPr/>
        <p:txBody>
          <a:bodyPr/>
          <a:lstStyle/>
          <a:p>
            <a:r>
              <a:rPr lang="en-US" dirty="0"/>
              <a:t>M</a:t>
            </a:r>
            <a:r>
              <a:rPr lang="en-US" dirty="0" smtClean="0"/>
              <a:t>ost </a:t>
            </a:r>
            <a:r>
              <a:rPr lang="en-US" dirty="0"/>
              <a:t>widely used modern terminology for </a:t>
            </a:r>
            <a:r>
              <a:rPr lang="en-US" dirty="0" smtClean="0"/>
              <a:t>interpersonal </a:t>
            </a:r>
            <a:r>
              <a:rPr lang="en-US" dirty="0"/>
              <a:t>incomparability is </a:t>
            </a:r>
            <a:r>
              <a:rPr lang="en-US" i="1" dirty="0"/>
              <a:t>differential item </a:t>
            </a:r>
            <a:r>
              <a:rPr lang="en-US" i="1" dirty="0" smtClean="0"/>
              <a:t>functioning </a:t>
            </a:r>
            <a:r>
              <a:rPr lang="en-US" dirty="0"/>
              <a:t>(DIF) </a:t>
            </a:r>
            <a:endParaRPr lang="en-US" dirty="0" smtClean="0"/>
          </a:p>
          <a:p>
            <a:r>
              <a:rPr lang="en-US" dirty="0" smtClean="0"/>
              <a:t>Methods </a:t>
            </a:r>
            <a:r>
              <a:rPr lang="en-US" dirty="0"/>
              <a:t>of detecting or </a:t>
            </a:r>
            <a:r>
              <a:rPr lang="en-US" dirty="0" smtClean="0"/>
              <a:t>conquering </a:t>
            </a:r>
            <a:r>
              <a:rPr lang="en-US" dirty="0"/>
              <a:t>DIF usually centers on the identification of common </a:t>
            </a:r>
            <a:r>
              <a:rPr lang="en-US" i="1" dirty="0"/>
              <a:t>anchors </a:t>
            </a:r>
            <a:r>
              <a:rPr lang="en-US" dirty="0"/>
              <a:t>that can be used to attach the answers of different individuals to the same standard </a:t>
            </a:r>
            <a:r>
              <a:rPr lang="en-US" dirty="0" smtClean="0"/>
              <a:t>scale </a:t>
            </a:r>
          </a:p>
          <a:p>
            <a:endParaRPr lang="en-US" dirty="0"/>
          </a:p>
        </p:txBody>
      </p:sp>
    </p:spTree>
    <p:extLst>
      <p:ext uri="{BB962C8B-B14F-4D97-AF65-F5344CB8AC3E}">
        <p14:creationId xmlns:p14="http://schemas.microsoft.com/office/powerpoint/2010/main" val="1757555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Instrumentation:  Anchoring Vignettes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Procedure for </a:t>
            </a:r>
            <a:r>
              <a:rPr lang="en-US" dirty="0"/>
              <a:t>measuring sophisticated </a:t>
            </a:r>
            <a:r>
              <a:rPr lang="en-US" dirty="0" smtClean="0"/>
              <a:t>concepts </a:t>
            </a:r>
            <a:r>
              <a:rPr lang="en-US" dirty="0"/>
              <a:t>with surveys is to gather a large number of </a:t>
            </a:r>
            <a:r>
              <a:rPr lang="en-US" dirty="0" smtClean="0"/>
              <a:t>examples </a:t>
            </a:r>
            <a:r>
              <a:rPr lang="en-US" dirty="0"/>
              <a:t>and design a concrete question that covers as many of the examples as </a:t>
            </a:r>
            <a:r>
              <a:rPr lang="en-US" dirty="0" smtClean="0"/>
              <a:t>possible</a:t>
            </a:r>
          </a:p>
          <a:p>
            <a:r>
              <a:rPr lang="en-US" dirty="0" smtClean="0"/>
              <a:t>The idea is to </a:t>
            </a:r>
            <a:r>
              <a:rPr lang="en-US" dirty="0"/>
              <a:t>use the examples themselves in survey questions to estimate each person’s unique </a:t>
            </a:r>
            <a:r>
              <a:rPr lang="en-US" dirty="0" smtClean="0"/>
              <a:t>DIF and </a:t>
            </a:r>
            <a:r>
              <a:rPr lang="en-US" dirty="0"/>
              <a:t>to correct for </a:t>
            </a:r>
            <a:r>
              <a:rPr lang="en-US" dirty="0" smtClean="0"/>
              <a:t>it</a:t>
            </a:r>
          </a:p>
          <a:p>
            <a:r>
              <a:rPr lang="en-US" dirty="0" smtClean="0"/>
              <a:t>Ex:  Provide anchoring vignettes of 5 hypothetical people (Alison, Imelda, Jane, Toshiro, and Moses) about political efficacy, which are all ordered from most efficacy (Alison) to least efficacy (Moses)</a:t>
            </a:r>
          </a:p>
          <a:p>
            <a:r>
              <a:rPr lang="en-US" dirty="0" smtClean="0"/>
              <a:t>Question is read to each respondent for each vignette as well as self-assessment</a:t>
            </a:r>
          </a:p>
          <a:p>
            <a:r>
              <a:rPr lang="en-US" dirty="0">
                <a:solidFill>
                  <a:srgbClr val="FF0000"/>
                </a:solidFill>
              </a:rPr>
              <a:t>How much say [does ‘name’/do you] have in getting the government to address issues that interest [him/her/you]? </a:t>
            </a:r>
            <a:endParaRPr lang="en-US" dirty="0" smtClean="0">
              <a:solidFill>
                <a:srgbClr val="FF0000"/>
              </a:solidFill>
            </a:endParaRPr>
          </a:p>
          <a:p>
            <a:r>
              <a:rPr lang="en-US" dirty="0" smtClean="0"/>
              <a:t>Respondents </a:t>
            </a:r>
            <a:r>
              <a:rPr lang="en-US" dirty="0"/>
              <a:t>are given the same set of ordinal </a:t>
            </a:r>
            <a:r>
              <a:rPr lang="en-US" dirty="0" smtClean="0"/>
              <a:t>response categories</a:t>
            </a:r>
            <a:r>
              <a:rPr lang="en-US" dirty="0"/>
              <a:t>:</a:t>
            </a:r>
            <a:r>
              <a:rPr lang="en-US" dirty="0" smtClean="0"/>
              <a:t> 1</a:t>
            </a:r>
            <a:r>
              <a:rPr lang="en-US" dirty="0"/>
              <a:t>) No say at all, (2) Little say, (3) Some say, (4) A lot of say, (5) Unlimited </a:t>
            </a:r>
            <a:r>
              <a:rPr lang="en-US" dirty="0" smtClean="0"/>
              <a:t>say</a:t>
            </a:r>
          </a:p>
          <a:p>
            <a:endParaRPr lang="en-US" dirty="0" smtClean="0"/>
          </a:p>
        </p:txBody>
      </p:sp>
    </p:spTree>
    <p:extLst>
      <p:ext uri="{BB962C8B-B14F-4D97-AF65-F5344CB8AC3E}">
        <p14:creationId xmlns:p14="http://schemas.microsoft.com/office/powerpoint/2010/main" val="546338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Assumptions</a:t>
            </a:r>
            <a:endParaRPr lang="en-US" dirty="0"/>
          </a:p>
        </p:txBody>
      </p:sp>
      <p:sp>
        <p:nvSpPr>
          <p:cNvPr id="3" name="Content Placeholder 2"/>
          <p:cNvSpPr>
            <a:spLocks noGrp="1"/>
          </p:cNvSpPr>
          <p:nvPr>
            <p:ph idx="1"/>
          </p:nvPr>
        </p:nvSpPr>
        <p:spPr/>
        <p:txBody>
          <a:bodyPr/>
          <a:lstStyle/>
          <a:p>
            <a:r>
              <a:rPr lang="en-US" i="1" dirty="0"/>
              <a:t>response </a:t>
            </a:r>
            <a:r>
              <a:rPr lang="en-US" i="1" dirty="0" smtClean="0"/>
              <a:t>consistency – </a:t>
            </a:r>
            <a:r>
              <a:rPr lang="en-US" dirty="0" smtClean="0"/>
              <a:t>each </a:t>
            </a:r>
            <a:r>
              <a:rPr lang="en-US" dirty="0"/>
              <a:t>individual uses the response categories for a </a:t>
            </a:r>
            <a:r>
              <a:rPr lang="en-US" dirty="0" smtClean="0"/>
              <a:t>particular </a:t>
            </a:r>
            <a:r>
              <a:rPr lang="en-US" dirty="0"/>
              <a:t>survey question in the same way when providing a self-assessment as when assessing each of the </a:t>
            </a:r>
            <a:r>
              <a:rPr lang="en-US" dirty="0" smtClean="0"/>
              <a:t>hypothetical </a:t>
            </a:r>
            <a:r>
              <a:rPr lang="en-US" dirty="0"/>
              <a:t>people in the vignettes </a:t>
            </a:r>
            <a:endParaRPr lang="en-US" dirty="0" smtClean="0"/>
          </a:p>
          <a:p>
            <a:pPr lvl="1"/>
            <a:r>
              <a:rPr lang="en-US" dirty="0"/>
              <a:t>the type of DIF may vary across respondents, and also for a single respondent across survey questions </a:t>
            </a:r>
            <a:r>
              <a:rPr lang="en-US" dirty="0" smtClean="0"/>
              <a:t>but </a:t>
            </a:r>
            <a:r>
              <a:rPr lang="en-US" dirty="0"/>
              <a:t>not within the self-assessment and vignette questions answered by any one respondent about a single survey question </a:t>
            </a:r>
            <a:endParaRPr lang="en-US" dirty="0" smtClean="0"/>
          </a:p>
          <a:p>
            <a:r>
              <a:rPr lang="en-US" i="1" dirty="0"/>
              <a:t>vignette equivalence </a:t>
            </a:r>
            <a:r>
              <a:rPr lang="en-US" i="1" dirty="0" smtClean="0"/>
              <a:t>– </a:t>
            </a:r>
            <a:r>
              <a:rPr lang="en-US" dirty="0" smtClean="0"/>
              <a:t>the </a:t>
            </a:r>
            <a:r>
              <a:rPr lang="en-US" dirty="0"/>
              <a:t>level of the variable represented in any one vignette is perceived by all respondents in the same way and on the same unidimensional scale, apart from random measurement </a:t>
            </a:r>
            <a:r>
              <a:rPr lang="en-US" dirty="0" smtClean="0"/>
              <a:t>error</a:t>
            </a:r>
          </a:p>
          <a:p>
            <a:endParaRPr lang="en-US" dirty="0"/>
          </a:p>
        </p:txBody>
      </p:sp>
    </p:spTree>
    <p:extLst>
      <p:ext uri="{BB962C8B-B14F-4D97-AF65-F5344CB8AC3E}">
        <p14:creationId xmlns:p14="http://schemas.microsoft.com/office/powerpoint/2010/main" val="549154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Non-Parametric Approach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65628"/>
            <a:ext cx="10515600" cy="4071331"/>
          </a:xfrm>
        </p:spPr>
      </p:pic>
    </p:spTree>
    <p:extLst>
      <p:ext uri="{BB962C8B-B14F-4D97-AF65-F5344CB8AC3E}">
        <p14:creationId xmlns:p14="http://schemas.microsoft.com/office/powerpoint/2010/main" val="1767004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Non-Parametric Approach</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17707" y="1825625"/>
            <a:ext cx="4102100" cy="1866900"/>
          </a:xfrm>
        </p:spPr>
      </p:pic>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lstStyle/>
              <a:p>
                <a14:m>
                  <m:oMath xmlns:m="http://schemas.openxmlformats.org/officeDocument/2006/math">
                    <m:sSub>
                      <m:sSubPr>
                        <m:ctrlPr>
                          <a:rPr lang="en-US" i="1" smtClean="0">
                            <a:latin typeface="Cambria Math"/>
                          </a:rPr>
                        </m:ctrlPr>
                      </m:sSubPr>
                      <m:e>
                        <m:r>
                          <a:rPr lang="en-US" b="0" i="1" smtClean="0">
                            <a:latin typeface="Cambria Math" charset="0"/>
                          </a:rPr>
                          <m:t>𝑦</m:t>
                        </m:r>
                      </m:e>
                      <m:sub>
                        <m:r>
                          <a:rPr lang="en-US" b="0" i="1" smtClean="0">
                            <a:latin typeface="Cambria Math" charset="0"/>
                          </a:rPr>
                          <m:t>𝑖</m:t>
                        </m:r>
                      </m:sub>
                    </m:sSub>
                  </m:oMath>
                </a14:m>
                <a:r>
                  <a:rPr lang="en-US" dirty="0" smtClean="0"/>
                  <a:t>:  response for self-assessment for individual </a:t>
                </a:r>
                <a:r>
                  <a:rPr lang="en-US" dirty="0" err="1" smtClean="0"/>
                  <a:t>i</a:t>
                </a:r>
                <a:endParaRPr lang="en-US" dirty="0" smtClean="0"/>
              </a:p>
              <a:p>
                <a14:m>
                  <m:oMath xmlns:m="http://schemas.openxmlformats.org/officeDocument/2006/math">
                    <m:sSub>
                      <m:sSubPr>
                        <m:ctrlPr>
                          <a:rPr lang="en-US" i="1" smtClean="0">
                            <a:latin typeface="Cambria Math"/>
                          </a:rPr>
                        </m:ctrlPr>
                      </m:sSubPr>
                      <m:e>
                        <m:r>
                          <a:rPr lang="en-US" b="0" i="1" smtClean="0">
                            <a:latin typeface="Cambria Math" charset="0"/>
                          </a:rPr>
                          <m:t>𝑧</m:t>
                        </m:r>
                      </m:e>
                      <m:sub>
                        <m:r>
                          <a:rPr lang="en-US" b="0" i="1" smtClean="0">
                            <a:latin typeface="Cambria Math" charset="0"/>
                          </a:rPr>
                          <m:t>𝑖𝑗</m:t>
                        </m:r>
                      </m:sub>
                    </m:sSub>
                  </m:oMath>
                </a14:m>
                <a:r>
                  <a:rPr lang="en-US" dirty="0" smtClean="0"/>
                  <a:t>:  response for vignette j for individual </a:t>
                </a:r>
                <a:r>
                  <a:rPr lang="en-US" dirty="0" err="1" smtClean="0"/>
                  <a:t>i</a:t>
                </a:r>
                <a:endParaRPr lang="en-US" dirty="0" smtClean="0"/>
              </a:p>
              <a:p>
                <a14:m>
                  <m:oMath xmlns:m="http://schemas.openxmlformats.org/officeDocument/2006/math">
                    <m:sSub>
                      <m:sSubPr>
                        <m:ctrlPr>
                          <a:rPr lang="en-US" i="1" smtClean="0">
                            <a:latin typeface="Cambria Math"/>
                          </a:rPr>
                        </m:ctrlPr>
                      </m:sSubPr>
                      <m:e>
                        <m:r>
                          <a:rPr lang="en-US" b="0" i="1" smtClean="0">
                            <a:latin typeface="Cambria Math" charset="0"/>
                          </a:rPr>
                          <m:t>𝐶</m:t>
                        </m:r>
                      </m:e>
                      <m:sub>
                        <m:r>
                          <a:rPr lang="en-US" b="0" i="1" smtClean="0">
                            <a:latin typeface="Cambria Math" charset="0"/>
                          </a:rPr>
                          <m:t>𝑖</m:t>
                        </m:r>
                      </m:sub>
                    </m:sSub>
                  </m:oMath>
                </a14:m>
                <a:r>
                  <a:rPr lang="en-US" dirty="0" smtClean="0"/>
                  <a:t>:  the categories of responses for individual </a:t>
                </a:r>
                <a:r>
                  <a:rPr lang="en-US" dirty="0" err="1" smtClean="0"/>
                  <a:t>i</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3"/>
                <a:stretch>
                  <a:fillRect t="-2241" r="-2941"/>
                </a:stretch>
              </a:blipFill>
            </p:spPr>
            <p:txBody>
              <a:bodyPr/>
              <a:lstStyle/>
              <a:p>
                <a:r>
                  <a:rPr lang="en-US">
                    <a:noFill/>
                  </a:rPr>
                  <a:t> </a:t>
                </a:r>
              </a:p>
            </p:txBody>
          </p:sp>
        </mc:Fallback>
      </mc:AlternateContent>
    </p:spTree>
    <p:extLst>
      <p:ext uri="{BB962C8B-B14F-4D97-AF65-F5344CB8AC3E}">
        <p14:creationId xmlns:p14="http://schemas.microsoft.com/office/powerpoint/2010/main" val="104391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Non-Parametric Approach:  Political Efficacy (Mexico vs. China)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6314" y="1825625"/>
            <a:ext cx="9939372" cy="4351338"/>
          </a:xfrm>
        </p:spPr>
      </p:pic>
    </p:spTree>
    <p:extLst>
      <p:ext uri="{BB962C8B-B14F-4D97-AF65-F5344CB8AC3E}">
        <p14:creationId xmlns:p14="http://schemas.microsoft.com/office/powerpoint/2010/main" val="1747602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Parametric Approach:  Modeling Thresholds</a:t>
            </a:r>
            <a:endParaRPr lang="en-US" dirty="0"/>
          </a:p>
        </p:txBody>
      </p:sp>
      <p:sp>
        <p:nvSpPr>
          <p:cNvPr id="3" name="Content Placeholder 2"/>
          <p:cNvSpPr>
            <a:spLocks noGrp="1"/>
          </p:cNvSpPr>
          <p:nvPr>
            <p:ph idx="1"/>
          </p:nvPr>
        </p:nvSpPr>
        <p:spPr/>
        <p:txBody>
          <a:bodyPr/>
          <a:lstStyle/>
          <a:p>
            <a:r>
              <a:rPr lang="en-US" dirty="0" smtClean="0"/>
              <a:t>Model </a:t>
            </a:r>
            <a:r>
              <a:rPr lang="en-US" dirty="0"/>
              <a:t>with a normal error term </a:t>
            </a:r>
          </a:p>
          <a:p>
            <a:r>
              <a:rPr lang="en-US" dirty="0" smtClean="0"/>
              <a:t>Let thresholds </a:t>
            </a:r>
            <a:r>
              <a:rPr lang="en-US" dirty="0"/>
              <a:t>vary over individuals as a </a:t>
            </a:r>
            <a:r>
              <a:rPr lang="en-US" dirty="0" smtClean="0"/>
              <a:t>function </a:t>
            </a:r>
            <a:r>
              <a:rPr lang="en-US" dirty="0"/>
              <a:t>of measured explanatory </a:t>
            </a:r>
            <a:r>
              <a:rPr lang="en-US" dirty="0" smtClean="0"/>
              <a:t>variables</a:t>
            </a:r>
          </a:p>
          <a:p>
            <a:r>
              <a:rPr lang="en-US" dirty="0" smtClean="0"/>
              <a:t>Generalization </a:t>
            </a:r>
            <a:r>
              <a:rPr lang="en-US" dirty="0"/>
              <a:t>of the commonly used ordered </a:t>
            </a:r>
            <a:r>
              <a:rPr lang="en-US" dirty="0" err="1" smtClean="0"/>
              <a:t>probit</a:t>
            </a:r>
            <a:r>
              <a:rPr lang="en-US" dirty="0" smtClean="0"/>
              <a:t> </a:t>
            </a:r>
            <a:r>
              <a:rPr lang="en-US" dirty="0"/>
              <a:t>model, where we model DIF via threshold </a:t>
            </a:r>
            <a:r>
              <a:rPr lang="en-US" dirty="0" smtClean="0"/>
              <a:t>variation</a:t>
            </a:r>
            <a:r>
              <a:rPr lang="en-US" dirty="0"/>
              <a:t>, with the vignettes providing the key identifying information </a:t>
            </a:r>
          </a:p>
        </p:txBody>
      </p:sp>
    </p:spTree>
    <p:extLst>
      <p:ext uri="{BB962C8B-B14F-4D97-AF65-F5344CB8AC3E}">
        <p14:creationId xmlns:p14="http://schemas.microsoft.com/office/powerpoint/2010/main" val="1645492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1071</TotalTime>
  <Words>986</Words>
  <Application>Microsoft Office PowerPoint</Application>
  <PresentationFormat>Custom</PresentationFormat>
  <Paragraphs>58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Enhancing the Validity and Cross-cultural Comparability of Measurement in Survey Research</vt:lpstr>
      <vt:lpstr>Purpose</vt:lpstr>
      <vt:lpstr>Dealing with DIF</vt:lpstr>
      <vt:lpstr>Survey Instrumentation:  Anchoring Vignettes</vt:lpstr>
      <vt:lpstr>Measurement Assumptions</vt:lpstr>
      <vt:lpstr>A Simple Non-Parametric Approach</vt:lpstr>
      <vt:lpstr>Non-Parametric Approach</vt:lpstr>
      <vt:lpstr>Non-Parametric Approach:  Political Efficacy (Mexico vs. China)</vt:lpstr>
      <vt:lpstr>A Parametric Approach:  Modeling Thresholds</vt:lpstr>
      <vt:lpstr>Age</vt:lpstr>
      <vt:lpstr>The Model</vt:lpstr>
      <vt:lpstr>Model Interpretations</vt:lpstr>
      <vt:lpstr>Monte Carlo Evidence</vt:lpstr>
      <vt:lpstr>Empirical Evidence:  Political Efficacy</vt:lpstr>
      <vt:lpstr>Empirical Evidence:  Political Efficacy</vt:lpstr>
      <vt:lpstr>Conclusion and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justindang1995@gmail.com</dc:creator>
  <cp:lastModifiedBy>Jeffrey Nugent</cp:lastModifiedBy>
  <cp:revision>30</cp:revision>
  <dcterms:created xsi:type="dcterms:W3CDTF">2017-04-05T22:45:34Z</dcterms:created>
  <dcterms:modified xsi:type="dcterms:W3CDTF">2017-04-06T20:48:16Z</dcterms:modified>
</cp:coreProperties>
</file>