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7" r:id="rId7"/>
    <p:sldId id="268" r:id="rId8"/>
    <p:sldId id="261" r:id="rId9"/>
    <p:sldId id="269" r:id="rId10"/>
    <p:sldId id="264" r:id="rId11"/>
    <p:sldId id="262" r:id="rId12"/>
    <p:sldId id="265" r:id="rId13"/>
    <p:sldId id="266"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678"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5/2/2015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5/2/2015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dirty="0" smtClean="0"/>
              <a:t>Education, Poverty and Terrorism: Is there a Causal Connection?</a:t>
            </a:r>
            <a:endParaRPr lang="en-US" dirty="0"/>
          </a:p>
        </p:txBody>
      </p:sp>
      <p:sp>
        <p:nvSpPr>
          <p:cNvPr id="3" name="Subtitle 2"/>
          <p:cNvSpPr>
            <a:spLocks noGrp="1"/>
          </p:cNvSpPr>
          <p:nvPr>
            <p:ph type="subTitle" idx="1"/>
          </p:nvPr>
        </p:nvSpPr>
        <p:spPr>
          <a:xfrm>
            <a:off x="2667000" y="3124200"/>
            <a:ext cx="7315200" cy="2362200"/>
          </a:xfrm>
        </p:spPr>
        <p:txBody>
          <a:bodyPr/>
          <a:lstStyle/>
          <a:p>
            <a:r>
              <a:rPr lang="en-US" dirty="0" smtClean="0"/>
              <a:t>Alan. B. Krueger and </a:t>
            </a:r>
            <a:r>
              <a:rPr lang="en-US" dirty="0" err="1" smtClean="0"/>
              <a:t>Jitka</a:t>
            </a:r>
            <a:r>
              <a:rPr lang="en-US" dirty="0" smtClean="0"/>
              <a:t> </a:t>
            </a:r>
            <a:r>
              <a:rPr lang="en-US" dirty="0" err="1" smtClean="0"/>
              <a:t>Maleckova</a:t>
            </a:r>
            <a:endParaRPr lang="en-US" dirty="0" smtClean="0"/>
          </a:p>
          <a:p>
            <a:endParaRPr lang="en-US" dirty="0" smtClean="0"/>
          </a:p>
          <a:p>
            <a:r>
              <a:rPr lang="en-US" dirty="0"/>
              <a:t> </a:t>
            </a:r>
            <a:r>
              <a:rPr lang="en-US" dirty="0" smtClean="0"/>
              <a:t>                                           </a:t>
            </a:r>
          </a:p>
          <a:p>
            <a:endParaRPr lang="en-US" dirty="0"/>
          </a:p>
          <a:p>
            <a:endParaRPr lang="en-US" dirty="0" smtClean="0"/>
          </a:p>
          <a:p>
            <a:r>
              <a:rPr lang="en-US" dirty="0"/>
              <a:t> </a:t>
            </a:r>
            <a:r>
              <a:rPr lang="en-US" dirty="0" smtClean="0"/>
              <a:t>                                                                        -</a:t>
            </a:r>
            <a:r>
              <a:rPr lang="en-US" dirty="0" err="1" smtClean="0"/>
              <a:t>Prajvini</a:t>
            </a:r>
            <a:r>
              <a:rPr lang="en-US" dirty="0" smtClean="0"/>
              <a:t> S P</a:t>
            </a:r>
            <a:endParaRPr lang="en-US" dirty="0"/>
          </a:p>
        </p:txBody>
      </p:sp>
    </p:spTree>
    <p:extLst>
      <p:ext uri="{BB962C8B-B14F-4D97-AF65-F5344CB8AC3E}">
        <p14:creationId xmlns:p14="http://schemas.microsoft.com/office/powerpoint/2010/main" val="146221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Palestinian Terrorists</a:t>
            </a:r>
            <a:endParaRPr lang="en-US" dirty="0"/>
          </a:p>
        </p:txBody>
      </p:sp>
      <p:sp>
        <p:nvSpPr>
          <p:cNvPr id="3" name="Content Placeholder 2"/>
          <p:cNvSpPr>
            <a:spLocks noGrp="1"/>
          </p:cNvSpPr>
          <p:nvPr>
            <p:ph idx="1"/>
          </p:nvPr>
        </p:nvSpPr>
        <p:spPr/>
        <p:txBody>
          <a:bodyPr/>
          <a:lstStyle/>
          <a:p>
            <a:r>
              <a:rPr lang="en-US" dirty="0"/>
              <a:t>F</a:t>
            </a:r>
            <a:r>
              <a:rPr lang="en-US" dirty="0" smtClean="0"/>
              <a:t>ocused </a:t>
            </a:r>
            <a:r>
              <a:rPr lang="en-US" dirty="0"/>
              <a:t>on suicide bombers because a common stereotype is that they are the </a:t>
            </a:r>
            <a:r>
              <a:rPr lang="en-US" dirty="0" smtClean="0"/>
              <a:t>most economically </a:t>
            </a:r>
            <a:r>
              <a:rPr lang="en-US" dirty="0"/>
              <a:t>deprived of all the </a:t>
            </a:r>
            <a:r>
              <a:rPr lang="en-US" dirty="0" smtClean="0"/>
              <a:t>terrorists. </a:t>
            </a:r>
          </a:p>
          <a:p>
            <a:endParaRPr lang="en-US" dirty="0"/>
          </a:p>
          <a:p>
            <a:endParaRPr lang="en-US" dirty="0" smtClean="0"/>
          </a:p>
          <a:p>
            <a:r>
              <a:rPr lang="en-US" dirty="0" smtClean="0"/>
              <a:t>None </a:t>
            </a:r>
            <a:r>
              <a:rPr lang="en-US" dirty="0"/>
              <a:t>of them were uneducated, </a:t>
            </a:r>
            <a:r>
              <a:rPr lang="en-US" dirty="0" smtClean="0"/>
              <a:t>desperately poor</a:t>
            </a:r>
            <a:r>
              <a:rPr lang="en-US" dirty="0"/>
              <a:t>, simple minded or depressed. Many were middle class and, unless they </a:t>
            </a:r>
            <a:r>
              <a:rPr lang="en-US" dirty="0" smtClean="0"/>
              <a:t>were fugitives</a:t>
            </a:r>
            <a:r>
              <a:rPr lang="en-US" dirty="0"/>
              <a:t>, held paying jobs. More than half of them were refugees from what is </a:t>
            </a:r>
            <a:r>
              <a:rPr lang="en-US" dirty="0" smtClean="0"/>
              <a:t>now Israel</a:t>
            </a:r>
            <a:r>
              <a:rPr lang="en-US" dirty="0"/>
              <a:t>. Two were the sons of millionaires</a:t>
            </a:r>
            <a:r>
              <a:rPr lang="en-US" dirty="0" smtClean="0"/>
              <a:t>.”</a:t>
            </a:r>
          </a:p>
          <a:p>
            <a:endParaRPr lang="en-US" dirty="0"/>
          </a:p>
        </p:txBody>
      </p:sp>
    </p:spTree>
    <p:extLst>
      <p:ext uri="{BB962C8B-B14F-4D97-AF65-F5344CB8AC3E}">
        <p14:creationId xmlns:p14="http://schemas.microsoft.com/office/powerpoint/2010/main" val="34003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838200"/>
            <a:ext cx="8331262" cy="5332598"/>
          </a:xfrm>
        </p:spPr>
      </p:pic>
    </p:spTree>
    <p:extLst>
      <p:ext uri="{BB962C8B-B14F-4D97-AF65-F5344CB8AC3E}">
        <p14:creationId xmlns:p14="http://schemas.microsoft.com/office/powerpoint/2010/main" val="57670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20000" cy="1143000"/>
          </a:xfrm>
        </p:spPr>
        <p:txBody>
          <a:bodyPr/>
          <a:lstStyle/>
          <a:p>
            <a:r>
              <a:rPr lang="en-US" sz="2300" b="1" dirty="0" smtClean="0"/>
              <a:t>ISRAELI JEWISH UNDERGROUND</a:t>
            </a:r>
            <a:endParaRPr lang="en-US" sz="2300" b="1" dirty="0"/>
          </a:p>
        </p:txBody>
      </p:sp>
      <p:sp>
        <p:nvSpPr>
          <p:cNvPr id="3" name="Content Placeholder 2"/>
          <p:cNvSpPr>
            <a:spLocks noGrp="1"/>
          </p:cNvSpPr>
          <p:nvPr>
            <p:ph idx="1"/>
          </p:nvPr>
        </p:nvSpPr>
        <p:spPr/>
        <p:txBody>
          <a:bodyPr>
            <a:normAutofit fontScale="92500" lnSpcReduction="10000"/>
          </a:bodyPr>
          <a:lstStyle/>
          <a:p>
            <a:r>
              <a:rPr lang="en-US" dirty="0"/>
              <a:t>These Israeli extremists were disproportionately well-educated and in </a:t>
            </a:r>
            <a:r>
              <a:rPr lang="en-US" dirty="0" smtClean="0"/>
              <a:t>high-paying occupations</a:t>
            </a:r>
            <a:r>
              <a:rPr lang="en-US" dirty="0"/>
              <a:t>. The list includes teachers, writers, university students, </a:t>
            </a:r>
            <a:r>
              <a:rPr lang="en-US" dirty="0" smtClean="0"/>
              <a:t>geographers, engineers</a:t>
            </a:r>
            <a:r>
              <a:rPr lang="en-US" dirty="0"/>
              <a:t>, entrepreneurs, a combat pilot, a chemist and a computer programmer</a:t>
            </a:r>
            <a:r>
              <a:rPr lang="en-US" dirty="0" smtClean="0"/>
              <a:t>.</a:t>
            </a:r>
          </a:p>
          <a:p>
            <a:endParaRPr lang="en-US" b="1" dirty="0" smtClean="0"/>
          </a:p>
          <a:p>
            <a:r>
              <a:rPr lang="en-US" b="1" dirty="0" smtClean="0"/>
              <a:t>KEY FINDINGS</a:t>
            </a:r>
          </a:p>
          <a:p>
            <a:r>
              <a:rPr lang="en-US" dirty="0"/>
              <a:t>At a given level of income, countries with greater civil liberties—defined by </a:t>
            </a:r>
            <a:r>
              <a:rPr lang="en-US" dirty="0" err="1" smtClean="0"/>
              <a:t>the</a:t>
            </a:r>
            <a:r>
              <a:rPr lang="en-US" dirty="0" err="1"/>
              <a:t>“freedom</a:t>
            </a:r>
            <a:r>
              <a:rPr lang="en-US" dirty="0"/>
              <a:t> to develop views, institutions, </a:t>
            </a:r>
            <a:r>
              <a:rPr lang="en-US" dirty="0" smtClean="0"/>
              <a:t>and </a:t>
            </a:r>
            <a:r>
              <a:rPr lang="en-US" dirty="0"/>
              <a:t>personal autonomy without interference from the state”—are less likely to be </a:t>
            </a:r>
            <a:r>
              <a:rPr lang="en-US" dirty="0" smtClean="0"/>
              <a:t>a wellspring </a:t>
            </a:r>
            <a:r>
              <a:rPr lang="en-US" dirty="0"/>
              <a:t>of international terrorists</a:t>
            </a:r>
            <a:r>
              <a:rPr lang="en-US" dirty="0" smtClean="0"/>
              <a:t>.</a:t>
            </a:r>
          </a:p>
          <a:p>
            <a:r>
              <a:rPr lang="en-US" dirty="0"/>
              <a:t>L</a:t>
            </a:r>
            <a:r>
              <a:rPr lang="en-US" dirty="0" smtClean="0"/>
              <a:t>ittle direct connection </a:t>
            </a:r>
            <a:r>
              <a:rPr lang="en-US" dirty="0"/>
              <a:t>between poverty or education and participation in terrorism</a:t>
            </a:r>
            <a:r>
              <a:rPr lang="en-US" dirty="0" smtClean="0"/>
              <a:t>. </a:t>
            </a:r>
            <a:r>
              <a:rPr lang="en-US" dirty="0"/>
              <a:t>Poverty at the national level may indirectly affect terrorism through </a:t>
            </a:r>
            <a:r>
              <a:rPr lang="en-US" dirty="0" smtClean="0"/>
              <a:t>the apparent </a:t>
            </a:r>
            <a:r>
              <a:rPr lang="en-US" dirty="0"/>
              <a:t>connection between economic conditions and the proclivity for </a:t>
            </a:r>
            <a:r>
              <a:rPr lang="en-US" dirty="0" smtClean="0"/>
              <a:t>countries to </a:t>
            </a:r>
            <a:r>
              <a:rPr lang="en-US" dirty="0"/>
              <a:t>undergo civil wars.</a:t>
            </a:r>
            <a:endParaRPr lang="en-US" b="1" dirty="0" smtClean="0"/>
          </a:p>
          <a:p>
            <a:endParaRPr lang="en-US" b="1" dirty="0" smtClean="0"/>
          </a:p>
          <a:p>
            <a:endParaRPr lang="en-US" dirty="0"/>
          </a:p>
        </p:txBody>
      </p:sp>
    </p:spTree>
    <p:extLst>
      <p:ext uri="{BB962C8B-B14F-4D97-AF65-F5344CB8AC3E}">
        <p14:creationId xmlns:p14="http://schemas.microsoft.com/office/powerpoint/2010/main" val="184722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7848600" cy="6096000"/>
          </a:xfrm>
        </p:spPr>
        <p:txBody>
          <a:bodyPr>
            <a:normAutofit fontScale="92500"/>
          </a:bodyPr>
          <a:lstStyle/>
          <a:p>
            <a:r>
              <a:rPr lang="en-US" dirty="0"/>
              <a:t>In terms of the supply </a:t>
            </a:r>
            <a:r>
              <a:rPr lang="en-US" dirty="0" smtClean="0"/>
              <a:t>of terrorists</a:t>
            </a:r>
            <a:r>
              <a:rPr lang="en-US" dirty="0"/>
              <a:t>, we hypothesize that terrorism resembles a violent form of </a:t>
            </a:r>
            <a:r>
              <a:rPr lang="en-US" dirty="0" smtClean="0"/>
              <a:t>political Engagement</a:t>
            </a:r>
            <a:r>
              <a:rPr lang="en-US" dirty="0"/>
              <a:t>. More educated people from privileged backgrounds are more </a:t>
            </a:r>
            <a:r>
              <a:rPr lang="en-US" dirty="0" smtClean="0"/>
              <a:t>likely to </a:t>
            </a:r>
            <a:r>
              <a:rPr lang="en-US" dirty="0"/>
              <a:t>participate in politics, probably in part because political involvement </a:t>
            </a:r>
            <a:r>
              <a:rPr lang="en-US" dirty="0" smtClean="0"/>
              <a:t>requires some </a:t>
            </a:r>
            <a:r>
              <a:rPr lang="en-US" dirty="0"/>
              <a:t>minimum level of interest, expertise, commitment to issues and effort, all </a:t>
            </a:r>
            <a:r>
              <a:rPr lang="en-US" dirty="0" smtClean="0"/>
              <a:t>of which </a:t>
            </a:r>
            <a:r>
              <a:rPr lang="en-US" dirty="0"/>
              <a:t>are more likely if people have enough education and income to </a:t>
            </a:r>
            <a:r>
              <a:rPr lang="en-US" dirty="0" smtClean="0"/>
              <a:t>concern themselves </a:t>
            </a:r>
            <a:r>
              <a:rPr lang="en-US" dirty="0"/>
              <a:t>with more than minimum economic subsistence</a:t>
            </a:r>
            <a:r>
              <a:rPr lang="en-US" dirty="0" smtClean="0"/>
              <a:t>.</a:t>
            </a:r>
          </a:p>
          <a:p>
            <a:r>
              <a:rPr lang="en-US" dirty="0"/>
              <a:t>Our finding </a:t>
            </a:r>
            <a:r>
              <a:rPr lang="en-US" dirty="0" smtClean="0"/>
              <a:t>that terrorists </a:t>
            </a:r>
            <a:r>
              <a:rPr lang="en-US" dirty="0"/>
              <a:t>are more likely to spring from countries that lack civil rights, if it holds </a:t>
            </a:r>
            <a:r>
              <a:rPr lang="en-US" dirty="0" smtClean="0"/>
              <a:t>up, is </a:t>
            </a:r>
            <a:r>
              <a:rPr lang="en-US" dirty="0"/>
              <a:t>further support for the view that terrorism is a political, not economic, phenomenon</a:t>
            </a:r>
            <a:r>
              <a:rPr lang="en-US" dirty="0" smtClean="0"/>
              <a:t>.</a:t>
            </a:r>
          </a:p>
          <a:p>
            <a:r>
              <a:rPr lang="en-US" dirty="0"/>
              <a:t>On the demand side, terrorist organizations may prefer educated, </a:t>
            </a:r>
            <a:r>
              <a:rPr lang="en-US" dirty="0" smtClean="0"/>
              <a:t>committed individuals</a:t>
            </a:r>
            <a:r>
              <a:rPr lang="en-US" dirty="0"/>
              <a:t>. In addition, well-educated, middle- or upper-class individuals are </a:t>
            </a:r>
            <a:r>
              <a:rPr lang="en-US" dirty="0" smtClean="0"/>
              <a:t>better suited </a:t>
            </a:r>
            <a:r>
              <a:rPr lang="en-US" dirty="0"/>
              <a:t>to carry out acts of international terrorism than are impoverished </a:t>
            </a:r>
            <a:r>
              <a:rPr lang="en-US" dirty="0" smtClean="0"/>
              <a:t>illiterates because </a:t>
            </a:r>
            <a:r>
              <a:rPr lang="en-US" dirty="0"/>
              <a:t>the terrorists must fit into a foreign environment to be successful</a:t>
            </a:r>
            <a:r>
              <a:rPr lang="en-US" dirty="0" smtClean="0"/>
              <a:t>.</a:t>
            </a:r>
          </a:p>
          <a:p>
            <a:r>
              <a:rPr lang="en-US" dirty="0"/>
              <a:t>I</a:t>
            </a:r>
            <a:r>
              <a:rPr lang="en-US" dirty="0" smtClean="0"/>
              <a:t>f </a:t>
            </a:r>
            <a:r>
              <a:rPr lang="en-US" dirty="0"/>
              <a:t>the international community attempts </a:t>
            </a:r>
            <a:r>
              <a:rPr lang="en-US" dirty="0" smtClean="0"/>
              <a:t>to use </a:t>
            </a:r>
            <a:r>
              <a:rPr lang="en-US" dirty="0"/>
              <a:t>education as part of a strategy to reduce terrorism, it should not limit itself </a:t>
            </a:r>
            <a:r>
              <a:rPr lang="en-US" dirty="0" smtClean="0"/>
              <a:t>to increasing </a:t>
            </a:r>
            <a:r>
              <a:rPr lang="en-US" dirty="0"/>
              <a:t>years of schooling, but must also </a:t>
            </a:r>
            <a:r>
              <a:rPr lang="en-US" b="1" dirty="0"/>
              <a:t>consider the content of education</a:t>
            </a:r>
            <a:r>
              <a:rPr lang="en-US" dirty="0" smtClean="0"/>
              <a:t>.</a:t>
            </a:r>
          </a:p>
          <a:p>
            <a:pPr marL="114300" indent="0" algn="ctr">
              <a:buNone/>
            </a:pPr>
            <a:endParaRPr lang="en-US" b="1" dirty="0" smtClean="0"/>
          </a:p>
          <a:p>
            <a:pPr marL="114300" indent="0" algn="ctr">
              <a:buNone/>
            </a:pPr>
            <a:endParaRPr lang="en-US" b="1" dirty="0" smtClean="0"/>
          </a:p>
          <a:p>
            <a:endParaRPr lang="en-US" dirty="0"/>
          </a:p>
        </p:txBody>
      </p:sp>
    </p:spTree>
    <p:extLst>
      <p:ext uri="{BB962C8B-B14F-4D97-AF65-F5344CB8AC3E}">
        <p14:creationId xmlns:p14="http://schemas.microsoft.com/office/powerpoint/2010/main" val="306716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Alan B. Krueger and </a:t>
            </a:r>
            <a:r>
              <a:rPr lang="en-US" dirty="0" err="1"/>
              <a:t>Jitka</a:t>
            </a:r>
            <a:r>
              <a:rPr lang="en-US" dirty="0"/>
              <a:t> </a:t>
            </a:r>
            <a:r>
              <a:rPr lang="en-US" dirty="0" err="1" smtClean="0"/>
              <a:t>Maleckova</a:t>
            </a:r>
            <a:r>
              <a:rPr lang="en-US" dirty="0"/>
              <a:t>,(2003); Education, Poverty and Terrorism: Is There a Causal Connection?; Journal of Economic Perspectives—Volume 17, Number 4—Fall 2003—Pages </a:t>
            </a:r>
            <a:r>
              <a:rPr lang="en-US" dirty="0" smtClean="0"/>
              <a:t>119–144.</a:t>
            </a:r>
            <a:endParaRPr lang="en-US" dirty="0"/>
          </a:p>
        </p:txBody>
      </p:sp>
    </p:spTree>
    <p:extLst>
      <p:ext uri="{BB962C8B-B14F-4D97-AF65-F5344CB8AC3E}">
        <p14:creationId xmlns:p14="http://schemas.microsoft.com/office/powerpoint/2010/main" val="13508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7772400" cy="5867400"/>
          </a:xfrm>
        </p:spPr>
        <p:txBody>
          <a:bodyPr>
            <a:normAutofit/>
          </a:bodyPr>
          <a:lstStyle/>
          <a:p>
            <a:r>
              <a:rPr lang="en-US" dirty="0" smtClean="0"/>
              <a:t>Post Sep 11</a:t>
            </a:r>
            <a:r>
              <a:rPr lang="en-US" baseline="30000" dirty="0" smtClean="0"/>
              <a:t>th</a:t>
            </a:r>
            <a:r>
              <a:rPr lang="en-US" dirty="0" smtClean="0"/>
              <a:t>, policy makers and scholars felt the need to increase access to education and alleviate poverty to contain terrorism.</a:t>
            </a:r>
          </a:p>
          <a:p>
            <a:r>
              <a:rPr lang="en-US" dirty="0" smtClean="0"/>
              <a:t>Terrorism is difficult to define.</a:t>
            </a:r>
          </a:p>
          <a:p>
            <a:r>
              <a:rPr lang="en-US" dirty="0"/>
              <a:t>The term “terrorism” means </a:t>
            </a:r>
            <a:r>
              <a:rPr lang="en-US" dirty="0" smtClean="0"/>
              <a:t>premeditated</a:t>
            </a:r>
            <a:r>
              <a:rPr lang="en-US" dirty="0"/>
              <a:t>, politically motivated </a:t>
            </a:r>
            <a:r>
              <a:rPr lang="en-US" dirty="0" smtClean="0"/>
              <a:t>violence perpetrated </a:t>
            </a:r>
            <a:r>
              <a:rPr lang="en-US" dirty="0"/>
              <a:t>against noncombatant targets by subnational groups or </a:t>
            </a:r>
            <a:r>
              <a:rPr lang="en-US" dirty="0" smtClean="0"/>
              <a:t>clandestine agents</a:t>
            </a:r>
            <a:r>
              <a:rPr lang="en-US" dirty="0"/>
              <a:t>, usually intended to influence an </a:t>
            </a:r>
            <a:r>
              <a:rPr lang="en-US" dirty="0" smtClean="0"/>
              <a:t>audience. The </a:t>
            </a:r>
            <a:r>
              <a:rPr lang="en-US" dirty="0"/>
              <a:t>term “international terrorism” means terrorism involving citizens </a:t>
            </a:r>
            <a:r>
              <a:rPr lang="en-US" dirty="0" smtClean="0"/>
              <a:t>or the </a:t>
            </a:r>
            <a:r>
              <a:rPr lang="en-US" dirty="0"/>
              <a:t>territory of more than one country</a:t>
            </a:r>
            <a:r>
              <a:rPr lang="en-US" dirty="0" smtClean="0"/>
              <a:t>.</a:t>
            </a:r>
          </a:p>
          <a:p>
            <a:r>
              <a:rPr lang="en-US" dirty="0" smtClean="0"/>
              <a:t>Scholarly definitions include nation states as potential perpetrators of terrorism.</a:t>
            </a:r>
          </a:p>
          <a:p>
            <a:endParaRPr lang="en-US" dirty="0"/>
          </a:p>
        </p:txBody>
      </p:sp>
    </p:spTree>
    <p:extLst>
      <p:ext uri="{BB962C8B-B14F-4D97-AF65-F5344CB8AC3E}">
        <p14:creationId xmlns:p14="http://schemas.microsoft.com/office/powerpoint/2010/main" val="29455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7772400" cy="5029200"/>
          </a:xfrm>
        </p:spPr>
        <p:txBody>
          <a:bodyPr>
            <a:normAutofit lnSpcReduction="10000"/>
          </a:bodyPr>
          <a:lstStyle/>
          <a:p>
            <a:r>
              <a:rPr lang="en-US" dirty="0" smtClean="0"/>
              <a:t>Crime increases </a:t>
            </a:r>
            <a:r>
              <a:rPr lang="en-US" dirty="0"/>
              <a:t>as one’s market wage falls relative to the rewards associated with </a:t>
            </a:r>
            <a:r>
              <a:rPr lang="en-US" dirty="0" smtClean="0"/>
              <a:t>crime.</a:t>
            </a:r>
          </a:p>
          <a:p>
            <a:r>
              <a:rPr lang="en-US" dirty="0"/>
              <a:t>I</a:t>
            </a:r>
            <a:r>
              <a:rPr lang="en-US" dirty="0" smtClean="0"/>
              <a:t>ndividuals </a:t>
            </a:r>
            <a:r>
              <a:rPr lang="en-US" dirty="0"/>
              <a:t>are more likely to commit </a:t>
            </a:r>
            <a:r>
              <a:rPr lang="en-US" dirty="0" smtClean="0"/>
              <a:t>property crimes </a:t>
            </a:r>
            <a:r>
              <a:rPr lang="en-US" dirty="0"/>
              <a:t>if they have lower wages or less </a:t>
            </a:r>
            <a:r>
              <a:rPr lang="en-US" dirty="0" smtClean="0"/>
              <a:t>education. </a:t>
            </a:r>
            <a:r>
              <a:rPr lang="en-US" dirty="0"/>
              <a:t>The occurrence of violent crimes, including </a:t>
            </a:r>
            <a:r>
              <a:rPr lang="en-US" dirty="0" smtClean="0"/>
              <a:t>murders, however</a:t>
            </a:r>
            <a:r>
              <a:rPr lang="en-US" dirty="0"/>
              <a:t>, is typically found to be unrelated to economic </a:t>
            </a:r>
            <a:r>
              <a:rPr lang="en-US" dirty="0" smtClean="0"/>
              <a:t>opportunities.</a:t>
            </a:r>
          </a:p>
          <a:p>
            <a:r>
              <a:rPr lang="en-US" dirty="0" smtClean="0"/>
              <a:t>Political leaders purvey hatred to further their political goals.</a:t>
            </a:r>
          </a:p>
          <a:p>
            <a:r>
              <a:rPr lang="en-US" dirty="0"/>
              <a:t>H</a:t>
            </a:r>
            <a:r>
              <a:rPr lang="en-US" dirty="0" smtClean="0"/>
              <a:t>ow </a:t>
            </a:r>
            <a:r>
              <a:rPr lang="en-US" dirty="0"/>
              <a:t>an increase </a:t>
            </a:r>
            <a:r>
              <a:rPr lang="en-US" dirty="0" smtClean="0"/>
              <a:t>in penalties </a:t>
            </a:r>
            <a:r>
              <a:rPr lang="en-US" dirty="0"/>
              <a:t>and law enforcement influences the incentive to partake in </a:t>
            </a:r>
            <a:r>
              <a:rPr lang="en-US" dirty="0" smtClean="0"/>
              <a:t>terrorist activities.</a:t>
            </a:r>
          </a:p>
          <a:p>
            <a:r>
              <a:rPr lang="en-US" dirty="0"/>
              <a:t>Other important considerations include the relative pay of skilled and </a:t>
            </a:r>
            <a:r>
              <a:rPr lang="en-US" dirty="0" smtClean="0"/>
              <a:t>unskilled individuals </a:t>
            </a:r>
            <a:r>
              <a:rPr lang="en-US" dirty="0"/>
              <a:t>for participation in terrorist organizations and how it </a:t>
            </a:r>
            <a:r>
              <a:rPr lang="en-US" dirty="0" smtClean="0"/>
              <a:t>compares to </a:t>
            </a:r>
            <a:r>
              <a:rPr lang="en-US" dirty="0"/>
              <a:t>relative pay in the legal sector, and the </a:t>
            </a:r>
            <a:r>
              <a:rPr lang="en-US" i="1" dirty="0"/>
              <a:t>selection </a:t>
            </a:r>
            <a:r>
              <a:rPr lang="en-US" dirty="0"/>
              <a:t>of terrorists by terrorist </a:t>
            </a:r>
            <a:r>
              <a:rPr lang="en-US" dirty="0" smtClean="0"/>
              <a:t>organizations from </a:t>
            </a:r>
            <a:r>
              <a:rPr lang="en-US" dirty="0"/>
              <a:t>the pool of potential </a:t>
            </a:r>
            <a:r>
              <a:rPr lang="en-US" dirty="0" smtClean="0"/>
              <a:t>applicants. Terrorist </a:t>
            </a:r>
            <a:r>
              <a:rPr lang="en-US" dirty="0"/>
              <a:t>organizations may prefer to select those who </a:t>
            </a:r>
            <a:r>
              <a:rPr lang="en-US" dirty="0" smtClean="0"/>
              <a:t>have better </a:t>
            </a:r>
            <a:r>
              <a:rPr lang="en-US" dirty="0"/>
              <a:t>education</a:t>
            </a:r>
            <a:r>
              <a:rPr lang="en-US" dirty="0" smtClean="0"/>
              <a:t>.</a:t>
            </a:r>
          </a:p>
          <a:p>
            <a:endParaRPr lang="en-US" dirty="0" smtClean="0"/>
          </a:p>
          <a:p>
            <a:endParaRPr lang="en-US" dirty="0"/>
          </a:p>
        </p:txBody>
      </p:sp>
      <p:sp>
        <p:nvSpPr>
          <p:cNvPr id="2" name="TextBox 1"/>
          <p:cNvSpPr txBox="1"/>
          <p:nvPr/>
        </p:nvSpPr>
        <p:spPr>
          <a:xfrm>
            <a:off x="762000" y="762000"/>
            <a:ext cx="4022448" cy="446276"/>
          </a:xfrm>
          <a:prstGeom prst="rect">
            <a:avLst/>
          </a:prstGeom>
          <a:noFill/>
        </p:spPr>
        <p:txBody>
          <a:bodyPr wrap="none" rtlCol="0">
            <a:spAutoFit/>
          </a:bodyPr>
          <a:lstStyle/>
          <a:p>
            <a:r>
              <a:rPr lang="en-US" sz="2300" b="1" dirty="0" smtClean="0"/>
              <a:t>THEORITICAL CONSIDERATIONS</a:t>
            </a:r>
            <a:endParaRPr lang="en-US" sz="2300" b="1" dirty="0"/>
          </a:p>
        </p:txBody>
      </p:sp>
    </p:spTree>
    <p:extLst>
      <p:ext uri="{BB962C8B-B14F-4D97-AF65-F5344CB8AC3E}">
        <p14:creationId xmlns:p14="http://schemas.microsoft.com/office/powerpoint/2010/main" val="283943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sz="2300" dirty="0" smtClean="0"/>
              <a:t>HATE</a:t>
            </a:r>
            <a:r>
              <a:rPr lang="en-US" dirty="0" smtClean="0"/>
              <a:t> </a:t>
            </a:r>
            <a:r>
              <a:rPr lang="en-US" sz="2300" dirty="0" smtClean="0"/>
              <a:t>CRIMES</a:t>
            </a:r>
            <a:endParaRPr lang="en-US" sz="2300" dirty="0"/>
          </a:p>
        </p:txBody>
      </p:sp>
      <p:sp>
        <p:nvSpPr>
          <p:cNvPr id="3" name="Content Placeholder 2"/>
          <p:cNvSpPr>
            <a:spLocks noGrp="1"/>
          </p:cNvSpPr>
          <p:nvPr>
            <p:ph idx="1"/>
          </p:nvPr>
        </p:nvSpPr>
        <p:spPr>
          <a:xfrm>
            <a:off x="304800" y="1219200"/>
            <a:ext cx="7772400" cy="5181600"/>
          </a:xfrm>
        </p:spPr>
        <p:txBody>
          <a:bodyPr>
            <a:normAutofit/>
          </a:bodyPr>
          <a:lstStyle/>
          <a:p>
            <a:r>
              <a:rPr lang="en-US" dirty="0"/>
              <a:t>Hate crimes are commonly defined </a:t>
            </a:r>
            <a:r>
              <a:rPr lang="en-US" dirty="0" smtClean="0"/>
              <a:t>as crimes </a:t>
            </a:r>
            <a:r>
              <a:rPr lang="en-US" dirty="0"/>
              <a:t>against members of religious, racial or ethnic groups because of their </a:t>
            </a:r>
            <a:r>
              <a:rPr lang="en-US" dirty="0" smtClean="0"/>
              <a:t>group membership</a:t>
            </a:r>
            <a:r>
              <a:rPr lang="en-US" dirty="0"/>
              <a:t>, rather than their characteristics or actions as individuals. Hate </a:t>
            </a:r>
            <a:r>
              <a:rPr lang="en-US" dirty="0" smtClean="0"/>
              <a:t>crimes include </a:t>
            </a:r>
            <a:r>
              <a:rPr lang="en-US" dirty="0"/>
              <a:t>acts of violence, as well as destruction of property, harassment and trespassing.</a:t>
            </a:r>
          </a:p>
          <a:p>
            <a:r>
              <a:rPr lang="en-US" dirty="0"/>
              <a:t>A consensus is emerging that views hate crimes as independent of </a:t>
            </a:r>
            <a:r>
              <a:rPr lang="en-US" dirty="0" smtClean="0"/>
              <a:t>economic deprivation. </a:t>
            </a:r>
            <a:r>
              <a:rPr lang="en-US" dirty="0"/>
              <a:t>The existence of hate groups was unrelated to the unemployment rate, divorce rate, percentage black or gap in per capita income between whites and blacks in the county</a:t>
            </a:r>
            <a:r>
              <a:rPr lang="en-US" dirty="0" smtClean="0"/>
              <a:t>. </a:t>
            </a:r>
            <a:r>
              <a:rPr lang="en-US" dirty="0" err="1" smtClean="0"/>
              <a:t>Eg</a:t>
            </a:r>
            <a:r>
              <a:rPr lang="en-US" dirty="0" smtClean="0"/>
              <a:t>: US-</a:t>
            </a:r>
            <a:r>
              <a:rPr lang="en-US" dirty="0" err="1" smtClean="0"/>
              <a:t>Klu</a:t>
            </a:r>
            <a:r>
              <a:rPr lang="en-US" dirty="0" smtClean="0"/>
              <a:t> Klux Klan, Germany</a:t>
            </a:r>
          </a:p>
          <a:p>
            <a:r>
              <a:rPr lang="en-US" dirty="0" smtClean="0"/>
              <a:t>Rather </a:t>
            </a:r>
            <a:r>
              <a:rPr lang="en-US" dirty="0"/>
              <a:t>than economic conditions as a cause of hate crimes, </a:t>
            </a:r>
            <a:r>
              <a:rPr lang="en-US" dirty="0" smtClean="0"/>
              <a:t>this literature </a:t>
            </a:r>
            <a:r>
              <a:rPr lang="en-US" dirty="0"/>
              <a:t>points to a breakdown in law enforcement and official sanctioning </a:t>
            </a:r>
            <a:r>
              <a:rPr lang="en-US" dirty="0" smtClean="0"/>
              <a:t>or encouragement </a:t>
            </a:r>
            <a:r>
              <a:rPr lang="en-US" dirty="0"/>
              <a:t>of civil disobedience as potential causes of the occurrence of </a:t>
            </a:r>
            <a:r>
              <a:rPr lang="en-US" dirty="0" smtClean="0"/>
              <a:t>hate crimes.</a:t>
            </a:r>
          </a:p>
          <a:p>
            <a:endParaRPr lang="en-US" dirty="0" smtClean="0"/>
          </a:p>
          <a:p>
            <a:endParaRPr lang="en-US" dirty="0" smtClean="0"/>
          </a:p>
          <a:p>
            <a:endParaRPr lang="en-US" dirty="0"/>
          </a:p>
        </p:txBody>
      </p:sp>
    </p:spTree>
    <p:extLst>
      <p:ext uri="{BB962C8B-B14F-4D97-AF65-F5344CB8AC3E}">
        <p14:creationId xmlns:p14="http://schemas.microsoft.com/office/powerpoint/2010/main" val="2717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792162"/>
          </a:xfrm>
        </p:spPr>
        <p:txBody>
          <a:bodyPr/>
          <a:lstStyle/>
          <a:p>
            <a:r>
              <a:rPr lang="en-US" sz="2300" dirty="0" smtClean="0"/>
              <a:t>Public Opinion Polls in West Bank and Gaza Strip</a:t>
            </a:r>
            <a:endParaRPr lang="en-US" sz="2300" dirty="0"/>
          </a:p>
        </p:txBody>
      </p:sp>
      <p:sp>
        <p:nvSpPr>
          <p:cNvPr id="3" name="Content Placeholder 2"/>
          <p:cNvSpPr>
            <a:spLocks noGrp="1"/>
          </p:cNvSpPr>
          <p:nvPr>
            <p:ph idx="1"/>
          </p:nvPr>
        </p:nvSpPr>
        <p:spPr>
          <a:xfrm>
            <a:off x="228600" y="914400"/>
            <a:ext cx="7848600" cy="5486400"/>
          </a:xfrm>
        </p:spPr>
        <p:txBody>
          <a:bodyPr>
            <a:normAutofit fontScale="92500"/>
          </a:bodyPr>
          <a:lstStyle/>
          <a:p>
            <a:r>
              <a:rPr lang="en-US" dirty="0"/>
              <a:t>Public opinion polls can provide indirect information about which segments </a:t>
            </a:r>
            <a:r>
              <a:rPr lang="en-US" dirty="0" smtClean="0"/>
              <a:t>of the </a:t>
            </a:r>
            <a:r>
              <a:rPr lang="en-US" dirty="0"/>
              <a:t>population support terrorist or militant activities. </a:t>
            </a:r>
            <a:endParaRPr lang="en-US" dirty="0" smtClean="0"/>
          </a:p>
          <a:p>
            <a:r>
              <a:rPr lang="en-US" dirty="0"/>
              <a:t>Clearly, a majority of the Palestinian population favor armed attacks </a:t>
            </a:r>
            <a:r>
              <a:rPr lang="en-US" dirty="0" smtClean="0"/>
              <a:t>against Israeli </a:t>
            </a:r>
            <a:r>
              <a:rPr lang="en-US" dirty="0"/>
              <a:t>targets </a:t>
            </a:r>
            <a:r>
              <a:rPr lang="en-US" dirty="0" smtClean="0"/>
              <a:t>. By </a:t>
            </a:r>
            <a:r>
              <a:rPr lang="en-US" dirty="0"/>
              <a:t>a 68 percentage point </a:t>
            </a:r>
            <a:r>
              <a:rPr lang="en-US" dirty="0" smtClean="0"/>
              <a:t>margin those </a:t>
            </a:r>
            <a:r>
              <a:rPr lang="en-US" dirty="0"/>
              <a:t>with </a:t>
            </a:r>
            <a:r>
              <a:rPr lang="en-US" i="1" dirty="0"/>
              <a:t>more than </a:t>
            </a:r>
            <a:r>
              <a:rPr lang="en-US" dirty="0"/>
              <a:t>a secondary school education support armed attacks </a:t>
            </a:r>
            <a:r>
              <a:rPr lang="en-US" dirty="0" smtClean="0"/>
              <a:t>against Israeli </a:t>
            </a:r>
            <a:r>
              <a:rPr lang="en-US" dirty="0"/>
              <a:t>targets, while the margin is 46 points for those who are illiterate </a:t>
            </a:r>
            <a:r>
              <a:rPr lang="en-US" dirty="0" smtClean="0"/>
              <a:t>and 63 </a:t>
            </a:r>
            <a:r>
              <a:rPr lang="en-US" dirty="0"/>
              <a:t>points for those with an elementary school education. </a:t>
            </a:r>
            <a:endParaRPr lang="en-US" dirty="0" smtClean="0"/>
          </a:p>
          <a:p>
            <a:r>
              <a:rPr lang="en-US" dirty="0"/>
              <a:t>More highly educated respondents were </a:t>
            </a:r>
            <a:r>
              <a:rPr lang="en-US" i="1" dirty="0"/>
              <a:t>less </a:t>
            </a:r>
            <a:r>
              <a:rPr lang="en-US" dirty="0"/>
              <a:t>supportive of a </a:t>
            </a:r>
            <a:r>
              <a:rPr lang="en-US" dirty="0" smtClean="0"/>
              <a:t>dialogue with </a:t>
            </a:r>
            <a:r>
              <a:rPr lang="en-US" dirty="0"/>
              <a:t>Israel: 53 percent of those with a B.A. degree and 40 percent of </a:t>
            </a:r>
            <a:r>
              <a:rPr lang="en-US" dirty="0" smtClean="0"/>
              <a:t>those with </a:t>
            </a:r>
            <a:r>
              <a:rPr lang="en-US" dirty="0"/>
              <a:t>an M.A. or Ph.D. degree supported a dialogue, compared with 60 percent </a:t>
            </a:r>
            <a:r>
              <a:rPr lang="en-US" dirty="0" smtClean="0"/>
              <a:t>of those </a:t>
            </a:r>
            <a:r>
              <a:rPr lang="en-US" dirty="0"/>
              <a:t>with nine years or less of schooling. </a:t>
            </a:r>
          </a:p>
          <a:p>
            <a:r>
              <a:rPr lang="en-US" dirty="0" smtClean="0"/>
              <a:t>As </a:t>
            </a:r>
            <a:r>
              <a:rPr lang="en-US" dirty="0"/>
              <a:t>a whole, the public opinion findings are consistent with Lerner’s </a:t>
            </a:r>
            <a:r>
              <a:rPr lang="en-US" dirty="0" smtClean="0"/>
              <a:t>classic </a:t>
            </a:r>
            <a:r>
              <a:rPr lang="en-US" dirty="0"/>
              <a:t>study of political extremism in six Middle Eastern countries. </a:t>
            </a:r>
            <a:r>
              <a:rPr lang="en-US" dirty="0" smtClean="0"/>
              <a:t>After examining </a:t>
            </a:r>
            <a:r>
              <a:rPr lang="en-US" dirty="0"/>
              <a:t>opinion polls and conducting field work, Lerner concluded, “The </a:t>
            </a:r>
            <a:r>
              <a:rPr lang="en-US" dirty="0" smtClean="0"/>
              <a:t>data obviate </a:t>
            </a:r>
            <a:r>
              <a:rPr lang="en-US" dirty="0"/>
              <a:t>the conventional assumption that the Extremists are simply the ‘have-nots</a:t>
            </a:r>
            <a:r>
              <a:rPr lang="en-US" dirty="0" smtClean="0"/>
              <a:t>,’ suggesting </a:t>
            </a:r>
            <a:r>
              <a:rPr lang="en-US" dirty="0"/>
              <a:t>rather that they are </a:t>
            </a:r>
            <a:r>
              <a:rPr lang="en-US" dirty="0" smtClean="0"/>
              <a:t>the ‘want-mores’.</a:t>
            </a:r>
          </a:p>
          <a:p>
            <a:endParaRPr lang="en-US" dirty="0" smtClean="0"/>
          </a:p>
        </p:txBody>
      </p:sp>
    </p:spTree>
    <p:extLst>
      <p:ext uri="{BB962C8B-B14F-4D97-AF65-F5344CB8AC3E}">
        <p14:creationId xmlns:p14="http://schemas.microsoft.com/office/powerpoint/2010/main" val="324477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0783"/>
            <a:ext cx="6629400" cy="4856018"/>
          </a:xfrm>
        </p:spPr>
      </p:pic>
      <p:sp>
        <p:nvSpPr>
          <p:cNvPr id="5" name="TextBox 4"/>
          <p:cNvSpPr txBox="1"/>
          <p:nvPr/>
        </p:nvSpPr>
        <p:spPr>
          <a:xfrm>
            <a:off x="76200" y="5075872"/>
            <a:ext cx="9088578" cy="1477328"/>
          </a:xfrm>
          <a:prstGeom prst="rect">
            <a:avLst/>
          </a:prstGeom>
          <a:noFill/>
        </p:spPr>
        <p:txBody>
          <a:bodyPr wrap="none" rtlCol="0">
            <a:spAutoFit/>
          </a:bodyPr>
          <a:lstStyle/>
          <a:p>
            <a:r>
              <a:rPr lang="en-US" dirty="0"/>
              <a:t>The unemployed are somewhat less likely to support armed attacks against Israeli military, and </a:t>
            </a:r>
            <a:endParaRPr lang="en-US" dirty="0" smtClean="0"/>
          </a:p>
          <a:p>
            <a:r>
              <a:rPr lang="en-US" dirty="0" smtClean="0"/>
              <a:t>especially </a:t>
            </a:r>
            <a:r>
              <a:rPr lang="en-US" dirty="0"/>
              <a:t>civilian, targets. If poverty was the wellspring of support for terrorism, </a:t>
            </a:r>
            <a:endParaRPr lang="en-US" dirty="0" smtClean="0"/>
          </a:p>
          <a:p>
            <a:r>
              <a:rPr lang="en-US" dirty="0" smtClean="0"/>
              <a:t>one </a:t>
            </a:r>
            <a:r>
              <a:rPr lang="en-US" dirty="0"/>
              <a:t>would have expected the unemployed to be more supportive of armed attacks </a:t>
            </a:r>
            <a:endParaRPr lang="en-US" dirty="0" smtClean="0"/>
          </a:p>
          <a:p>
            <a:r>
              <a:rPr lang="en-US" dirty="0" smtClean="0"/>
              <a:t>than </a:t>
            </a:r>
            <a:r>
              <a:rPr lang="en-US" dirty="0"/>
              <a:t>merchants and professionals, not less. Notice also that responses from </a:t>
            </a:r>
            <a:endParaRPr lang="en-US" dirty="0" smtClean="0"/>
          </a:p>
          <a:p>
            <a:r>
              <a:rPr lang="en-US" dirty="0" smtClean="0"/>
              <a:t>housewives </a:t>
            </a:r>
            <a:r>
              <a:rPr lang="en-US" dirty="0"/>
              <a:t>are quite similar to those of the general public</a:t>
            </a:r>
          </a:p>
        </p:txBody>
      </p:sp>
    </p:spTree>
    <p:extLst>
      <p:ext uri="{BB962C8B-B14F-4D97-AF65-F5344CB8AC3E}">
        <p14:creationId xmlns:p14="http://schemas.microsoft.com/office/powerpoint/2010/main" val="358556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7772400" cy="6019800"/>
          </a:xfrm>
        </p:spPr>
        <p:txBody>
          <a:bodyPr>
            <a:normAutofit fontScale="92500" lnSpcReduction="10000"/>
          </a:bodyPr>
          <a:lstStyle/>
          <a:p>
            <a:r>
              <a:rPr lang="en-US" dirty="0" err="1"/>
              <a:t>Angrist</a:t>
            </a:r>
            <a:r>
              <a:rPr lang="en-US" dirty="0"/>
              <a:t> (1995) closely examines trends in school enrollment, earnings and unemployment by level of education in the West Bank and Gaza Strip in a period encompassing the intifada in 1988. He finds that college enrollment increased rapidly in the early 1980s, doubling between 1981 and 1985. Between 1982 and 1988, the number of Palestinian men in the labor force with 12 or more years of schooling doubled, while the number of those with 11 or fewer years of schooling increased only around 30 percent. This remarkable rise in the education of the workforce coincided with a sharp increase in the unemployment rate for college graduates relative to high school graduates in the 1980s. In addition, from 1985 to 1988, the real daily wage of college graduates fell by around 30 percent, while the real wage of those with 12 years of schooling held steady and the real wage of those with 11 or fewer years of schooling increased slightly. </a:t>
            </a:r>
            <a:r>
              <a:rPr lang="en-US" dirty="0" err="1"/>
              <a:t>Angrist</a:t>
            </a:r>
            <a:r>
              <a:rPr lang="en-US" dirty="0"/>
              <a:t> notes that the decline in Palestinian school enrollment in the early 1990s probably represents “a belated supply response to low returns to schooling</a:t>
            </a:r>
            <a:r>
              <a:rPr lang="en-US" dirty="0" smtClean="0"/>
              <a:t>.”</a:t>
            </a:r>
          </a:p>
          <a:p>
            <a:r>
              <a:rPr lang="en-US" dirty="0"/>
              <a:t>The Israeli occupation of the territories and lack of an effective capital market or banking system probably prevented the labor markets in the West Bank and Gaza Strip from equilibrating, particularly in light of the fact that many Palestinians are dependent on Israel for jobs</a:t>
            </a:r>
          </a:p>
        </p:txBody>
      </p:sp>
    </p:spTree>
    <p:extLst>
      <p:ext uri="{BB962C8B-B14F-4D97-AF65-F5344CB8AC3E}">
        <p14:creationId xmlns:p14="http://schemas.microsoft.com/office/powerpoint/2010/main" val="1199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Hezbollah Militant Activities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Hezbollah (or </a:t>
            </a:r>
            <a:r>
              <a:rPr lang="en-US" i="1" dirty="0" err="1"/>
              <a:t>Hizb’allah</a:t>
            </a:r>
            <a:r>
              <a:rPr lang="en-US" dirty="0"/>
              <a:t>, Party of God) was founded in Lebanon in </a:t>
            </a:r>
            <a:r>
              <a:rPr lang="en-US" dirty="0" smtClean="0"/>
              <a:t>1982,following </a:t>
            </a:r>
            <a:r>
              <a:rPr lang="en-US" dirty="0"/>
              <a:t>the Israeli occupation of southern Lebanon. The original goal of </a:t>
            </a:r>
            <a:r>
              <a:rPr lang="en-US" dirty="0" smtClean="0"/>
              <a:t>Hezbollah was </a:t>
            </a:r>
            <a:r>
              <a:rPr lang="en-US" dirty="0"/>
              <a:t>to fight the Israeli occupation and create a Shiite state in Lebanon, </a:t>
            </a:r>
            <a:r>
              <a:rPr lang="en-US" dirty="0" smtClean="0"/>
              <a:t>modeled on </a:t>
            </a:r>
            <a:r>
              <a:rPr lang="en-US" dirty="0"/>
              <a:t>Iran</a:t>
            </a:r>
            <a:r>
              <a:rPr lang="en-US" dirty="0" smtClean="0"/>
              <a:t>.</a:t>
            </a:r>
          </a:p>
          <a:p>
            <a:r>
              <a:rPr lang="en-US" dirty="0"/>
              <a:t>T</a:t>
            </a:r>
            <a:r>
              <a:rPr lang="en-US" dirty="0" smtClean="0"/>
              <a:t>he </a:t>
            </a:r>
            <a:r>
              <a:rPr lang="en-US" dirty="0"/>
              <a:t>poverty rate is 28 </a:t>
            </a:r>
            <a:r>
              <a:rPr lang="en-US" dirty="0" smtClean="0"/>
              <a:t>percent among </a:t>
            </a:r>
            <a:r>
              <a:rPr lang="en-US" dirty="0"/>
              <a:t>the Hezbollah militants and 33 percent for the population—that is, 5 </a:t>
            </a:r>
            <a:r>
              <a:rPr lang="en-US" dirty="0" smtClean="0"/>
              <a:t>points lower </a:t>
            </a:r>
            <a:r>
              <a:rPr lang="en-US" dirty="0"/>
              <a:t>for members of the Hezbollah military wing,</a:t>
            </a:r>
            <a:endParaRPr lang="en-US" dirty="0" smtClean="0"/>
          </a:p>
          <a:p>
            <a:r>
              <a:rPr lang="en-US" dirty="0" smtClean="0"/>
              <a:t>It is apparent </a:t>
            </a:r>
            <a:r>
              <a:rPr lang="en-US" dirty="0"/>
              <a:t>that the individuals who carried out suicide bomb attacks for </a:t>
            </a:r>
            <a:r>
              <a:rPr lang="en-US" dirty="0" smtClean="0"/>
              <a:t>these organizations </a:t>
            </a:r>
            <a:r>
              <a:rPr lang="en-US" dirty="0"/>
              <a:t>are less likely to come from impoverished families and are </a:t>
            </a:r>
            <a:r>
              <a:rPr lang="en-US" dirty="0" smtClean="0"/>
              <a:t>much more </a:t>
            </a:r>
            <a:r>
              <a:rPr lang="en-US" dirty="0"/>
              <a:t>likely to have completed high school and attended college than the </a:t>
            </a:r>
            <a:r>
              <a:rPr lang="en-US" dirty="0" smtClean="0"/>
              <a:t>general Palestinian </a:t>
            </a:r>
            <a:r>
              <a:rPr lang="en-US" dirty="0"/>
              <a:t>population</a:t>
            </a:r>
            <a:r>
              <a:rPr lang="en-US" dirty="0" smtClean="0"/>
              <a:t>.</a:t>
            </a:r>
          </a:p>
          <a:p>
            <a:r>
              <a:rPr lang="en-US" dirty="0" smtClean="0"/>
              <a:t>Results</a:t>
            </a:r>
            <a:r>
              <a:rPr lang="en-US" dirty="0"/>
              <a:t> </a:t>
            </a:r>
            <a:r>
              <a:rPr lang="en-US" dirty="0" smtClean="0"/>
              <a:t>suggest </a:t>
            </a:r>
            <a:r>
              <a:rPr lang="en-US" dirty="0"/>
              <a:t>that poverty is inversely related with the likelihood that </a:t>
            </a:r>
            <a:r>
              <a:rPr lang="en-US" dirty="0" smtClean="0"/>
              <a:t>someone becomes </a:t>
            </a:r>
            <a:r>
              <a:rPr lang="en-US" dirty="0"/>
              <a:t>a Hezbollah fighter, and education is positively related with </a:t>
            </a:r>
            <a:r>
              <a:rPr lang="en-US" dirty="0" smtClean="0"/>
              <a:t>the likelihood </a:t>
            </a:r>
            <a:r>
              <a:rPr lang="en-US" dirty="0"/>
              <a:t>that someone becomes a Hezbollah fighter</a:t>
            </a:r>
            <a:r>
              <a:rPr lang="en-US" dirty="0" smtClean="0"/>
              <a:t>.</a:t>
            </a:r>
          </a:p>
          <a:p>
            <a:endParaRPr lang="en-US" dirty="0" smtClean="0"/>
          </a:p>
          <a:p>
            <a:endParaRPr lang="en-US" dirty="0"/>
          </a:p>
        </p:txBody>
      </p:sp>
    </p:spTree>
    <p:extLst>
      <p:ext uri="{BB962C8B-B14F-4D97-AF65-F5344CB8AC3E}">
        <p14:creationId xmlns:p14="http://schemas.microsoft.com/office/powerpoint/2010/main" val="202376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14056"/>
            <a:ext cx="6019800" cy="6516206"/>
          </a:xfrm>
        </p:spPr>
      </p:pic>
    </p:spTree>
    <p:extLst>
      <p:ext uri="{BB962C8B-B14F-4D97-AF65-F5344CB8AC3E}">
        <p14:creationId xmlns:p14="http://schemas.microsoft.com/office/powerpoint/2010/main" val="274935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503</TotalTime>
  <Words>1485</Words>
  <Application>Microsoft Office PowerPoint</Application>
  <PresentationFormat>On-screen Show (4:3)</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Education, Poverty and Terrorism: Is there a Causal Connection?</vt:lpstr>
      <vt:lpstr>PowerPoint Presentation</vt:lpstr>
      <vt:lpstr>PowerPoint Presentation</vt:lpstr>
      <vt:lpstr>HATE CRIMES</vt:lpstr>
      <vt:lpstr>Public Opinion Polls in West Bank and Gaza Strip</vt:lpstr>
      <vt:lpstr>PowerPoint Presentation</vt:lpstr>
      <vt:lpstr>PowerPoint Presentation</vt:lpstr>
      <vt:lpstr>Hezbollah Militant Activities</vt:lpstr>
      <vt:lpstr>PowerPoint Presentation</vt:lpstr>
      <vt:lpstr>Palestinian Terrorists</vt:lpstr>
      <vt:lpstr>PowerPoint Presentation</vt:lpstr>
      <vt:lpstr>ISRAELI JEWISH UNDERGROUND</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Prajvini Sai Prakash</dc:creator>
  <cp:lastModifiedBy>Jeffrey Nugent</cp:lastModifiedBy>
  <cp:revision>34</cp:revision>
  <dcterms:created xsi:type="dcterms:W3CDTF">2006-08-16T00:00:00Z</dcterms:created>
  <dcterms:modified xsi:type="dcterms:W3CDTF">2015-05-03T03:27:11Z</dcterms:modified>
</cp:coreProperties>
</file>