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__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xi zh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7EDE-0D39-124A-8CB5-D1F5AB56AC9B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67705-6261-C546-AE1E-86BB85354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09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For</a:t>
            </a:r>
            <a:r>
              <a:rPr kumimoji="1" lang="en-US" altLang="zh-CN" baseline="0" dirty="0" smtClean="0"/>
              <a:t> import licensing mechanism: </a:t>
            </a:r>
            <a:r>
              <a:rPr lang="en-US" altLang="zh-CN" dirty="0" smtClean="0"/>
              <a:t>even with initial excess, a rational entrepreneur may still expand his plant if the expected gains from the additional import licenses he will receive.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7705-6261-C546-AE1E-86BB85354F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80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DA7DBA-44B2-6146-A332-F9AE61F3A878}" type="datetimeFigureOut">
              <a:rPr kumimoji="1" lang="zh-CN" altLang="en-US" smtClean="0"/>
              <a:t>15/4/30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9614660-49A3-2346-976B-CA78145493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Microsoft___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2921" y="1236138"/>
            <a:ext cx="6498158" cy="1724867"/>
          </a:xfrm>
        </p:spPr>
        <p:txBody>
          <a:bodyPr/>
          <a:lstStyle/>
          <a:p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en-US" altLang="zh-CN" sz="3600" dirty="0"/>
              <a:t> </a:t>
            </a:r>
            <a:r>
              <a:rPr lang="en-US" altLang="zh-CN" sz="3600" b="1" dirty="0"/>
              <a:t>T</a:t>
            </a:r>
            <a:r>
              <a:rPr lang="en-US" altLang="zh-CN" sz="3600" b="1" dirty="0" smtClean="0"/>
              <a:t>he </a:t>
            </a:r>
            <a:r>
              <a:rPr lang="en-US" altLang="zh-CN" sz="3600" b="1" dirty="0"/>
              <a:t>Political Economy of the Rent- Seeking Society 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2921" y="3536074"/>
            <a:ext cx="6498159" cy="916641"/>
          </a:xfrm>
        </p:spPr>
        <p:txBody>
          <a:bodyPr/>
          <a:lstStyle/>
          <a:p>
            <a:r>
              <a:rPr kumimoji="1" lang="en-US" altLang="zh-CN" dirty="0"/>
              <a:t>Written by Anne O. </a:t>
            </a:r>
            <a:r>
              <a:rPr kumimoji="1" lang="en-US" altLang="zh-CN" dirty="0" smtClean="0"/>
              <a:t>Kruger</a:t>
            </a:r>
          </a:p>
          <a:p>
            <a:r>
              <a:rPr kumimoji="1" lang="en-US" altLang="zh-CN" dirty="0" smtClean="0"/>
              <a:t>Presented by Jiaxi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90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32" y="2870203"/>
            <a:ext cx="3340100" cy="610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-44821"/>
            <a:ext cx="8042276" cy="1336956"/>
          </a:xfrm>
        </p:spPr>
        <p:txBody>
          <a:bodyPr/>
          <a:lstStyle/>
          <a:p>
            <a:r>
              <a:rPr kumimoji="1" lang="en-US" altLang="zh-CN" dirty="0"/>
              <a:t>Basic set 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295407"/>
            <a:ext cx="8042276" cy="43434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Agriculture production function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Labor endowment</a:t>
            </a:r>
            <a:br>
              <a:rPr kumimoji="1" lang="en-US" altLang="zh-CN" dirty="0" smtClean="0"/>
            </a:br>
            <a:r>
              <a:rPr lang="en-US" altLang="zh-CN" dirty="0"/>
              <a:t>L</a:t>
            </a:r>
            <a:r>
              <a:rPr lang="en-US" altLang="zh-CN" baseline="-25000" dirty="0"/>
              <a:t>R</a:t>
            </a:r>
            <a:r>
              <a:rPr lang="en-US" altLang="zh-CN" dirty="0"/>
              <a:t> is the quantity of labor engaged in rent seeking. </a:t>
            </a:r>
            <a:endParaRPr kumimoji="1" lang="en-US" altLang="zh-CN" dirty="0" smtClean="0"/>
          </a:p>
          <a:p>
            <a:r>
              <a:rPr kumimoji="1" lang="en-US" altLang="zh-CN" dirty="0" smtClean="0"/>
              <a:t>Labor demand for distribution sector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031992"/>
            <a:ext cx="43053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4549322"/>
            <a:ext cx="1811867" cy="4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0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Free trade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Wage rate from </a:t>
            </a:r>
            <a:r>
              <a:rPr kumimoji="1" lang="en-US" altLang="zh-CN" dirty="0" err="1" smtClean="0"/>
              <a:t>f.o.c</a:t>
            </a:r>
            <a:endParaRPr kumimoji="1" lang="en-US" altLang="zh-CN" dirty="0" smtClean="0"/>
          </a:p>
          <a:p>
            <a:r>
              <a:rPr kumimoji="1" lang="en-US" altLang="zh-CN" dirty="0" smtClean="0"/>
              <a:t>No rent seeking</a:t>
            </a:r>
          </a:p>
          <a:p>
            <a:r>
              <a:rPr lang="en-US" altLang="zh-CN" dirty="0" smtClean="0"/>
              <a:t>Consumption </a:t>
            </a:r>
            <a:r>
              <a:rPr lang="en-US" altLang="zh-CN" dirty="0"/>
              <a:t>possibility </a:t>
            </a:r>
            <a:r>
              <a:rPr lang="en-US" altLang="zh-CN" dirty="0" smtClean="0"/>
              <a:t>frontier</a:t>
            </a:r>
          </a:p>
          <a:p>
            <a:endParaRPr kumimoji="1" lang="en-US" altLang="zh-CN" dirty="0"/>
          </a:p>
          <a:p>
            <a:r>
              <a:rPr lang="en-US" altLang="zh-CN" dirty="0" smtClean="0"/>
              <a:t>Marginal </a:t>
            </a:r>
            <a:r>
              <a:rPr lang="en-US" altLang="zh-CN" dirty="0"/>
              <a:t>rate of trans-formation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33" y="1600201"/>
            <a:ext cx="1993900" cy="527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33" y="2220646"/>
            <a:ext cx="1325033" cy="3655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65" y="3408241"/>
            <a:ext cx="4301067" cy="520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35" y="4639734"/>
            <a:ext cx="2833764" cy="7958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34" y="5657981"/>
            <a:ext cx="2506133" cy="920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400" y="4505490"/>
            <a:ext cx="2298700" cy="9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-400414"/>
            <a:ext cx="8042276" cy="1336956"/>
          </a:xfrm>
        </p:spPr>
        <p:txBody>
          <a:bodyPr/>
          <a:lstStyle/>
          <a:p>
            <a:r>
              <a:rPr kumimoji="1" lang="en-US" altLang="zh-CN" dirty="0" smtClean="0"/>
              <a:t>Free trade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092211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Cost of distribution bending the </a:t>
            </a:r>
            <a:r>
              <a:rPr kumimoji="1" lang="en-US" altLang="zh-CN" dirty="0"/>
              <a:t>consumption </a:t>
            </a:r>
            <a:r>
              <a:rPr kumimoji="1" lang="en-US" altLang="zh-CN" dirty="0" smtClean="0"/>
              <a:t>possibility frontier fro A to Mbar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64569"/>
            <a:ext cx="5983817" cy="4693431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462194"/>
              </p:ext>
            </p:extLst>
          </p:nvPr>
        </p:nvGraphicFramePr>
        <p:xfrm>
          <a:off x="4489450" y="3359150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公式" r:id="rId4" imgW="165100" imgH="139700" progId="Equation.3">
                  <p:embed/>
                </p:oleObj>
              </mc:Choice>
              <mc:Fallback>
                <p:oleObj name="公式" r:id="rId4" imgW="1651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9450" y="3359150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85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Tariff </a:t>
            </a:r>
            <a:r>
              <a:rPr lang="en-US" altLang="zh-CN" sz="3600" dirty="0"/>
              <a:t>or an import restriction model without </a:t>
            </a:r>
            <a:r>
              <a:rPr lang="en-US" altLang="zh-CN" sz="3600" dirty="0" smtClean="0"/>
              <a:t>rent seeking 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409" y="1600201"/>
            <a:ext cx="5800724" cy="43434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Import restriction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600201"/>
            <a:ext cx="1282700" cy="40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83" y="2218267"/>
            <a:ext cx="5853499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Tariff </a:t>
            </a:r>
            <a:r>
              <a:rPr lang="en-US" altLang="zh-CN" sz="4000" dirty="0"/>
              <a:t>or an import restriction model </a:t>
            </a:r>
            <a:r>
              <a:rPr lang="en-US" altLang="zh-CN" sz="4000" dirty="0" smtClean="0"/>
              <a:t>with </a:t>
            </a:r>
            <a:r>
              <a:rPr lang="en-US" altLang="zh-CN" sz="4000" dirty="0"/>
              <a:t>rent seeking 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812" y="1921935"/>
            <a:ext cx="4107389" cy="4343400"/>
          </a:xfrm>
        </p:spPr>
        <p:txBody>
          <a:bodyPr/>
          <a:lstStyle/>
          <a:p>
            <a:r>
              <a:rPr kumimoji="1" lang="en-US" altLang="zh-CN" dirty="0" smtClean="0"/>
              <a:t>Wage equivalence</a:t>
            </a:r>
          </a:p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D</a:t>
            </a:r>
            <a:r>
              <a:rPr lang="en-US" altLang="zh-CN" dirty="0" smtClean="0"/>
              <a:t> successful seeker</a:t>
            </a:r>
            <a:br>
              <a:rPr lang="en-US" altLang="zh-CN" dirty="0" smtClean="0"/>
            </a:br>
            <a:r>
              <a:rPr lang="en-US" altLang="zh-CN" dirty="0" smtClean="0"/>
              <a:t>L</a:t>
            </a:r>
            <a:r>
              <a:rPr lang="en-US" altLang="zh-CN" baseline="-25000" dirty="0" smtClean="0"/>
              <a:t>R</a:t>
            </a:r>
            <a:r>
              <a:rPr lang="en-US" altLang="zh-CN" dirty="0" smtClean="0"/>
              <a:t> unsuccessful seeker</a:t>
            </a:r>
          </a:p>
          <a:p>
            <a:r>
              <a:rPr lang="en-US" altLang="zh-CN" dirty="0" smtClean="0"/>
              <a:t>Agricultural </a:t>
            </a:r>
            <a:r>
              <a:rPr lang="en-US" altLang="zh-CN" dirty="0"/>
              <a:t>production and food </a:t>
            </a:r>
            <a:r>
              <a:rPr lang="en-US" altLang="zh-CN" dirty="0" smtClean="0"/>
              <a:t>consumption </a:t>
            </a:r>
            <a:r>
              <a:rPr lang="en-US" altLang="zh-CN" dirty="0"/>
              <a:t>are reduced by the introduction of rent seeking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69" y="2472265"/>
            <a:ext cx="5080000" cy="3589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69" y="1634065"/>
            <a:ext cx="22479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67" y="5541432"/>
            <a:ext cx="3683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3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44534"/>
            <a:ext cx="8042276" cy="733332"/>
          </a:xfrm>
        </p:spPr>
        <p:txBody>
          <a:bodyPr/>
          <a:lstStyle/>
          <a:p>
            <a:r>
              <a:rPr lang="en-US" altLang="zh-CN" sz="4000" dirty="0"/>
              <a:t>Welfare loss from rent seeking  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0"/>
            <a:ext cx="8222192" cy="5257799"/>
          </a:xfrm>
        </p:spPr>
        <p:txBody>
          <a:bodyPr>
            <a:normAutofit/>
          </a:bodyPr>
          <a:lstStyle/>
          <a:p>
            <a:r>
              <a:rPr lang="en-US" altLang="zh-CN" dirty="0"/>
              <a:t>The rent per import license </a:t>
            </a:r>
            <a:endParaRPr lang="en-US" altLang="zh-CN" dirty="0" smtClean="0"/>
          </a:p>
          <a:p>
            <a:r>
              <a:rPr lang="en-US" altLang="zh-CN" dirty="0"/>
              <a:t>The total value of rents </a:t>
            </a:r>
            <a:endParaRPr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welfare cost of </a:t>
            </a:r>
            <a:r>
              <a:rPr lang="en-US" altLang="zh-CN" dirty="0" smtClean="0"/>
              <a:t>quantitative </a:t>
            </a:r>
            <a:r>
              <a:rPr lang="en-US" altLang="zh-CN" dirty="0"/>
              <a:t>restrictions equals that of their tariff equivalents plus the value of the rents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33" y="1600201"/>
            <a:ext cx="20574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810933"/>
            <a:ext cx="3568700" cy="44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119" y="2544233"/>
            <a:ext cx="3211528" cy="26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/>
              <a:t>prohibition might be preferable to a </a:t>
            </a:r>
            <a:r>
              <a:rPr lang="en-US" altLang="zh-CN" dirty="0" smtClean="0"/>
              <a:t>non-prohibitive quota.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more inelastic domestic demand the less is likely to be the welfare cost of a given </a:t>
            </a:r>
            <a:r>
              <a:rPr lang="en-US" altLang="zh-CN" dirty="0" smtClean="0"/>
              <a:t>tariff. On contrary, </a:t>
            </a:r>
            <a:r>
              <a:rPr lang="en-US" altLang="zh-CN" dirty="0"/>
              <a:t>the greater will be the value of rents and the greater, </a:t>
            </a:r>
            <a:r>
              <a:rPr lang="en-US" altLang="zh-CN" dirty="0" smtClean="0"/>
              <a:t>therefore</a:t>
            </a:r>
            <a:r>
              <a:rPr lang="en-US" altLang="zh-CN" dirty="0"/>
              <a:t>, the deadweight loss associated with rent </a:t>
            </a:r>
            <a:r>
              <a:rPr lang="en-US" altLang="zh-CN" dirty="0" smtClean="0"/>
              <a:t>seeking.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17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Effect of several policies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mport </a:t>
            </a:r>
            <a:r>
              <a:rPr lang="en-US" altLang="zh-CN" dirty="0"/>
              <a:t>licenses constitute a large and visible rent resulting from </a:t>
            </a:r>
            <a:r>
              <a:rPr lang="en-US" altLang="zh-CN" dirty="0" smtClean="0"/>
              <a:t>government intervention.</a:t>
            </a:r>
          </a:p>
          <a:p>
            <a:r>
              <a:rPr lang="en-US" altLang="zh-CN" dirty="0"/>
              <a:t>Fair trade laws result in firms of less-than-optimal </a:t>
            </a:r>
            <a:r>
              <a:rPr lang="en-US" altLang="zh-CN" dirty="0" smtClean="0"/>
              <a:t>size.</a:t>
            </a:r>
          </a:p>
          <a:p>
            <a:r>
              <a:rPr lang="en-US" altLang="zh-CN" dirty="0"/>
              <a:t>Minimum wage legislation generates equilibrium levels of unemployment above the optimum with associated deadweight </a:t>
            </a:r>
            <a:r>
              <a:rPr lang="en-US" altLang="zh-CN" dirty="0" smtClean="0"/>
              <a:t>losses.</a:t>
            </a:r>
          </a:p>
          <a:p>
            <a:r>
              <a:rPr lang="en-US" altLang="zh-CN" dirty="0"/>
              <a:t>Ceilings on interest rates and consequent credit </a:t>
            </a:r>
            <a:r>
              <a:rPr lang="en-US" altLang="zh-CN" dirty="0" smtClean="0"/>
              <a:t>rationing </a:t>
            </a:r>
            <a:r>
              <a:rPr lang="en-US" altLang="zh-CN" dirty="0"/>
              <a:t>lead to competition for loans and deposits and/or high-cost banking </a:t>
            </a:r>
            <a:r>
              <a:rPr lang="en-US" altLang="zh-CN" dirty="0" smtClean="0"/>
              <a:t>operations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Capital gains tax treatment results in overbuilding of apart-</a:t>
            </a:r>
            <a:r>
              <a:rPr lang="en-US" altLang="zh-CN" dirty="0" err="1"/>
              <a:t>ments</a:t>
            </a:r>
            <a:r>
              <a:rPr lang="en-US" altLang="zh-CN" dirty="0"/>
              <a:t> and uneconomic oil exploration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2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Policy Implication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600201"/>
            <a:ext cx="8205258" cy="503766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Government dilemma</a:t>
            </a:r>
            <a:br>
              <a:rPr kumimoji="1" lang="en-US" altLang="zh-CN" dirty="0" smtClean="0"/>
            </a:br>
            <a:r>
              <a:rPr lang="en-US" altLang="zh-CN" dirty="0"/>
              <a:t>"showing favoritism" to one group </a:t>
            </a:r>
            <a:r>
              <a:rPr lang="en-US" altLang="zh-CN" dirty="0" smtClean="0"/>
              <a:t>or competitive rent</a:t>
            </a:r>
          </a:p>
          <a:p>
            <a:r>
              <a:rPr lang="en-US" altLang="zh-CN" dirty="0" smtClean="0"/>
              <a:t>Perception effect</a:t>
            </a:r>
            <a:br>
              <a:rPr lang="en-US" altLang="zh-CN" dirty="0" smtClean="0"/>
            </a:br>
            <a:r>
              <a:rPr lang="en-US" altLang="zh-CN" dirty="0" smtClean="0"/>
              <a:t>Rent </a:t>
            </a:r>
            <a:r>
              <a:rPr lang="en-US" altLang="zh-CN" dirty="0"/>
              <a:t>seeking </a:t>
            </a:r>
            <a:r>
              <a:rPr lang="en-US" altLang="zh-CN" dirty="0" smtClean="0"/>
              <a:t>affects </a:t>
            </a:r>
            <a:r>
              <a:rPr lang="en-US" altLang="zh-CN" dirty="0"/>
              <a:t>people's perception of the economic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Rent</a:t>
            </a:r>
            <a:r>
              <a:rPr lang="en-US" altLang="zh-CN" dirty="0"/>
              <a:t>-generating restrictions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With </a:t>
            </a:r>
            <a:r>
              <a:rPr lang="en-US" altLang="zh-CN" dirty="0"/>
              <a:t>no restrictions, </a:t>
            </a:r>
            <a:r>
              <a:rPr lang="en-US" altLang="zh-CN" dirty="0" smtClean="0"/>
              <a:t>the windfall could be achieved by </a:t>
            </a:r>
            <a:r>
              <a:rPr lang="en-US" altLang="zh-CN" dirty="0"/>
              <a:t>adopting new technology, anticipating market shifts correctly, and so on.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With </a:t>
            </a:r>
            <a:r>
              <a:rPr lang="en-US" altLang="zh-CN" dirty="0"/>
              <a:t>perfect </a:t>
            </a:r>
            <a:r>
              <a:rPr lang="en-US" altLang="zh-CN" dirty="0" smtClean="0"/>
              <a:t>restrictions, </a:t>
            </a:r>
            <a:r>
              <a:rPr lang="en-US" altLang="zh-CN" dirty="0"/>
              <a:t>rent seeking would be the only route to </a:t>
            </a:r>
            <a:r>
              <a:rPr lang="en-US" altLang="zh-CN" dirty="0" smtClean="0"/>
              <a:t>gain the windfall.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24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This paper gave a general theoretical description of the competitive rent seeking behavior and its influence on welfare.</a:t>
            </a:r>
          </a:p>
          <a:p>
            <a:r>
              <a:rPr kumimoji="1" lang="en-US" altLang="zh-CN" dirty="0" smtClean="0"/>
              <a:t>The social optimal consumption bundle and social welfare was compared </a:t>
            </a:r>
            <a:r>
              <a:rPr kumimoji="1" lang="en-US" altLang="zh-CN" dirty="0" smtClean="0"/>
              <a:t>three models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free trade, </a:t>
            </a:r>
            <a:r>
              <a:rPr kumimoji="1" lang="en-US" altLang="zh-CN" dirty="0"/>
              <a:t>Tariff </a:t>
            </a:r>
            <a:r>
              <a:rPr lang="en-US" altLang="zh-CN" dirty="0"/>
              <a:t>or an import restriction </a:t>
            </a:r>
            <a:r>
              <a:rPr lang="en-US" altLang="zh-CN" dirty="0" smtClean="0"/>
              <a:t>with and without rent seeking. The comparison showed a explicit picture of the difference between these three models.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Two Types of Rent-Seeking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2150535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Legal rent seeking</a:t>
            </a:r>
          </a:p>
          <a:p>
            <a:r>
              <a:rPr kumimoji="1" lang="en-US" altLang="zh-CN" dirty="0" smtClean="0"/>
              <a:t>Import license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Illegal rent seeking</a:t>
            </a:r>
          </a:p>
          <a:p>
            <a:r>
              <a:rPr kumimoji="1" lang="en-US" altLang="zh-CN" dirty="0" smtClean="0"/>
              <a:t>Bribery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 Cases of Competitive Rent -Seeking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These competitive </a:t>
            </a:r>
            <a:r>
              <a:rPr lang="en-US" altLang="zh-CN" dirty="0" smtClean="0"/>
              <a:t>rents </a:t>
            </a:r>
            <a:r>
              <a:rPr lang="en-US" altLang="zh-CN" dirty="0"/>
              <a:t>originate from quantitative restrictions upon inter-national </a:t>
            </a:r>
            <a:r>
              <a:rPr lang="en-US" altLang="zh-CN" dirty="0" smtClean="0"/>
              <a:t>trade. </a:t>
            </a:r>
            <a:endParaRPr lang="zh-CN" altLang="en-US" dirty="0"/>
          </a:p>
          <a:p>
            <a:r>
              <a:rPr lang="en-US" altLang="zh-CN" dirty="0" smtClean="0"/>
              <a:t>Competitive </a:t>
            </a:r>
            <a:r>
              <a:rPr lang="en-US" altLang="zh-CN" dirty="0"/>
              <a:t>rent seeking leads to the operation of the economy inside its transformation </a:t>
            </a:r>
            <a:r>
              <a:rPr lang="en-US" altLang="zh-CN" dirty="0" smtClean="0"/>
              <a:t>curve</a:t>
            </a:r>
            <a:endParaRPr lang="zh-CN" altLang="en-US" dirty="0"/>
          </a:p>
          <a:p>
            <a:r>
              <a:rPr lang="en-US" altLang="zh-CN" dirty="0" smtClean="0"/>
              <a:t>Welfare </a:t>
            </a:r>
            <a:r>
              <a:rPr lang="en-US" altLang="zh-CN" dirty="0"/>
              <a:t>loss associated with quantitative restrictions is unequivocally greater than the loss from the tariff equivalent of those quantitative </a:t>
            </a:r>
            <a:r>
              <a:rPr lang="en-US" altLang="zh-CN" dirty="0" smtClean="0"/>
              <a:t>restrictions</a:t>
            </a:r>
            <a:endParaRPr lang="zh-CN" altLang="en-US" dirty="0"/>
          </a:p>
          <a:p>
            <a:r>
              <a:rPr lang="en-US" altLang="zh-CN" dirty="0" smtClean="0"/>
              <a:t>Competitive </a:t>
            </a:r>
            <a:r>
              <a:rPr lang="en-US" altLang="zh-CN" dirty="0"/>
              <a:t>rent seeking results in a divergence between the private and social costs of certain activities.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53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Before Rent-Seeking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Tariff is </a:t>
            </a:r>
            <a:r>
              <a:rPr lang="en-US" altLang="zh-CN" dirty="0"/>
              <a:t>equivalents </a:t>
            </a:r>
            <a:r>
              <a:rPr lang="en-US" altLang="zh-CN" dirty="0" smtClean="0"/>
              <a:t>to </a:t>
            </a:r>
            <a:r>
              <a:rPr lang="en-US" altLang="zh-CN" dirty="0"/>
              <a:t>quantitative </a:t>
            </a:r>
            <a:r>
              <a:rPr lang="en-US" altLang="zh-CN" dirty="0" smtClean="0"/>
              <a:t>restriction</a:t>
            </a:r>
            <a:endParaRPr lang="zh-CN" altLang="en-US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/>
              <a:t>difficult </a:t>
            </a:r>
            <a:r>
              <a:rPr lang="en-US" altLang="zh-CN" dirty="0"/>
              <a:t>to find empirically </a:t>
            </a:r>
            <a:r>
              <a:rPr lang="en-US" altLang="zh-CN" dirty="0" smtClean="0"/>
              <a:t>observable </a:t>
            </a:r>
            <a:r>
              <a:rPr lang="en-US" altLang="zh-CN" dirty="0"/>
              <a:t>measures of the degree to which rent seeking is competitive.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69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Competitive Rent-Seeking Mechanism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0" y="1600201"/>
            <a:ext cx="8500533" cy="4343400"/>
          </a:xfrm>
        </p:spPr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/>
              <a:t>L</a:t>
            </a:r>
            <a:r>
              <a:rPr lang="en-US" altLang="zh-CN" dirty="0" smtClean="0"/>
              <a:t>icensing Mechanism</a:t>
            </a:r>
          </a:p>
          <a:p>
            <a:pPr marL="0" indent="0">
              <a:buNone/>
            </a:pPr>
            <a:r>
              <a:rPr lang="en-US" altLang="zh-CN" dirty="0"/>
              <a:t>Licenses for imports of intermediate goods are allocated in proportion to firms' capacities.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Licenses for imports of consumer goods are </a:t>
            </a:r>
            <a:r>
              <a:rPr lang="en-US" altLang="zh-CN" dirty="0"/>
              <a:t>allocated pro rata in proportion to </a:t>
            </a:r>
            <a:r>
              <a:rPr lang="en-US" altLang="zh-CN" dirty="0" smtClean="0"/>
              <a:t>importers</a:t>
            </a:r>
            <a:r>
              <a:rPr lang="en-US" altLang="zh-CN" dirty="0"/>
              <a:t>-wholesalers.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Licenses are authorized by officials.</a:t>
            </a:r>
          </a:p>
        </p:txBody>
      </p:sp>
    </p:spTree>
    <p:extLst>
      <p:ext uri="{BB962C8B-B14F-4D97-AF65-F5344CB8AC3E}">
        <p14:creationId xmlns:p14="http://schemas.microsoft.com/office/powerpoint/2010/main" val="176765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Evidence from India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total value of rents of </a:t>
            </a:r>
            <a:r>
              <a:rPr lang="en-US" altLang="zh-CN" dirty="0" err="1"/>
              <a:t>Rs</a:t>
            </a:r>
            <a:r>
              <a:rPr lang="en-US" altLang="zh-CN" dirty="0"/>
              <a:t>. 14.6 billion contrasts with Indian national income of </a:t>
            </a:r>
            <a:r>
              <a:rPr lang="en-US" altLang="zh-CN" dirty="0" err="1"/>
              <a:t>Rs</a:t>
            </a:r>
            <a:r>
              <a:rPr lang="en-US" altLang="zh-CN" dirty="0"/>
              <a:t>. 201 billion in </a:t>
            </a:r>
            <a:r>
              <a:rPr lang="en-US" altLang="zh-CN" dirty="0" smtClean="0"/>
              <a:t>1964, 7.3 </a:t>
            </a:r>
            <a:r>
              <a:rPr lang="en-US" altLang="zh-CN" dirty="0"/>
              <a:t>percent of national </a:t>
            </a:r>
            <a:r>
              <a:rPr lang="en-US" altLang="zh-CN" dirty="0" smtClean="0"/>
              <a:t>income.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61733"/>
            <a:ext cx="6083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Evidence from Turkey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Imports in 1968 were recorded </a:t>
            </a:r>
            <a:r>
              <a:rPr lang="en-US" altLang="zh-CN" dirty="0" smtClean="0"/>
              <a:t>as </a:t>
            </a:r>
            <a:r>
              <a:rPr lang="en-US" altLang="zh-CN" dirty="0"/>
              <a:t>6 percent of national income. </a:t>
            </a:r>
            <a:r>
              <a:rPr lang="en-US" altLang="zh-CN" dirty="0" smtClean="0"/>
              <a:t>Rents </a:t>
            </a:r>
            <a:r>
              <a:rPr lang="en-US" altLang="zh-CN" dirty="0"/>
              <a:t>from import </a:t>
            </a:r>
            <a:r>
              <a:rPr lang="en-US" altLang="zh-CN" dirty="0" smtClean="0"/>
              <a:t>licenses </a:t>
            </a:r>
            <a:r>
              <a:rPr lang="en-US" altLang="zh-CN" dirty="0"/>
              <a:t>in Turkey in 1968 were about 15 percent of GNP </a:t>
            </a:r>
            <a:endParaRPr lang="en-US" altLang="zh-CN" dirty="0" smtClean="0"/>
          </a:p>
          <a:p>
            <a:r>
              <a:rPr lang="en-US" altLang="zh-CN" dirty="0" smtClean="0"/>
              <a:t>Landed cost: price </a:t>
            </a:r>
            <a:r>
              <a:rPr lang="en-US" altLang="zh-CN" dirty="0"/>
              <a:t>plus all duties, taxes, and landing </a:t>
            </a:r>
            <a:r>
              <a:rPr lang="en-US" altLang="zh-CN" dirty="0" smtClean="0"/>
              <a:t>charges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857"/>
              </p:ext>
            </p:extLst>
          </p:nvPr>
        </p:nvGraphicFramePr>
        <p:xfrm>
          <a:off x="1286933" y="4159682"/>
          <a:ext cx="6096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Value</a:t>
                      </a:r>
                      <a:r>
                        <a:rPr lang="en-US" altLang="zh-CN" b="1" baseline="0" dirty="0" smtClean="0"/>
                        <a:t> of </a:t>
                      </a:r>
                      <a:r>
                        <a:rPr lang="en-US" altLang="zh-CN" b="1" dirty="0" smtClean="0"/>
                        <a:t>Import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547 million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Value</a:t>
                      </a:r>
                      <a:r>
                        <a:rPr lang="en-US" altLang="zh-CN" b="1" baseline="0" dirty="0" smtClean="0"/>
                        <a:t> of </a:t>
                      </a:r>
                      <a:r>
                        <a:rPr lang="en-US" altLang="zh-CN" b="1" dirty="0" smtClean="0"/>
                        <a:t>Landed</a:t>
                      </a:r>
                      <a:r>
                        <a:rPr lang="en-US" altLang="zh-CN" b="1" baseline="0" dirty="0" smtClean="0"/>
                        <a:t> Cost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1,443 million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Value</a:t>
                      </a:r>
                      <a:r>
                        <a:rPr lang="en-US" altLang="zh-CN" b="1" baseline="0" dirty="0" smtClean="0"/>
                        <a:t> of </a:t>
                      </a:r>
                      <a:r>
                        <a:rPr lang="en-US" altLang="zh-CN" b="1" dirty="0" smtClean="0"/>
                        <a:t>Wholesale</a:t>
                      </a:r>
                      <a:r>
                        <a:rPr lang="en-US" altLang="zh-CN" b="1" baseline="0" dirty="0" smtClean="0"/>
                        <a:t>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3,568 million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278474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Basic set up</a:t>
            </a:r>
          </a:p>
          <a:p>
            <a:r>
              <a:rPr kumimoji="1" lang="en-US" altLang="zh-CN" dirty="0" smtClean="0"/>
              <a:t>Free trade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odel </a:t>
            </a:r>
          </a:p>
          <a:p>
            <a:r>
              <a:rPr kumimoji="1" lang="en-US" altLang="zh-CN" dirty="0" smtClean="0"/>
              <a:t>Tariff </a:t>
            </a:r>
            <a:r>
              <a:rPr lang="en-US" altLang="zh-CN" dirty="0"/>
              <a:t>or </a:t>
            </a:r>
            <a:r>
              <a:rPr lang="en-US" altLang="zh-CN" dirty="0" smtClean="0"/>
              <a:t>an </a:t>
            </a:r>
            <a:r>
              <a:rPr lang="en-US" altLang="zh-CN" dirty="0"/>
              <a:t>i</a:t>
            </a:r>
            <a:r>
              <a:rPr lang="en-US" altLang="zh-CN" dirty="0" smtClean="0"/>
              <a:t>mport restriction model without </a:t>
            </a:r>
            <a:r>
              <a:rPr lang="en-US" altLang="zh-CN" dirty="0"/>
              <a:t>r</a:t>
            </a:r>
            <a:r>
              <a:rPr lang="en-US" altLang="zh-CN" dirty="0" smtClean="0"/>
              <a:t>ent seeking </a:t>
            </a:r>
          </a:p>
          <a:p>
            <a:r>
              <a:rPr kumimoji="1" lang="en-US" altLang="zh-CN" dirty="0"/>
              <a:t>Tariff </a:t>
            </a:r>
            <a:r>
              <a:rPr lang="en-US" altLang="zh-CN" dirty="0"/>
              <a:t>or an </a:t>
            </a:r>
            <a:r>
              <a:rPr lang="en-US" altLang="zh-CN" dirty="0" smtClean="0"/>
              <a:t>import restriction model with rent seeking</a:t>
            </a:r>
          </a:p>
          <a:p>
            <a:pPr marL="0" indent="0">
              <a:buNone/>
            </a:pPr>
            <a:r>
              <a:rPr lang="en-US" altLang="zh-CN" dirty="0"/>
              <a:t>Welfare </a:t>
            </a:r>
            <a:r>
              <a:rPr lang="en-US" altLang="zh-CN" dirty="0" smtClean="0"/>
              <a:t>loss </a:t>
            </a:r>
            <a:r>
              <a:rPr lang="en-US" altLang="zh-CN" dirty="0"/>
              <a:t>from </a:t>
            </a:r>
            <a:r>
              <a:rPr lang="en-US" altLang="zh-CN" dirty="0" smtClean="0"/>
              <a:t>rent </a:t>
            </a:r>
            <a:r>
              <a:rPr lang="en-US" altLang="zh-CN" dirty="0"/>
              <a:t>s</a:t>
            </a:r>
            <a:r>
              <a:rPr lang="en-US" altLang="zh-CN" dirty="0" smtClean="0"/>
              <a:t>eeking 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3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Basic set 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Two sector: </a:t>
            </a:r>
          </a:p>
          <a:p>
            <a:r>
              <a:rPr kumimoji="1" lang="en-US" altLang="zh-CN" dirty="0" smtClean="0"/>
              <a:t>Agriculture: produce food </a:t>
            </a:r>
            <a:br>
              <a:rPr kumimoji="1" lang="en-US" altLang="zh-CN" dirty="0" smtClean="0"/>
            </a:br>
            <a:r>
              <a:rPr kumimoji="1" lang="en-US" altLang="zh-CN" dirty="0" smtClean="0"/>
              <a:t>for domestic consumption &amp; export</a:t>
            </a:r>
          </a:p>
          <a:p>
            <a:r>
              <a:rPr kumimoji="1" lang="en-US" altLang="zh-CN" dirty="0" smtClean="0"/>
              <a:t>Distribution: import consumption good</a:t>
            </a:r>
            <a:br>
              <a:rPr kumimoji="1" lang="en-US" altLang="zh-CN" dirty="0" smtClean="0"/>
            </a:br>
            <a:r>
              <a:rPr lang="en-US" altLang="zh-CN" dirty="0" smtClean="0"/>
              <a:t>Distribution </a:t>
            </a:r>
            <a:r>
              <a:rPr lang="en-US" altLang="zh-CN" dirty="0"/>
              <a:t>output, D, is defined to equal the level of consumption-goods imports, </a:t>
            </a:r>
            <a:r>
              <a:rPr lang="en-US" altLang="zh-CN" dirty="0" smtClean="0"/>
              <a:t>M=D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017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472</TotalTime>
  <Words>637</Words>
  <Application>Microsoft Macintosh PowerPoint</Application>
  <PresentationFormat>全屏显示(4:3)</PresentationFormat>
  <Paragraphs>87</Paragraphs>
  <Slides>19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微风</vt:lpstr>
      <vt:lpstr>Microsoft 公式</vt:lpstr>
      <vt:lpstr>  The Political Economy of the Rent- Seeking Society </vt:lpstr>
      <vt:lpstr>Two Types of Rent-Seeking</vt:lpstr>
      <vt:lpstr>Three Cases of Competitive Rent -Seeking</vt:lpstr>
      <vt:lpstr>Before Rent-Seeking</vt:lpstr>
      <vt:lpstr>Competitive Rent-Seeking Mechanism</vt:lpstr>
      <vt:lpstr>Evidence from India</vt:lpstr>
      <vt:lpstr>Evidence from Turkey</vt:lpstr>
      <vt:lpstr>PowerPoint 演示文稿</vt:lpstr>
      <vt:lpstr>Basic set up</vt:lpstr>
      <vt:lpstr>Basic set up</vt:lpstr>
      <vt:lpstr>Free trade</vt:lpstr>
      <vt:lpstr>Free trade</vt:lpstr>
      <vt:lpstr>Tariff or an import restriction model without rent seeking </vt:lpstr>
      <vt:lpstr>Tariff or an import restriction model with rent seeking </vt:lpstr>
      <vt:lpstr>Welfare loss from rent seeking  </vt:lpstr>
      <vt:lpstr>Conclusion</vt:lpstr>
      <vt:lpstr>Effect of several policies</vt:lpstr>
      <vt:lpstr>Policy Implication</vt:lpstr>
      <vt:lpstr>Comment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 zhang</dc:creator>
  <cp:lastModifiedBy>jiaxi zhang</cp:lastModifiedBy>
  <cp:revision>117</cp:revision>
  <dcterms:created xsi:type="dcterms:W3CDTF">2015-04-30T23:34:12Z</dcterms:created>
  <dcterms:modified xsi:type="dcterms:W3CDTF">2015-05-01T07:27:03Z</dcterms:modified>
</cp:coreProperties>
</file>