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7" d="100"/>
          <a:sy n="107" d="100"/>
        </p:scale>
        <p:origin x="-8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1918447"/>
            <a:ext cx="7583488" cy="1470025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478306"/>
            <a:ext cx="7583487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56A2-0C9F-E242-8A59-0BF64A0916E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4320"/>
            <a:ext cx="3959352" cy="1691640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64608" y="264907"/>
            <a:ext cx="3959352" cy="6328186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0801"/>
            <a:ext cx="3959352" cy="3200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70048" y="6356350"/>
            <a:ext cx="162763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ECAC56A2-0C9F-E242-8A59-0BF64A0916E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2808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38129"/>
            <a:ext cx="758952" cy="57607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38600"/>
            <a:ext cx="7620000" cy="990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3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 typeface="Calisto MT" pitchFamily="18" charset="0"/>
              <a:buNone/>
            </a:pPr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65176"/>
            <a:ext cx="8458200" cy="369722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2000"/>
              </a:spcBef>
              <a:buFont typeface="Calisto MT" pitchFamily="18" charset="0"/>
              <a:buNone/>
              <a:defRPr sz="2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5042647"/>
            <a:ext cx="7620000" cy="1129553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56A2-0C9F-E242-8A59-0BF64A0916E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ECAC56A2-0C9F-E242-8A59-0BF64A0916E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56A2-0C9F-E242-8A59-0BF64A0916E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2"/>
          <a:srcRect r="14719"/>
          <a:stretch>
            <a:fillRect/>
          </a:stretch>
        </p:blipFill>
        <p:spPr>
          <a:xfrm>
            <a:off x="0" y="4482"/>
            <a:ext cx="77981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8600" y="457200"/>
            <a:ext cx="1219200" cy="5668963"/>
          </a:xfrm>
        </p:spPr>
        <p:txBody>
          <a:bodyPr vert="eaVert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457200"/>
            <a:ext cx="6383337" cy="5668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1066800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ECAC56A2-0C9F-E242-8A59-0BF64A0916E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5400000" flipH="1">
            <a:off x="4421262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56A2-0C9F-E242-8A59-0BF64A0916E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63" y="789081"/>
            <a:ext cx="7583488" cy="1470025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4724400"/>
            <a:ext cx="7583487" cy="1385047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56A2-0C9F-E242-8A59-0BF64A0916E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3984"/>
            <a:ext cx="9144000" cy="125016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677371" y="2564085"/>
            <a:ext cx="1789259" cy="1729830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984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66667"/>
          <a:stretch>
            <a:fillRect/>
          </a:stretch>
        </p:blipFill>
        <p:spPr>
          <a:xfrm>
            <a:off x="0" y="4572000"/>
            <a:ext cx="9144000" cy="228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71800"/>
            <a:ext cx="7583487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4724400"/>
            <a:ext cx="7583487" cy="13984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Font typeface="Calisto MT" pitchFamily="18" charset="0"/>
              <a:buNone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56A2-0C9F-E242-8A59-0BF64A0916E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1" name="Picture 10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3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6791" y="1828800"/>
            <a:ext cx="356616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56A2-0C9F-E242-8A59-0BF64A0916E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13" name="Picture 12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6791" y="1524000"/>
            <a:ext cx="3566160" cy="838200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6791" y="2393576"/>
            <a:ext cx="3566160" cy="37325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56A2-0C9F-E242-8A59-0BF64A0916E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56A2-0C9F-E242-8A59-0BF64A0916E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Overlay-FullBackground.jpg"/>
          <p:cNvPicPr>
            <a:picLocks noChangeAspect="1"/>
          </p:cNvPicPr>
          <p:nvPr/>
        </p:nvPicPr>
        <p:blipFill>
          <a:blip r:embed="rId3"/>
          <a:srcRect t="21046"/>
          <a:stretch>
            <a:fillRect/>
          </a:stretch>
        </p:blipFill>
        <p:spPr>
          <a:xfrm>
            <a:off x="0" y="1447800"/>
            <a:ext cx="9144000" cy="5414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Full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2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56A2-0C9F-E242-8A59-0BF64A0916E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4572000" y="4482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73049"/>
            <a:ext cx="3962400" cy="1690221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401" y="273050"/>
            <a:ext cx="3959352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1975104"/>
            <a:ext cx="3962400" cy="3200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67000" y="6356350"/>
            <a:ext cx="1622612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ECAC56A2-0C9F-E242-8A59-0BF64A0916E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2047" y="6356350"/>
            <a:ext cx="1891553" cy="3651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92808" y="5748338"/>
            <a:ext cx="762000" cy="576262"/>
          </a:xfrm>
        </p:spPr>
        <p:txBody>
          <a:bodyPr vert="horz" lIns="91440" tIns="45720" rIns="91440" bIns="45720" rtlCol="0" anchor="ctr">
            <a:noAutofit/>
          </a:bodyPr>
          <a:lstStyle>
            <a:lvl1pPr marL="0" algn="ctr" defTabSz="914400" rtl="0" eaLnBrk="1" latinLnBrk="0" hangingPunct="1">
              <a:spcBef>
                <a:spcPct val="0"/>
              </a:spcBef>
              <a:defRPr sz="360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overlay-ruleShadow.png"/>
          <p:cNvPicPr>
            <a:picLocks noChangeAspect="1"/>
          </p:cNvPicPr>
          <p:nvPr/>
        </p:nvPicPr>
        <p:blipFill>
          <a:blip r:embed="rId3"/>
          <a:srcRect r="25031"/>
          <a:stretch>
            <a:fillRect/>
          </a:stretch>
        </p:blipFill>
        <p:spPr>
          <a:xfrm rot="16200000">
            <a:off x="1086391" y="3365075"/>
            <a:ext cx="6855164" cy="12501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28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8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249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ECAC56A2-0C9F-E242-8A59-0BF64A0916EC}" type="datetimeFigureOut">
              <a:rPr lang="en-US" smtClean="0"/>
              <a:pPr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047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E8571CC4-C42B-DA45-9704-06B8B460F7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Calisto MT" pitchFamily="18" charset="0"/>
        <a:buChar char="•"/>
        <a:defRPr sz="24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22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20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Calisto MT" pitchFamily="18" charset="0"/>
        <a:buChar char="•"/>
        <a:defRPr sz="1800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6821"/>
            <a:ext cx="7772400" cy="2278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DEPOSIT INSURANCE AROUND THE GLOBE: WHERE DOES IT WORK?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 smtClean="0"/>
              <a:t>By A.D </a:t>
            </a:r>
            <a:r>
              <a:rPr lang="en-US" sz="2400" dirty="0" err="1" smtClean="0"/>
              <a:t>Kunt</a:t>
            </a:r>
            <a:r>
              <a:rPr lang="en-US" sz="2400" dirty="0" smtClean="0"/>
              <a:t> &amp; E.J Kane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Presentation by Mickael Trintignac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Deposit Insurance and Banking Crisis Regression</a:t>
            </a:r>
            <a:endParaRPr lang="en-US" dirty="0"/>
          </a:p>
        </p:txBody>
      </p:sp>
      <p:pic>
        <p:nvPicPr>
          <p:cNvPr id="5" name="Content Placeholder 4" descr="Screen Shot 2015-02-23 at 8.31.42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611" b="-611"/>
          <a:stretch>
            <a:fillRect/>
          </a:stretch>
        </p:blipFill>
        <p:spPr>
          <a:ln>
            <a:solidFill>
              <a:srgbClr val="993232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>
          <a:xfrm>
            <a:off x="2825002" y="2163979"/>
            <a:ext cx="194381" cy="272117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5659858" y="3080899"/>
            <a:ext cx="194381" cy="272117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2- How does Deposit Insurance affect market discipline?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 of responsibility from the depositors to the regulators</a:t>
            </a:r>
          </a:p>
          <a:p>
            <a:r>
              <a:rPr lang="en-US" dirty="0" smtClean="0"/>
              <a:t>Badly designed deposit insurance can decrease market discipline</a:t>
            </a:r>
          </a:p>
          <a:p>
            <a:r>
              <a:rPr lang="en-US" dirty="0" smtClean="0"/>
              <a:t>Countries with poor contract laws are most likely to suffer adverse consequences from deposit insurance.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3- How does Deposit Insurance Impact Financial Development?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reason to use deposit insurance is to increase the flow of bank credit </a:t>
            </a:r>
          </a:p>
          <a:p>
            <a:pPr lvl="1"/>
            <a:r>
              <a:rPr lang="en-US" dirty="0" smtClean="0"/>
              <a:t>It boosts the confidence the general public has in the banking system.</a:t>
            </a:r>
          </a:p>
          <a:p>
            <a:r>
              <a:rPr lang="en-US" dirty="0" smtClean="0"/>
              <a:t>In institutionally weak countries, deposit insurance appears to slow down financial development.</a:t>
            </a:r>
          </a:p>
          <a:p>
            <a:r>
              <a:rPr lang="en-US" dirty="0" smtClean="0"/>
              <a:t>Need to start with an audit of the degree of transparency, </a:t>
            </a:r>
            <a:r>
              <a:rPr lang="en-US" dirty="0" err="1" smtClean="0"/>
              <a:t>deterrency</a:t>
            </a:r>
            <a:r>
              <a:rPr lang="en-US" dirty="0" smtClean="0"/>
              <a:t>, and accountability present in their institutional structure.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4- What Role does Deposit Insurance play in Managing Crisis?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Supporters of using safety-nets to halt a systemic crisis argue that sweeping guarantees can be helpful, even essential, in halting depositors’ flight to quality.</a:t>
            </a:r>
          </a:p>
          <a:p>
            <a:pPr lvl="1"/>
            <a:r>
              <a:rPr lang="en-US" dirty="0" smtClean="0"/>
              <a:t>They undermine market discipline and may prove greatly destabilizing over longer periods</a:t>
            </a:r>
          </a:p>
          <a:p>
            <a:r>
              <a:rPr lang="en-US" dirty="0" smtClean="0"/>
              <a:t>Study by </a:t>
            </a:r>
            <a:r>
              <a:rPr lang="en-US" dirty="0" err="1" smtClean="0"/>
              <a:t>Honohan</a:t>
            </a:r>
            <a:r>
              <a:rPr lang="en-US" dirty="0" smtClean="0"/>
              <a:t> and </a:t>
            </a:r>
            <a:r>
              <a:rPr lang="en-US" dirty="0" err="1" smtClean="0"/>
              <a:t>Klingebiel</a:t>
            </a:r>
            <a:r>
              <a:rPr lang="en-US" dirty="0" smtClean="0"/>
              <a:t> (2000). </a:t>
            </a:r>
          </a:p>
          <a:p>
            <a:r>
              <a:rPr lang="en-US" dirty="0" smtClean="0"/>
              <a:t>Deposit Insurance is unlikely to help accelerate the economy recovery from banking crisis or help to experience a smaller output loss.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analyze positive effect of deposit insurance</a:t>
            </a:r>
          </a:p>
          <a:p>
            <a:pPr lvl="1"/>
            <a:r>
              <a:rPr lang="en-US" dirty="0" smtClean="0"/>
              <a:t>A lot installed right after crisis, but positive after-crisis does not necessarily mean causality effect from Deposit Insurance.</a:t>
            </a:r>
          </a:p>
          <a:p>
            <a:pPr lvl="1"/>
            <a:r>
              <a:rPr lang="en-US" dirty="0" smtClean="0"/>
              <a:t> They take a different route</a:t>
            </a:r>
          </a:p>
          <a:p>
            <a:r>
              <a:rPr lang="en-US" dirty="0" smtClean="0"/>
              <a:t>Could have use more data.</a:t>
            </a:r>
          </a:p>
          <a:p>
            <a:pPr lvl="1"/>
            <a:r>
              <a:rPr lang="en-US" dirty="0" smtClean="0"/>
              <a:t>Deposit Insurance Database publication by </a:t>
            </a:r>
            <a:r>
              <a:rPr lang="en-US" dirty="0" err="1" smtClean="0"/>
              <a:t>Kunt</a:t>
            </a:r>
            <a:r>
              <a:rPr lang="en-US" dirty="0" smtClean="0"/>
              <a:t> in 2014.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Policymakers should view the positive correlation between explicit deposit insurance and banking crises as a wakeup call</a:t>
            </a:r>
          </a:p>
          <a:p>
            <a:r>
              <a:rPr lang="en-US" dirty="0" smtClean="0"/>
              <a:t>Regulations and institutions have a key role to play</a:t>
            </a:r>
          </a:p>
          <a:p>
            <a:pPr lvl="1"/>
            <a:r>
              <a:rPr lang="en-US" dirty="0" smtClean="0"/>
              <a:t>Could be a challenge in developing countries</a:t>
            </a:r>
          </a:p>
          <a:p>
            <a:r>
              <a:rPr lang="en-US" dirty="0" smtClean="0"/>
              <a:t>Banks are tempted to exploit monitoring weakness</a:t>
            </a:r>
          </a:p>
          <a:p>
            <a:r>
              <a:rPr lang="en-US" dirty="0" smtClean="0"/>
              <a:t>Countries with poorly designed deposit insurance or weak institutions should not start by implementing these safety-nets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How Deposit Insurance should be designed?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features can minimize the threat to financial stability from decrease in market discipline that banks experience</a:t>
            </a:r>
          </a:p>
          <a:p>
            <a:r>
              <a:rPr lang="en-US" dirty="0" smtClean="0"/>
              <a:t>Depositors need to understand that their funds are still at risk. </a:t>
            </a:r>
          </a:p>
          <a:p>
            <a:pPr lvl="1"/>
            <a:r>
              <a:rPr lang="en-US" dirty="0" smtClean="0"/>
              <a:t>This exposure to loss gives them an incentive to monitor the behavior of both banks and safety- net managers</a:t>
            </a:r>
          </a:p>
          <a:p>
            <a:r>
              <a:rPr lang="en-US" dirty="0" smtClean="0"/>
              <a:t>Need to identify institutional prerequisites for adopting deposit insurance and to make a concerted effort to get system's design right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of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Studies the extent of cross-country differences in deposit-insurance</a:t>
            </a:r>
          </a:p>
          <a:p>
            <a:r>
              <a:rPr lang="en-US" dirty="0" smtClean="0"/>
              <a:t>Reviews empirical evidence on how design features affect private market discipline, banking stability, financial development and effectiveness of crisis resolution</a:t>
            </a:r>
          </a:p>
          <a:p>
            <a:r>
              <a:rPr lang="en-US" dirty="0" smtClean="0"/>
              <a:t>Challenges the view of encouraging countries to implement deposit insurance without fixing their institutional environment first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Deposit Insurance mean?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 to protect bank depositors if bank is unable to pay its debts</a:t>
            </a:r>
          </a:p>
          <a:p>
            <a:r>
              <a:rPr lang="en-US" dirty="0" smtClean="0"/>
              <a:t>Most of the time, Deposit Insurance are government established. Can also be financed privately, or a mix of both</a:t>
            </a:r>
          </a:p>
          <a:p>
            <a:r>
              <a:rPr lang="en-US" dirty="0" smtClean="0"/>
              <a:t>Coverage rules vary across countries. </a:t>
            </a:r>
          </a:p>
          <a:p>
            <a:r>
              <a:rPr lang="en-US" dirty="0" smtClean="0"/>
              <a:t>Goal of deposit insurance is to both make systematic breakdowns less likely AND to limit disruption and fiscal costs when they occur.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Growing Interest for Deposit Insurance</a:t>
            </a:r>
            <a:endParaRPr lang="en-US" dirty="0"/>
          </a:p>
        </p:txBody>
      </p:sp>
      <p:pic>
        <p:nvPicPr>
          <p:cNvPr id="5" name="Content Placeholder 4" descr="Screen Shot 2015-02-23 at 6.12.56 PM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4320" r="-14320"/>
          <a:stretch>
            <a:fillRect/>
          </a:stretch>
        </p:blipFill>
        <p:spPr>
          <a:xfrm>
            <a:off x="433677" y="1565478"/>
            <a:ext cx="7929274" cy="449331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Deposit Insurance Around the World</a:t>
            </a:r>
            <a:endParaRPr lang="en-US" dirty="0"/>
          </a:p>
        </p:txBody>
      </p:sp>
      <p:pic>
        <p:nvPicPr>
          <p:cNvPr id="5" name="Content Placeholder 4" descr="Screen Shot 2015-02-23 at 6.23.56 PM.png"/>
          <p:cNvPicPr>
            <a:picLocks noGrp="1" noChangeAspect="1"/>
          </p:cNvPicPr>
          <p:nvPr>
            <p:ph idx="1"/>
          </p:nvPr>
        </p:nvPicPr>
        <p:blipFill>
          <a:blip r:embed="rId2"/>
          <a:srcRect t="-273" b="-273"/>
          <a:stretch>
            <a:fillRect/>
          </a:stretch>
        </p:blipFill>
        <p:spPr/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Main Limitation: Moral Hazard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Danger that insurance will induce a deliberate increase in improper risk-taking</a:t>
            </a:r>
          </a:p>
          <a:p>
            <a:r>
              <a:rPr lang="en-US" dirty="0" smtClean="0"/>
              <a:t>Kane (2000) emphasizes that controlling bank risk-taking requires </a:t>
            </a:r>
            <a:r>
              <a:rPr lang="en-US" b="1" dirty="0" smtClean="0"/>
              <a:t>transparency</a:t>
            </a:r>
            <a:r>
              <a:rPr lang="en-US" dirty="0" smtClean="0"/>
              <a:t>, </a:t>
            </a:r>
            <a:r>
              <a:rPr lang="en-US" b="1" i="1" dirty="0" err="1" smtClean="0"/>
              <a:t>deterrency</a:t>
            </a:r>
            <a:r>
              <a:rPr lang="en-US" b="1" dirty="0" smtClean="0"/>
              <a:t>, </a:t>
            </a:r>
            <a:r>
              <a:rPr lang="en-US" dirty="0" smtClean="0"/>
              <a:t>and requires </a:t>
            </a:r>
            <a:r>
              <a:rPr lang="en-US" b="1" dirty="0" smtClean="0"/>
              <a:t>accountability </a:t>
            </a:r>
            <a:r>
              <a:rPr lang="en-US" dirty="0" smtClean="0"/>
              <a:t>to taxpayers for successes and failures.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Dangers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Liquidity must be offered only to potentially solvent institutions in order to end a panic efficiently</a:t>
            </a:r>
          </a:p>
          <a:p>
            <a:pPr lvl="1"/>
            <a:r>
              <a:rPr lang="en-US" dirty="0" smtClean="0"/>
              <a:t>Government forms of bailout support rewards bad bankers and penalizes good ones.</a:t>
            </a:r>
          </a:p>
          <a:p>
            <a:r>
              <a:rPr lang="en-US" dirty="0" smtClean="0"/>
              <a:t>Such a policy changes market discipline and risk-taking incentives and imposes unanticipated obligations on the national treasury. </a:t>
            </a:r>
          </a:p>
          <a:p>
            <a:r>
              <a:rPr lang="en-US" dirty="0" smtClean="0"/>
              <a:t>“it promises new and deeper crises in years to come”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Kunt</a:t>
            </a:r>
            <a:r>
              <a:rPr lang="en-US" dirty="0" smtClean="0"/>
              <a:t> &amp; Kane ask 4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deposit insurance affect bank stability?</a:t>
            </a:r>
          </a:p>
          <a:p>
            <a:r>
              <a:rPr lang="en-US" dirty="0" smtClean="0"/>
              <a:t>How does deposit insurance affect market discipline?</a:t>
            </a:r>
          </a:p>
          <a:p>
            <a:r>
              <a:rPr lang="en-US" dirty="0" smtClean="0"/>
              <a:t>How does deposit insurance impact financial development?</a:t>
            </a:r>
          </a:p>
          <a:p>
            <a:r>
              <a:rPr lang="en-US" dirty="0" smtClean="0"/>
              <a:t>What role does deposit insurance play in managing crises?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62753"/>
            <a:ext cx="7583488" cy="1090505"/>
          </a:xfrm>
        </p:spPr>
        <p:txBody>
          <a:bodyPr anchor="t"/>
          <a:lstStyle/>
          <a:p>
            <a:r>
              <a:rPr lang="en-US" sz="3000" dirty="0" smtClean="0"/>
              <a:t>1- How does deposit insurance affect bank stability?</a:t>
            </a:r>
            <a:br>
              <a:rPr lang="en-US" sz="3000" dirty="0" smtClean="0"/>
            </a:b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safety nets are so effective in arresting runs, safety nets generate moral hazard.</a:t>
            </a:r>
          </a:p>
          <a:p>
            <a:pPr lvl="1"/>
            <a:r>
              <a:rPr lang="en-US" dirty="0" smtClean="0"/>
              <a:t>Bankers can exploit weaknesses</a:t>
            </a:r>
          </a:p>
          <a:p>
            <a:pPr lvl="1"/>
            <a:r>
              <a:rPr lang="en-US" dirty="0" smtClean="0"/>
              <a:t>Regulators have no incentive to enforce a prudential set of laws</a:t>
            </a:r>
          </a:p>
          <a:p>
            <a:r>
              <a:rPr lang="en-US" dirty="0" smtClean="0"/>
              <a:t>Their regression shows deposit insurance is problematic when coverage is broad, and when it is administered by government rather than private sector.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5" y="6254763"/>
            <a:ext cx="1838590" cy="508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cedent">
  <a:themeElements>
    <a:clrScheme name="Precedent">
      <a:dk1>
        <a:srgbClr val="921F07"/>
      </a:dk1>
      <a:lt1>
        <a:sysClr val="window" lastClr="FFFFFF"/>
      </a:lt1>
      <a:dk2>
        <a:srgbClr val="333333"/>
      </a:dk2>
      <a:lt2>
        <a:srgbClr val="E5E5D3"/>
      </a:lt2>
      <a:accent1>
        <a:srgbClr val="993232"/>
      </a:accent1>
      <a:accent2>
        <a:srgbClr val="9B6C34"/>
      </a:accent2>
      <a:accent3>
        <a:srgbClr val="736C5D"/>
      </a:accent3>
      <a:accent4>
        <a:srgbClr val="C9972B"/>
      </a:accent4>
      <a:accent5>
        <a:srgbClr val="C95F2B"/>
      </a:accent5>
      <a:accent6>
        <a:srgbClr val="8F7A05"/>
      </a:accent6>
      <a:hlink>
        <a:srgbClr val="933926"/>
      </a:hlink>
      <a:folHlink>
        <a:srgbClr val="916019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Precedent.thmx</Template>
  <TotalTime>205</TotalTime>
  <Words>740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Precedent</vt:lpstr>
      <vt:lpstr>DEPOSIT INSURANCE AROUND THE GLOBE: WHERE DOES IT WORK?</vt:lpstr>
      <vt:lpstr>Abstract of the Paper</vt:lpstr>
      <vt:lpstr>What does Deposit Insurance mean? </vt:lpstr>
      <vt:lpstr>A Growing Interest for Deposit Insurance</vt:lpstr>
      <vt:lpstr>Deposit Insurance Around the World</vt:lpstr>
      <vt:lpstr>Main Limitation: Moral Hazard</vt:lpstr>
      <vt:lpstr>Other Dangers</vt:lpstr>
      <vt:lpstr>Kunt &amp; Kane ask 4 Questions</vt:lpstr>
      <vt:lpstr>1- How does deposit insurance affect bank stability? </vt:lpstr>
      <vt:lpstr>Deposit Insurance and Banking Crisis Regression</vt:lpstr>
      <vt:lpstr>2- How does Deposit Insurance affect market discipline?</vt:lpstr>
      <vt:lpstr>3- How does Deposit Insurance Impact Financial Development?</vt:lpstr>
      <vt:lpstr>4- What Role does Deposit Insurance play in Managing Crisis?</vt:lpstr>
      <vt:lpstr>Critiques</vt:lpstr>
      <vt:lpstr>Conclusion</vt:lpstr>
      <vt:lpstr>How Deposit Insurance should be designed?</vt:lpstr>
    </vt:vector>
  </TitlesOfParts>
  <Company>College Of Charleston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DEPOSIT INSURANCE AROUND THE GLOBE: WHERE DOES IT WORK?</dc:title>
  <dc:creator>Mickael Trintignac</dc:creator>
  <cp:lastModifiedBy>Jeffrey Nugent</cp:lastModifiedBy>
  <cp:revision>7</cp:revision>
  <dcterms:created xsi:type="dcterms:W3CDTF">2015-02-24T04:25:23Z</dcterms:created>
  <dcterms:modified xsi:type="dcterms:W3CDTF">2015-04-28T01:44:32Z</dcterms:modified>
</cp:coreProperties>
</file>