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707" autoAdjust="0"/>
  </p:normalViewPr>
  <p:slideViewPr>
    <p:cSldViewPr snapToGrid="0" snapToObjects="1">
      <p:cViewPr>
        <p:scale>
          <a:sx n="107" d="100"/>
          <a:sy n="107" d="100"/>
        </p:scale>
        <p:origin x="-8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Competition, Information, and Development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Jean-Jacques </a:t>
            </a:r>
            <a:r>
              <a:rPr lang="en-US" dirty="0" err="1" smtClean="0"/>
              <a:t>Laffont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8605" y="5789559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By: Jerome Duluk</a:t>
            </a:r>
          </a:p>
        </p:txBody>
      </p:sp>
    </p:spTree>
    <p:extLst>
      <p:ext uri="{BB962C8B-B14F-4D97-AF65-F5344CB8AC3E}">
        <p14:creationId xmlns:p14="http://schemas.microsoft.com/office/powerpoint/2010/main" val="6429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All societies accept some levels of corruption because it would be too costly to eradicate it completely</a:t>
            </a:r>
          </a:p>
          <a:p>
            <a:r>
              <a:rPr lang="en-US" dirty="0" err="1" smtClean="0"/>
              <a:t>Laffont</a:t>
            </a:r>
            <a:r>
              <a:rPr lang="en-US" dirty="0" smtClean="0"/>
              <a:t> perceived </a:t>
            </a:r>
            <a:r>
              <a:rPr lang="en-US" dirty="0"/>
              <a:t>very early the importance of adapting the regulation framework to developing economies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 surge </a:t>
            </a:r>
            <a:r>
              <a:rPr lang="en-US" dirty="0"/>
              <a:t>of privatization </a:t>
            </a:r>
            <a:r>
              <a:rPr lang="en-US" dirty="0" smtClean="0"/>
              <a:t>is started </a:t>
            </a:r>
            <a:r>
              <a:rPr lang="en-US" dirty="0"/>
              <a:t>to avoid the ‘Transplant Effect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Democratic institutions that promote the welfare of consumers are needed to avoid interference by interest groups in the implementation of competition</a:t>
            </a:r>
          </a:p>
          <a:p>
            <a:pPr lvl="1"/>
            <a:r>
              <a:rPr lang="en-US" dirty="0" smtClean="0"/>
              <a:t>Competition is not a direct outcome of deregulation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635" y="2828836"/>
            <a:ext cx="6814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“One </a:t>
            </a:r>
            <a:r>
              <a:rPr lang="en-US" dirty="0"/>
              <a:t>way to provide more effective incentives, including enhanced </a:t>
            </a:r>
            <a:r>
              <a:rPr lang="en-US" dirty="0" smtClean="0"/>
              <a:t>consumer orientation</a:t>
            </a:r>
            <a:r>
              <a:rPr lang="en-US" dirty="0"/>
              <a:t>, is to extend the scope for competition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449" y="3495256"/>
            <a:ext cx="264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— Joseph E. </a:t>
            </a:r>
            <a:r>
              <a:rPr lang="en-US" dirty="0" err="1"/>
              <a:t>Stiglitz</a:t>
            </a:r>
            <a:r>
              <a:rPr lang="en-US" dirty="0"/>
              <a:t> (1996)</a:t>
            </a:r>
          </a:p>
        </p:txBody>
      </p:sp>
    </p:spTree>
    <p:extLst>
      <p:ext uri="{BB962C8B-B14F-4D97-AF65-F5344CB8AC3E}">
        <p14:creationId xmlns:p14="http://schemas.microsoft.com/office/powerpoint/2010/main" val="179882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81298"/>
            <a:ext cx="8229600" cy="4848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Infrastructure has positive impact on Growth &amp; Poverty Reduction. Though transmission channels not fully elucidated yet the marginal impact is greater in LDCs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higher access price, however, mitigates this effect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obvious inefficiency of infrastructure in LDCs, to which corruption is purportedly highly participated in, led to a surge of privatization considered a “silver bullet”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However, problems remain with corruption still on top. The need for regulation is fully recognized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Transplantation of regulation models from developed countries “almost” doomed to fail</a:t>
            </a:r>
          </a:p>
        </p:txBody>
      </p:sp>
    </p:spTree>
    <p:extLst>
      <p:ext uri="{BB962C8B-B14F-4D97-AF65-F5344CB8AC3E}">
        <p14:creationId xmlns:p14="http://schemas.microsoft.com/office/powerpoint/2010/main" val="349387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Regulating Perfect vs. Real Worlds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2773007"/>
            <a:ext cx="4038600" cy="368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Perfect Information</a:t>
            </a:r>
          </a:p>
          <a:p>
            <a:r>
              <a:rPr lang="en-US" sz="1800" dirty="0" smtClean="0"/>
              <a:t>Benevolent Social Planners </a:t>
            </a:r>
          </a:p>
          <a:p>
            <a:r>
              <a:rPr lang="en-US" sz="1800" dirty="0" smtClean="0"/>
              <a:t>Benevolent Regulator</a:t>
            </a:r>
          </a:p>
          <a:p>
            <a:r>
              <a:rPr lang="en-US" sz="1800" dirty="0" smtClean="0"/>
              <a:t>Contractibility &amp; Verifiability</a:t>
            </a:r>
          </a:p>
          <a:p>
            <a:r>
              <a:rPr lang="en-US" sz="1800" dirty="0" smtClean="0"/>
              <a:t>Costless Enforcement</a:t>
            </a:r>
          </a:p>
          <a:p>
            <a:r>
              <a:rPr lang="en-US" sz="1800" dirty="0" smtClean="0"/>
              <a:t>First-Best Welfare Achievement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648200" y="2773006"/>
            <a:ext cx="4267200" cy="383555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Asymmetric Information</a:t>
            </a:r>
          </a:p>
          <a:p>
            <a:r>
              <a:rPr lang="en-US" sz="1800" dirty="0" smtClean="0"/>
              <a:t>Government’s Private Agenda</a:t>
            </a:r>
          </a:p>
          <a:p>
            <a:r>
              <a:rPr lang="en-US" sz="1800" dirty="0" smtClean="0"/>
              <a:t>Corruptible Regulator</a:t>
            </a:r>
          </a:p>
          <a:p>
            <a:r>
              <a:rPr lang="en-US" sz="1800" dirty="0" smtClean="0"/>
              <a:t>Incomplete Contracts</a:t>
            </a:r>
          </a:p>
          <a:p>
            <a:r>
              <a:rPr lang="en-US" sz="1800" dirty="0" smtClean="0"/>
              <a:t>Costly Enforcement</a:t>
            </a:r>
          </a:p>
          <a:p>
            <a:r>
              <a:rPr lang="en-US" sz="1800" dirty="0" smtClean="0"/>
              <a:t>Rent Extraction – Efficiency Trade-off</a:t>
            </a:r>
          </a:p>
          <a:p>
            <a:r>
              <a:rPr lang="en-US" sz="1800" dirty="0" smtClean="0"/>
              <a:t>Second-Best Welfare</a:t>
            </a:r>
            <a:endParaRPr lang="en-US" sz="180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57200" y="1798064"/>
            <a:ext cx="8134434" cy="80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Do the assumptions in “perfect worlds” mislead regulators and institutions in LDCs?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Weak Institutions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595" y="2133600"/>
            <a:ext cx="4335655" cy="3992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Inefficient tax systems</a:t>
            </a:r>
          </a:p>
          <a:p>
            <a:r>
              <a:rPr lang="en-US" dirty="0" smtClean="0"/>
              <a:t>Lack of auditing expertise</a:t>
            </a:r>
          </a:p>
          <a:p>
            <a:r>
              <a:rPr lang="en-US" dirty="0" smtClean="0"/>
              <a:t>Poor education</a:t>
            </a:r>
          </a:p>
          <a:p>
            <a:r>
              <a:rPr lang="en-US" dirty="0" smtClean="0"/>
              <a:t>Corruption</a:t>
            </a:r>
          </a:p>
          <a:p>
            <a:r>
              <a:rPr lang="en-US" dirty="0" smtClean="0"/>
              <a:t>Inefficient financial systems</a:t>
            </a:r>
          </a:p>
          <a:p>
            <a:r>
              <a:rPr lang="en-US" dirty="0" smtClean="0"/>
              <a:t>Lack of credibility of government</a:t>
            </a:r>
          </a:p>
          <a:p>
            <a:r>
              <a:rPr lang="en-US" dirty="0" smtClean="0"/>
              <a:t>Capture of politicians and bureaucrats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3614" y="2138226"/>
            <a:ext cx="37398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“Under </a:t>
            </a:r>
            <a:r>
              <a:rPr lang="en-US" dirty="0"/>
              <a:t>the weight of fiscal imbalances, many developing countries find </a:t>
            </a:r>
            <a:r>
              <a:rPr lang="en-US" dirty="0" smtClean="0"/>
              <a:t>it increasingly </a:t>
            </a:r>
            <a:r>
              <a:rPr lang="en-US" dirty="0"/>
              <a:t>difficult to invest in infrastructure and protect real spending </a:t>
            </a:r>
            <a:r>
              <a:rPr lang="en-US" dirty="0" smtClean="0"/>
              <a:t>on human </a:t>
            </a:r>
            <a:r>
              <a:rPr lang="en-US" dirty="0"/>
              <a:t>resource and antipoverty programs. Nor are they able to control large-</a:t>
            </a:r>
            <a:r>
              <a:rPr lang="en-US" dirty="0" smtClean="0"/>
              <a:t>scale corruption</a:t>
            </a:r>
            <a:r>
              <a:rPr lang="en-US" dirty="0"/>
              <a:t>, introduce organizational reforms within the public sector, and </a:t>
            </a:r>
            <a:r>
              <a:rPr lang="en-US" dirty="0" smtClean="0"/>
              <a:t>install effective </a:t>
            </a:r>
            <a:r>
              <a:rPr lang="en-US" dirty="0"/>
              <a:t>regulatory mechanisms for the private sector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D. </a:t>
            </a:r>
            <a:r>
              <a:rPr lang="en-US" dirty="0" err="1" smtClean="0"/>
              <a:t>Mookherjee</a:t>
            </a:r>
            <a:r>
              <a:rPr lang="en-US" dirty="0" smtClean="0"/>
              <a:t> (1997)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Situation in LDCs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17778"/>
            <a:ext cx="8229600" cy="4247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Weak institutions, lack of checks and balances, and weak commitment power lead to reduced levels of trust and a higher probability for ratchet effect</a:t>
            </a:r>
          </a:p>
          <a:p>
            <a:r>
              <a:rPr lang="en-US" sz="2800" dirty="0" smtClean="0"/>
              <a:t>High Marginal Cost of Public Funds that makes rents  paid for by tax money very costly</a:t>
            </a:r>
          </a:p>
          <a:p>
            <a:r>
              <a:rPr lang="en-US" sz="2800" dirty="0" smtClean="0"/>
              <a:t>Low enforcement capabilities</a:t>
            </a:r>
          </a:p>
          <a:p>
            <a:r>
              <a:rPr lang="en-US" sz="2800" dirty="0" smtClean="0"/>
              <a:t>High corruption levels</a:t>
            </a:r>
          </a:p>
          <a:p>
            <a:r>
              <a:rPr lang="en-US" sz="2800" dirty="0" smtClean="0"/>
              <a:t>Higher infrastructure needs in poor rural areas</a:t>
            </a:r>
          </a:p>
        </p:txBody>
      </p:sp>
    </p:spTree>
    <p:extLst>
      <p:ext uri="{BB962C8B-B14F-4D97-AF65-F5344CB8AC3E}">
        <p14:creationId xmlns:p14="http://schemas.microsoft.com/office/powerpoint/2010/main" val="15626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 Under Corruption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43694"/>
            <a:ext cx="8229600" cy="334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1800" dirty="0" smtClean="0"/>
              <a:t>Corruption can arise at all levels in the hierarchy</a:t>
            </a:r>
          </a:p>
          <a:p>
            <a:pPr lvl="1">
              <a:lnSpc>
                <a:spcPct val="70000"/>
              </a:lnSpc>
            </a:pPr>
            <a:r>
              <a:rPr lang="en-US" sz="1600" dirty="0" smtClean="0"/>
              <a:t>Government can pursue its private agenda</a:t>
            </a:r>
          </a:p>
          <a:p>
            <a:pPr lvl="1">
              <a:lnSpc>
                <a:spcPct val="70000"/>
              </a:lnSpc>
            </a:pPr>
            <a:r>
              <a:rPr lang="en-US" sz="1600" dirty="0" smtClean="0"/>
              <a:t>Regulator and independent auditor prone to capture may hide relevant information to the planner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Outside the hierarchy lobby groups also may have an interest to capture the regulator	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Corruption takes different forms: bribery, theft, cost padding, political interference, etc…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Impact on service quantity, quality, access prices and availability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Impact also on optimal decentralization degree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01263" y="5273851"/>
            <a:ext cx="5779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“In </a:t>
            </a:r>
            <a:r>
              <a:rPr lang="en-US" dirty="0"/>
              <a:t>general, any reform that increases </a:t>
            </a:r>
            <a:r>
              <a:rPr lang="en-US" dirty="0" smtClean="0"/>
              <a:t>the competitiveness </a:t>
            </a:r>
            <a:r>
              <a:rPr lang="en-US" dirty="0"/>
              <a:t>of the economy </a:t>
            </a:r>
            <a:r>
              <a:rPr lang="en-US" dirty="0" smtClean="0"/>
              <a:t>helps reduce </a:t>
            </a:r>
            <a:r>
              <a:rPr lang="en-US" dirty="0"/>
              <a:t>corrupt </a:t>
            </a:r>
            <a:r>
              <a:rPr lang="en-US" dirty="0" smtClean="0"/>
              <a:t>incentives.”</a:t>
            </a:r>
          </a:p>
          <a:p>
            <a:r>
              <a:rPr lang="en-US" dirty="0"/>
              <a:t>	</a:t>
            </a:r>
            <a:r>
              <a:rPr lang="en-US" dirty="0" smtClean="0"/>
              <a:t>		- Susan-Rose Ackerman (1996)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 Under Corruption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852988"/>
            <a:ext cx="8229600" cy="427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General Result: Corruption is harmful for infrastructure development because increases costly rents to be paid for and induces new distortions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Reduces stock of infrastructure stock, area coverage, increases access price. Corruption thus tends to reduce social welfare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Guiding Principle: Incentive mechanisms that prevent corruption (collusion proof) are optimal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Preventing collusion is, however, costly to society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Under some conditions a positive level of corruption may be superior to a collusion-proof mechanism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</a:t>
            </a:r>
            <a:r>
              <a:rPr lang="en-US" sz="2000" dirty="0" smtClean="0"/>
              <a:t>ifferent types of regulators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Incomplete contracts</a:t>
            </a:r>
          </a:p>
        </p:txBody>
      </p:sp>
    </p:spTree>
    <p:extLst>
      <p:ext uri="{BB962C8B-B14F-4D97-AF65-F5344CB8AC3E}">
        <p14:creationId xmlns:p14="http://schemas.microsoft.com/office/powerpoint/2010/main" val="106500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Other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20" y="2133600"/>
            <a:ext cx="8332459" cy="4358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Ades</a:t>
            </a:r>
            <a:r>
              <a:rPr lang="en-US" dirty="0" smtClean="0"/>
              <a:t> and Di </a:t>
            </a:r>
            <a:r>
              <a:rPr lang="en-US" dirty="0" err="1" smtClean="0"/>
              <a:t>Tella</a:t>
            </a:r>
            <a:r>
              <a:rPr lang="en-US" dirty="0" smtClean="0"/>
              <a:t> (1994)</a:t>
            </a:r>
          </a:p>
          <a:p>
            <a:pPr lvl="1"/>
            <a:r>
              <a:rPr lang="en-US" dirty="0" smtClean="0"/>
              <a:t>Find empirical evidence that exogenous increases in market competition reduce corruption in the bureaucracies</a:t>
            </a:r>
          </a:p>
          <a:p>
            <a:pPr lvl="1"/>
            <a:r>
              <a:rPr lang="en-US" dirty="0" smtClean="0"/>
              <a:t>Their most robust model result is that competition (measured by share of imports in GDP), significantly reduces corruption</a:t>
            </a:r>
          </a:p>
          <a:p>
            <a:pPr lvl="2"/>
            <a:r>
              <a:rPr lang="en-US" dirty="0" smtClean="0"/>
              <a:t>Better schooling, antitrust laws, and higher per capita growth rates also improve results</a:t>
            </a:r>
          </a:p>
          <a:p>
            <a:pPr lvl="1"/>
            <a:r>
              <a:rPr lang="en-US" dirty="0" smtClean="0"/>
              <a:t>Flaws: The model describes “gangster activity” rather than bureaucratic corruption</a:t>
            </a:r>
          </a:p>
          <a:p>
            <a:r>
              <a:rPr lang="en-US" dirty="0" smtClean="0"/>
              <a:t>Corruption is particularly crucial for growth</a:t>
            </a:r>
          </a:p>
          <a:p>
            <a:pPr lvl="1"/>
            <a:r>
              <a:rPr lang="en-US" dirty="0" smtClean="0"/>
              <a:t>40 percent of the variance in growth rates in Africa from 1990 to 1996 can be explained by corruption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34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196</TotalTime>
  <Words>658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Competition, Information, and Development</vt:lpstr>
      <vt:lpstr>PowerPoint Presentation</vt:lpstr>
      <vt:lpstr>Introduction</vt:lpstr>
      <vt:lpstr>Regulating Perfect vs. Real Worlds</vt:lpstr>
      <vt:lpstr>Effects of Weak Institutions</vt:lpstr>
      <vt:lpstr>The Situation in LDCs</vt:lpstr>
      <vt:lpstr>Regulation Under Corruption</vt:lpstr>
      <vt:lpstr>Regulation Under Corruption</vt:lpstr>
      <vt:lpstr>Review of Other Research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Competition, Information, and Development</dc:title>
  <dc:creator>Jerome Duluk</dc:creator>
  <cp:lastModifiedBy>Jeffrey Nugent</cp:lastModifiedBy>
  <cp:revision>9</cp:revision>
  <dcterms:created xsi:type="dcterms:W3CDTF">2015-04-29T15:47:07Z</dcterms:created>
  <dcterms:modified xsi:type="dcterms:W3CDTF">2015-04-29T21:35:19Z</dcterms:modified>
</cp:coreProperties>
</file>