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75" r:id="rId3"/>
    <p:sldId id="276" r:id="rId4"/>
    <p:sldId id="277" r:id="rId5"/>
    <p:sldId id="283" r:id="rId6"/>
    <p:sldId id="278" r:id="rId7"/>
    <p:sldId id="256" r:id="rId8"/>
    <p:sldId id="257" r:id="rId9"/>
    <p:sldId id="258" r:id="rId10"/>
    <p:sldId id="259" r:id="rId11"/>
    <p:sldId id="260" r:id="rId12"/>
    <p:sldId id="261" r:id="rId13"/>
    <p:sldId id="284" r:id="rId14"/>
    <p:sldId id="285" r:id="rId15"/>
    <p:sldId id="286" r:id="rId16"/>
    <p:sldId id="262" r:id="rId17"/>
    <p:sldId id="263" r:id="rId18"/>
    <p:sldId id="264" r:id="rId19"/>
    <p:sldId id="265" r:id="rId20"/>
    <p:sldId id="267" r:id="rId21"/>
    <p:sldId id="268" r:id="rId22"/>
    <p:sldId id="27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6000" b="-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2016/3/8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995936" y="4509120"/>
            <a:ext cx="5760640" cy="1655762"/>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Author: Ross Levine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Presenter: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Weizhao</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Huang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4067944" y="764704"/>
            <a:ext cx="4860032" cy="3754874"/>
          </a:xfrm>
          <a:prstGeom prst="rect">
            <a:avLst/>
          </a:prstGeom>
          <a:noFill/>
        </p:spPr>
        <p:txBody>
          <a:bodyPr wrap="square" rtlCol="0">
            <a:spAutoFit/>
          </a:bodyPr>
          <a:lstStyle/>
          <a:p>
            <a:pPr lvl="0" algn="ctr"/>
            <a:r>
              <a:rPr lang="en-US" altLang="zh-CN" sz="4400" b="1" dirty="0" smtClean="0">
                <a:solidFill>
                  <a:srgbClr val="009EDB"/>
                </a:solidFill>
                <a:latin typeface="Arial" pitchFamily="34" charset="0"/>
                <a:cs typeface="Arial" pitchFamily="34" charset="0"/>
              </a:rPr>
              <a:t>Financial Development and Economic Growth: Views and Agenda</a:t>
            </a:r>
            <a:endParaRPr lang="en-US" altLang="zh-CN" sz="4800" b="1" dirty="0" smtClean="0">
              <a:solidFill>
                <a:srgbClr val="009EDB"/>
              </a:solidFill>
              <a:latin typeface="Arial" pitchFamily="34" charset="0"/>
              <a:cs typeface="Arial" pitchFamily="34" charset="0"/>
            </a:endParaRPr>
          </a:p>
          <a:p>
            <a:endParaRPr lang="zh-CN" altLang="en-US" dirty="0"/>
          </a:p>
        </p:txBody>
      </p:sp>
      <p:pic>
        <p:nvPicPr>
          <p:cNvPr id="6146" name="Picture 2" descr="http://www.africanexecutive.com/images/uploaded_images/01/Africa_Globe___Coins_91836797.jpg"/>
          <p:cNvPicPr>
            <a:picLocks noChangeAspect="1" noChangeArrowheads="1"/>
          </p:cNvPicPr>
          <p:nvPr/>
        </p:nvPicPr>
        <p:blipFill>
          <a:blip r:embed="rId2" cstate="print"/>
          <a:srcRect/>
          <a:stretch>
            <a:fillRect/>
          </a:stretch>
        </p:blipFill>
        <p:spPr bwMode="auto">
          <a:xfrm>
            <a:off x="0" y="620688"/>
            <a:ext cx="4067944" cy="475252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844824"/>
            <a:ext cx="7848872" cy="1938992"/>
          </a:xfrm>
          <a:prstGeom prst="rect">
            <a:avLst/>
          </a:prstGeom>
          <a:noFill/>
        </p:spPr>
        <p:txBody>
          <a:bodyPr wrap="square" rtlCol="0">
            <a:spAutoFit/>
          </a:bodyPr>
          <a:lstStyle/>
          <a:p>
            <a:pPr>
              <a:buFont typeface="Arial" pitchFamily="34" charset="0"/>
              <a:buChar char="•"/>
            </a:pPr>
            <a:r>
              <a:rPr lang="en-US" altLang="zh-CN" sz="2000" dirty="0" smtClean="0"/>
              <a:t>Financial intermediaries overcome costs associated with collecting savings from different individuals</a:t>
            </a:r>
          </a:p>
          <a:p>
            <a:pPr>
              <a:buFont typeface="Arial" pitchFamily="34" charset="0"/>
              <a:buChar char="•"/>
            </a:pPr>
            <a:endParaRPr lang="zh-CN" altLang="zh-CN" sz="2000" dirty="0" smtClean="0"/>
          </a:p>
          <a:p>
            <a:pPr>
              <a:buFont typeface="Arial" pitchFamily="34" charset="0"/>
              <a:buChar char="•"/>
            </a:pPr>
            <a:r>
              <a:rPr lang="en-US" altLang="zh-CN" sz="2000" dirty="0" smtClean="0"/>
              <a:t>This is particular useful in the case of large number of projects</a:t>
            </a:r>
          </a:p>
          <a:p>
            <a:pPr>
              <a:buFont typeface="Arial" pitchFamily="34" charset="0"/>
              <a:buChar char="•"/>
            </a:pPr>
            <a:endParaRPr lang="zh-CN" altLang="zh-CN" sz="2000" dirty="0" smtClean="0"/>
          </a:p>
          <a:p>
            <a:pPr>
              <a:buFont typeface="Arial" pitchFamily="34" charset="0"/>
              <a:buChar char="•"/>
            </a:pPr>
            <a:r>
              <a:rPr lang="en-US" altLang="zh-CN" sz="2000" dirty="0" smtClean="0"/>
              <a:t>It also helps investor to hold diversified portfolio</a:t>
            </a:r>
            <a:endParaRPr lang="zh-CN" altLang="zh-CN" sz="2000" dirty="0"/>
          </a:p>
        </p:txBody>
      </p:sp>
      <p:sp>
        <p:nvSpPr>
          <p:cNvPr id="8" name="TextBox 7"/>
          <p:cNvSpPr txBox="1"/>
          <p:nvPr/>
        </p:nvSpPr>
        <p:spPr>
          <a:xfrm>
            <a:off x="971600" y="692696"/>
            <a:ext cx="3816424" cy="523220"/>
          </a:xfrm>
          <a:prstGeom prst="rect">
            <a:avLst/>
          </a:prstGeom>
          <a:noFill/>
        </p:spPr>
        <p:txBody>
          <a:bodyPr wrap="square" rtlCol="0">
            <a:spAutoFit/>
          </a:bodyPr>
          <a:lstStyle/>
          <a:p>
            <a:r>
              <a:rPr lang="en-US" altLang="zh-CN" sz="2800" b="1" dirty="0" smtClean="0"/>
              <a:t>Mobilizing savings</a:t>
            </a:r>
            <a:endParaRPr lang="zh-CN" altLang="zh-C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20688"/>
            <a:ext cx="6552728" cy="523220"/>
          </a:xfrm>
          <a:prstGeom prst="rect">
            <a:avLst/>
          </a:prstGeom>
          <a:noFill/>
        </p:spPr>
        <p:txBody>
          <a:bodyPr wrap="square" rtlCol="0">
            <a:spAutoFit/>
          </a:bodyPr>
          <a:lstStyle/>
          <a:p>
            <a:r>
              <a:rPr lang="en-US" altLang="zh-CN" sz="2800" b="1" dirty="0" smtClean="0"/>
              <a:t>Facilitating exchange of goods</a:t>
            </a:r>
            <a:endParaRPr lang="zh-CN" altLang="zh-CN" sz="2800" dirty="0"/>
          </a:p>
        </p:txBody>
      </p:sp>
      <p:sp>
        <p:nvSpPr>
          <p:cNvPr id="5" name="TextBox 4"/>
          <p:cNvSpPr txBox="1"/>
          <p:nvPr/>
        </p:nvSpPr>
        <p:spPr>
          <a:xfrm>
            <a:off x="1115616" y="1844824"/>
            <a:ext cx="7128792" cy="2246769"/>
          </a:xfrm>
          <a:prstGeom prst="rect">
            <a:avLst/>
          </a:prstGeom>
          <a:noFill/>
        </p:spPr>
        <p:txBody>
          <a:bodyPr wrap="square" rtlCol="0">
            <a:spAutoFit/>
          </a:bodyPr>
          <a:lstStyle/>
          <a:p>
            <a:pPr>
              <a:buFont typeface="Arial" pitchFamily="34" charset="0"/>
              <a:buChar char="•"/>
            </a:pPr>
            <a:r>
              <a:rPr lang="en-US" altLang="zh-CN" sz="2000" dirty="0" smtClean="0"/>
              <a:t>From Adam Smith, economic growth requires higher specialization which needs more transactions</a:t>
            </a:r>
          </a:p>
          <a:p>
            <a:pPr>
              <a:buFont typeface="Arial" pitchFamily="34" charset="0"/>
              <a:buChar char="•"/>
            </a:pPr>
            <a:endParaRPr lang="zh-CN" altLang="zh-CN" sz="2000" dirty="0" smtClean="0"/>
          </a:p>
          <a:p>
            <a:pPr>
              <a:buFont typeface="Arial" pitchFamily="34" charset="0"/>
              <a:buChar char="•"/>
            </a:pPr>
            <a:r>
              <a:rPr lang="en-US" altLang="zh-CN" sz="2000" dirty="0" smtClean="0"/>
              <a:t>Problem: transaction costs</a:t>
            </a:r>
          </a:p>
          <a:p>
            <a:pPr>
              <a:buFont typeface="Arial" pitchFamily="34" charset="0"/>
              <a:buChar char="•"/>
            </a:pPr>
            <a:endParaRPr lang="zh-CN" altLang="zh-CN" sz="2000" dirty="0" smtClean="0"/>
          </a:p>
          <a:p>
            <a:pPr>
              <a:buFont typeface="Arial" pitchFamily="34" charset="0"/>
              <a:buChar char="•"/>
            </a:pPr>
            <a:r>
              <a:rPr lang="en-US" altLang="zh-CN" sz="2000" dirty="0" smtClean="0"/>
              <a:t>Financial intermediaries can reduce these costs</a:t>
            </a:r>
            <a:endParaRPr lang="zh-CN" altLang="zh-CN" sz="2000" dirty="0" smtClean="0"/>
          </a:p>
          <a:p>
            <a:r>
              <a:rPr lang="en-US" altLang="zh-CN" sz="2000" dirty="0" smtClean="0"/>
              <a:t>- E.g. credit card or bank transfers, </a:t>
            </a:r>
            <a:r>
              <a:rPr lang="en-US" altLang="zh-CN" sz="2000" dirty="0" err="1" smtClean="0"/>
              <a:t>Paypal</a:t>
            </a:r>
            <a:endParaRPr lang="zh-CN" altLang="zh-C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48680"/>
            <a:ext cx="5616624" cy="523220"/>
          </a:xfrm>
          <a:prstGeom prst="rect">
            <a:avLst/>
          </a:prstGeom>
          <a:noFill/>
        </p:spPr>
        <p:txBody>
          <a:bodyPr wrap="square" rtlCol="0">
            <a:spAutoFit/>
          </a:bodyPr>
          <a:lstStyle/>
          <a:p>
            <a:r>
              <a:rPr lang="en-US" altLang="zh-CN" sz="2800" b="1" dirty="0" smtClean="0"/>
              <a:t>Evidence: Cross-country studies</a:t>
            </a:r>
            <a:endParaRPr lang="zh-CN" altLang="zh-CN" sz="2800" dirty="0"/>
          </a:p>
        </p:txBody>
      </p:sp>
      <p:sp>
        <p:nvSpPr>
          <p:cNvPr id="5" name="TextBox 4"/>
          <p:cNvSpPr txBox="1"/>
          <p:nvPr/>
        </p:nvSpPr>
        <p:spPr>
          <a:xfrm>
            <a:off x="827584" y="1700808"/>
            <a:ext cx="7416824" cy="3970318"/>
          </a:xfrm>
          <a:prstGeom prst="rect">
            <a:avLst/>
          </a:prstGeom>
          <a:noFill/>
        </p:spPr>
        <p:txBody>
          <a:bodyPr wrap="square" rtlCol="0">
            <a:spAutoFit/>
          </a:bodyPr>
          <a:lstStyle/>
          <a:p>
            <a:pPr>
              <a:buFont typeface="Arial" pitchFamily="34" charset="0"/>
              <a:buChar char="•"/>
            </a:pPr>
            <a:r>
              <a:rPr lang="en-US" altLang="zh-CN" sz="2000" dirty="0" smtClean="0"/>
              <a:t>The relationship between economic growth and aggregate measures of how well the financial system functions </a:t>
            </a:r>
          </a:p>
          <a:p>
            <a:pPr>
              <a:buFont typeface="Arial" pitchFamily="34" charset="0"/>
              <a:buChar char="•"/>
            </a:pPr>
            <a:endParaRPr lang="zh-CN" altLang="zh-CN" sz="2000" dirty="0" smtClean="0"/>
          </a:p>
          <a:p>
            <a:pPr>
              <a:buFont typeface="Arial" pitchFamily="34" charset="0"/>
              <a:buChar char="•"/>
            </a:pPr>
            <a:r>
              <a:rPr lang="en-US" altLang="zh-CN" sz="2000" dirty="0" smtClean="0"/>
              <a:t>Goldsmith (1969) uses the value of financial intermediary assets divided by GNP to assess financial development, finds a rough parallelism</a:t>
            </a:r>
          </a:p>
          <a:p>
            <a:pPr>
              <a:buFont typeface="Arial" pitchFamily="34" charset="0"/>
              <a:buChar char="•"/>
            </a:pPr>
            <a:endParaRPr lang="zh-CN" altLang="zh-CN" sz="2000" dirty="0" smtClean="0"/>
          </a:p>
          <a:p>
            <a:pPr>
              <a:buFont typeface="Arial" pitchFamily="34" charset="0"/>
              <a:buChar char="•"/>
            </a:pPr>
            <a:r>
              <a:rPr lang="en-US" altLang="zh-CN" sz="2000" dirty="0" smtClean="0"/>
              <a:t>Recent researchers (King and Levine) improve the model and use four measures instead of size measure </a:t>
            </a:r>
            <a:endParaRPr lang="zh-CN" altLang="zh-CN" sz="2000"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48680"/>
            <a:ext cx="5616624" cy="523220"/>
          </a:xfrm>
          <a:prstGeom prst="rect">
            <a:avLst/>
          </a:prstGeom>
          <a:noFill/>
        </p:spPr>
        <p:txBody>
          <a:bodyPr wrap="square" rtlCol="0">
            <a:spAutoFit/>
          </a:bodyPr>
          <a:lstStyle/>
          <a:p>
            <a:r>
              <a:rPr lang="en-US" altLang="zh-CN" sz="2800" b="1" dirty="0" smtClean="0"/>
              <a:t>Evidence: Cross-country studies</a:t>
            </a:r>
            <a:endParaRPr lang="zh-CN" altLang="zh-CN" sz="2800" dirty="0"/>
          </a:p>
        </p:txBody>
      </p:sp>
      <p:pic>
        <p:nvPicPr>
          <p:cNvPr id="36866" name="Picture 2"/>
          <p:cNvPicPr>
            <a:picLocks noChangeAspect="1" noChangeArrowheads="1"/>
          </p:cNvPicPr>
          <p:nvPr/>
        </p:nvPicPr>
        <p:blipFill>
          <a:blip r:embed="rId2" cstate="print"/>
          <a:srcRect/>
          <a:stretch>
            <a:fillRect/>
          </a:stretch>
        </p:blipFill>
        <p:spPr bwMode="auto">
          <a:xfrm>
            <a:off x="323528" y="1412776"/>
            <a:ext cx="8388423" cy="4176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48680"/>
            <a:ext cx="5616624" cy="523220"/>
          </a:xfrm>
          <a:prstGeom prst="rect">
            <a:avLst/>
          </a:prstGeom>
          <a:noFill/>
        </p:spPr>
        <p:txBody>
          <a:bodyPr wrap="square" rtlCol="0">
            <a:spAutoFit/>
          </a:bodyPr>
          <a:lstStyle/>
          <a:p>
            <a:r>
              <a:rPr lang="en-US" altLang="zh-CN" sz="2800" b="1" dirty="0" smtClean="0"/>
              <a:t>Evidence: Cross-country studies</a:t>
            </a:r>
            <a:endParaRPr lang="zh-CN" altLang="zh-CN" sz="2800" dirty="0"/>
          </a:p>
        </p:txBody>
      </p:sp>
      <p:graphicFrame>
        <p:nvGraphicFramePr>
          <p:cNvPr id="5" name="对象 4"/>
          <p:cNvGraphicFramePr>
            <a:graphicFrameLocks noChangeAspect="1"/>
          </p:cNvGraphicFramePr>
          <p:nvPr/>
        </p:nvGraphicFramePr>
        <p:xfrm>
          <a:off x="1115616" y="1268760"/>
          <a:ext cx="5544616" cy="504056"/>
        </p:xfrm>
        <a:graphic>
          <a:graphicData uri="http://schemas.openxmlformats.org/presentationml/2006/ole">
            <mc:AlternateContent xmlns:mc="http://schemas.openxmlformats.org/markup-compatibility/2006">
              <mc:Choice xmlns:v="urn:schemas-microsoft-com:vml" Requires="v">
                <p:oleObj spid="_x0000_s37891" name="公式" r:id="rId3" imgW="1612800" imgH="203040" progId="Equation.3">
                  <p:embed/>
                </p:oleObj>
              </mc:Choice>
              <mc:Fallback>
                <p:oleObj name="公式" r:id="rId3" imgW="161280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268760"/>
                        <a:ext cx="554461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7891" name="Picture 3"/>
          <p:cNvPicPr>
            <a:picLocks noChangeAspect="1" noChangeArrowheads="1"/>
          </p:cNvPicPr>
          <p:nvPr/>
        </p:nvPicPr>
        <p:blipFill>
          <a:blip r:embed="rId5" cstate="print"/>
          <a:srcRect/>
          <a:stretch>
            <a:fillRect/>
          </a:stretch>
        </p:blipFill>
        <p:spPr bwMode="auto">
          <a:xfrm>
            <a:off x="395536" y="1700808"/>
            <a:ext cx="8496944" cy="42565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48680"/>
            <a:ext cx="5616624" cy="523220"/>
          </a:xfrm>
          <a:prstGeom prst="rect">
            <a:avLst/>
          </a:prstGeom>
          <a:noFill/>
        </p:spPr>
        <p:txBody>
          <a:bodyPr wrap="square" rtlCol="0">
            <a:spAutoFit/>
          </a:bodyPr>
          <a:lstStyle/>
          <a:p>
            <a:r>
              <a:rPr lang="en-US" altLang="zh-CN" sz="2800" b="1" dirty="0" smtClean="0"/>
              <a:t>Evidence: Cross-country studies</a:t>
            </a:r>
            <a:endParaRPr lang="zh-CN" altLang="zh-CN" sz="2800" dirty="0"/>
          </a:p>
        </p:txBody>
      </p:sp>
      <p:pic>
        <p:nvPicPr>
          <p:cNvPr id="38914" name="Picture 2"/>
          <p:cNvPicPr>
            <a:picLocks noChangeAspect="1" noChangeArrowheads="1"/>
          </p:cNvPicPr>
          <p:nvPr/>
        </p:nvPicPr>
        <p:blipFill>
          <a:blip r:embed="rId2" cstate="print"/>
          <a:srcRect/>
          <a:stretch>
            <a:fillRect/>
          </a:stretch>
        </p:blipFill>
        <p:spPr bwMode="auto">
          <a:xfrm>
            <a:off x="755576" y="1268761"/>
            <a:ext cx="7704856" cy="482453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6336704" cy="523220"/>
          </a:xfrm>
          <a:prstGeom prst="rect">
            <a:avLst/>
          </a:prstGeom>
          <a:noFill/>
        </p:spPr>
        <p:txBody>
          <a:bodyPr wrap="square" rtlCol="0">
            <a:spAutoFit/>
          </a:bodyPr>
          <a:lstStyle/>
          <a:p>
            <a:r>
              <a:rPr lang="en-US" altLang="zh-CN" sz="2800" b="1" dirty="0" smtClean="0"/>
              <a:t>Country-case studies</a:t>
            </a:r>
            <a:endParaRPr lang="zh-CN" altLang="zh-CN" sz="2800" dirty="0"/>
          </a:p>
        </p:txBody>
      </p:sp>
      <p:sp>
        <p:nvSpPr>
          <p:cNvPr id="5" name="TextBox 4"/>
          <p:cNvSpPr txBox="1"/>
          <p:nvPr/>
        </p:nvSpPr>
        <p:spPr>
          <a:xfrm>
            <a:off x="683568" y="1484784"/>
            <a:ext cx="7560840" cy="3477875"/>
          </a:xfrm>
          <a:prstGeom prst="rect">
            <a:avLst/>
          </a:prstGeom>
          <a:noFill/>
        </p:spPr>
        <p:txBody>
          <a:bodyPr wrap="square" rtlCol="0">
            <a:spAutoFit/>
          </a:bodyPr>
          <a:lstStyle/>
          <a:p>
            <a:pPr>
              <a:buFont typeface="Arial" pitchFamily="34" charset="0"/>
              <a:buChar char="•"/>
            </a:pPr>
            <a:r>
              <a:rPr lang="en-US" altLang="zh-CN" sz="2000" dirty="0" smtClean="0"/>
              <a:t>A rich complement to cross-country comparison </a:t>
            </a:r>
          </a:p>
          <a:p>
            <a:pPr>
              <a:buFont typeface="Arial" pitchFamily="34" charset="0"/>
              <a:buChar char="•"/>
            </a:pPr>
            <a:endParaRPr lang="zh-CN" altLang="zh-CN" sz="2000" dirty="0" smtClean="0"/>
          </a:p>
          <a:p>
            <a:pPr>
              <a:buFont typeface="Arial" pitchFamily="34" charset="0"/>
              <a:buChar char="•"/>
            </a:pPr>
            <a:r>
              <a:rPr lang="en-US" altLang="zh-CN" sz="2000" dirty="0" smtClean="0"/>
              <a:t>It starts by describing political system, economic condition and financial structure instead of formal statistical analysis and describe a evolution of financial system</a:t>
            </a:r>
          </a:p>
          <a:p>
            <a:pPr>
              <a:buFont typeface="Arial" pitchFamily="34" charset="0"/>
              <a:buChar char="•"/>
            </a:pPr>
            <a:endParaRPr lang="zh-CN" altLang="zh-CN" sz="2000" dirty="0" smtClean="0"/>
          </a:p>
          <a:p>
            <a:pPr>
              <a:buFont typeface="Arial" pitchFamily="34" charset="0"/>
              <a:buChar char="•"/>
            </a:pPr>
            <a:r>
              <a:rPr lang="en-US" altLang="zh-CN" sz="2000" dirty="0" err="1" smtClean="0"/>
              <a:t>Harber</a:t>
            </a:r>
            <a:r>
              <a:rPr lang="en-US" altLang="zh-CN" sz="2000" dirty="0" smtClean="0"/>
              <a:t> (1991) compares industrial and capital market in Mexico, Brazil and the U.S.</a:t>
            </a:r>
          </a:p>
          <a:p>
            <a:pPr>
              <a:buFont typeface="Arial" pitchFamily="34" charset="0"/>
              <a:buChar char="•"/>
            </a:pPr>
            <a:endParaRPr lang="zh-CN" altLang="zh-CN" sz="2000" dirty="0" smtClean="0"/>
          </a:p>
          <a:p>
            <a:pPr>
              <a:buFont typeface="Arial" pitchFamily="34" charset="0"/>
              <a:buChar char="•"/>
            </a:pPr>
            <a:r>
              <a:rPr lang="en-US" altLang="zh-CN" sz="2000" dirty="0" err="1" smtClean="0"/>
              <a:t>Mckinnon’s</a:t>
            </a:r>
            <a:r>
              <a:rPr lang="en-US" altLang="zh-CN" sz="2000" dirty="0" smtClean="0"/>
              <a:t> seminal book focuses on financial system and economic development in Brazil, Argentina, Korea</a:t>
            </a:r>
            <a:endParaRPr lang="zh-CN" altLang="zh-CN"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404664"/>
            <a:ext cx="6624736" cy="523220"/>
          </a:xfrm>
          <a:prstGeom prst="rect">
            <a:avLst/>
          </a:prstGeom>
          <a:noFill/>
        </p:spPr>
        <p:txBody>
          <a:bodyPr wrap="square" rtlCol="0">
            <a:spAutoFit/>
          </a:bodyPr>
          <a:lstStyle/>
          <a:p>
            <a:r>
              <a:rPr lang="en-US" altLang="zh-CN" sz="2800" b="1" dirty="0" smtClean="0"/>
              <a:t>Evidence: Liquidity and risk</a:t>
            </a:r>
            <a:endParaRPr lang="zh-CN" altLang="zh-CN" sz="2800" dirty="0"/>
          </a:p>
        </p:txBody>
      </p:sp>
      <p:sp>
        <p:nvSpPr>
          <p:cNvPr id="6" name="TextBox 5"/>
          <p:cNvSpPr txBox="1"/>
          <p:nvPr/>
        </p:nvSpPr>
        <p:spPr>
          <a:xfrm>
            <a:off x="467544" y="980728"/>
            <a:ext cx="8064896" cy="646331"/>
          </a:xfrm>
          <a:prstGeom prst="rect">
            <a:avLst/>
          </a:prstGeom>
          <a:noFill/>
        </p:spPr>
        <p:txBody>
          <a:bodyPr wrap="square" rtlCol="0">
            <a:spAutoFit/>
          </a:bodyPr>
          <a:lstStyle/>
          <a:p>
            <a:pPr>
              <a:buFont typeface="Arial" pitchFamily="34" charset="0"/>
              <a:buChar char="•"/>
            </a:pPr>
            <a:r>
              <a:rPr lang="en-US" altLang="zh-CN" dirty="0" smtClean="0"/>
              <a:t> Empirical relationship between each liquidity measure and the three growth indicators</a:t>
            </a:r>
            <a:endParaRPr lang="zh-CN" altLang="en-US" dirty="0"/>
          </a:p>
        </p:txBody>
      </p:sp>
      <p:pic>
        <p:nvPicPr>
          <p:cNvPr id="20485" name="Picture 5"/>
          <p:cNvPicPr>
            <a:picLocks noChangeAspect="1" noChangeArrowheads="1"/>
          </p:cNvPicPr>
          <p:nvPr/>
        </p:nvPicPr>
        <p:blipFill>
          <a:blip r:embed="rId2" cstate="print"/>
          <a:srcRect/>
          <a:stretch>
            <a:fillRect/>
          </a:stretch>
        </p:blipFill>
        <p:spPr bwMode="auto">
          <a:xfrm>
            <a:off x="827584" y="1628800"/>
            <a:ext cx="7560840" cy="4555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404664"/>
            <a:ext cx="6552728" cy="523220"/>
          </a:xfrm>
          <a:prstGeom prst="rect">
            <a:avLst/>
          </a:prstGeom>
          <a:noFill/>
        </p:spPr>
        <p:txBody>
          <a:bodyPr wrap="square" rtlCol="0">
            <a:spAutoFit/>
          </a:bodyPr>
          <a:lstStyle/>
          <a:p>
            <a:r>
              <a:rPr lang="en-US" altLang="zh-CN" sz="2800" b="1" dirty="0" smtClean="0"/>
              <a:t>Evidence: Information </a:t>
            </a:r>
            <a:endParaRPr lang="zh-CN" altLang="zh-CN" sz="2800" dirty="0"/>
          </a:p>
        </p:txBody>
      </p:sp>
      <p:sp>
        <p:nvSpPr>
          <p:cNvPr id="5" name="TextBox 4"/>
          <p:cNvSpPr txBox="1"/>
          <p:nvPr/>
        </p:nvSpPr>
        <p:spPr>
          <a:xfrm>
            <a:off x="827584" y="1196752"/>
            <a:ext cx="7488832" cy="3737946"/>
          </a:xfrm>
          <a:prstGeom prst="rect">
            <a:avLst/>
          </a:prstGeom>
          <a:noFill/>
        </p:spPr>
        <p:txBody>
          <a:bodyPr wrap="square" rtlCol="0">
            <a:spAutoFit/>
          </a:bodyPr>
          <a:lstStyle/>
          <a:p>
            <a:pPr>
              <a:lnSpc>
                <a:spcPct val="150000"/>
              </a:lnSpc>
              <a:buFont typeface="Arial" pitchFamily="34" charset="0"/>
              <a:buChar char="•"/>
            </a:pPr>
            <a:r>
              <a:rPr lang="en-US" altLang="zh-CN" sz="2000" dirty="0" smtClean="0"/>
              <a:t>Empirical studies (Allen Berger 1995, James and Peggy Weir 1990 etc) indicates an important role for financial intermediaries in reducing informational asymmetries between firm insiders and outside investors</a:t>
            </a:r>
          </a:p>
          <a:p>
            <a:pPr>
              <a:lnSpc>
                <a:spcPct val="150000"/>
              </a:lnSpc>
              <a:buFont typeface="Arial" pitchFamily="34" charset="0"/>
              <a:buChar char="•"/>
            </a:pPr>
            <a:endParaRPr lang="zh-CN" altLang="zh-CN" sz="2000" dirty="0" smtClean="0"/>
          </a:p>
          <a:p>
            <a:pPr>
              <a:lnSpc>
                <a:spcPct val="150000"/>
              </a:lnSpc>
              <a:buFont typeface="Arial" pitchFamily="34" charset="0"/>
              <a:buChar char="•"/>
            </a:pPr>
            <a:r>
              <a:rPr lang="en-US" altLang="zh-CN" sz="2000" dirty="0" smtClean="0"/>
              <a:t>Indirectly, countries with financial systems that are effective at relieving barriers will promote faster economic growth through more investment.</a:t>
            </a:r>
            <a:endParaRPr lang="zh-CN" altLang="zh-CN"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404664"/>
            <a:ext cx="6768752" cy="523220"/>
          </a:xfrm>
          <a:prstGeom prst="rect">
            <a:avLst/>
          </a:prstGeom>
          <a:noFill/>
        </p:spPr>
        <p:txBody>
          <a:bodyPr wrap="square" rtlCol="0">
            <a:spAutoFit/>
          </a:bodyPr>
          <a:lstStyle/>
          <a:p>
            <a:r>
              <a:rPr lang="en-US" altLang="zh-CN" sz="2800" b="1" dirty="0" smtClean="0"/>
              <a:t>Pattern of financial development </a:t>
            </a:r>
            <a:endParaRPr lang="zh-CN" altLang="zh-CN" sz="2800" dirty="0"/>
          </a:p>
        </p:txBody>
      </p:sp>
      <p:sp>
        <p:nvSpPr>
          <p:cNvPr id="5" name="TextBox 4"/>
          <p:cNvSpPr txBox="1"/>
          <p:nvPr/>
        </p:nvSpPr>
        <p:spPr>
          <a:xfrm>
            <a:off x="755576" y="1196752"/>
            <a:ext cx="7776864" cy="707886"/>
          </a:xfrm>
          <a:prstGeom prst="rect">
            <a:avLst/>
          </a:prstGeom>
          <a:noFill/>
        </p:spPr>
        <p:txBody>
          <a:bodyPr wrap="square" rtlCol="0">
            <a:spAutoFit/>
          </a:bodyPr>
          <a:lstStyle/>
          <a:p>
            <a:r>
              <a:rPr lang="en-US" altLang="zh-CN" sz="2000" dirty="0" smtClean="0"/>
              <a:t>Question: does financial structure change as countries develop and does it differ across countries?</a:t>
            </a:r>
            <a:endParaRPr lang="zh-CN" altLang="zh-CN" sz="2000" dirty="0"/>
          </a:p>
        </p:txBody>
      </p:sp>
      <p:pic>
        <p:nvPicPr>
          <p:cNvPr id="22531" name="Picture 3"/>
          <p:cNvPicPr>
            <a:picLocks noChangeAspect="1" noChangeArrowheads="1"/>
          </p:cNvPicPr>
          <p:nvPr/>
        </p:nvPicPr>
        <p:blipFill>
          <a:blip r:embed="rId2" cstate="print"/>
          <a:srcRect/>
          <a:stretch>
            <a:fillRect/>
          </a:stretch>
        </p:blipFill>
        <p:spPr bwMode="auto">
          <a:xfrm>
            <a:off x="539552" y="1844824"/>
            <a:ext cx="7992888" cy="432048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620688"/>
            <a:ext cx="2808312" cy="954107"/>
          </a:xfrm>
          <a:prstGeom prst="rect">
            <a:avLst/>
          </a:prstGeom>
          <a:noFill/>
        </p:spPr>
        <p:txBody>
          <a:bodyPr wrap="square" rtlCol="0">
            <a:spAutoFit/>
          </a:bodyPr>
          <a:lstStyle/>
          <a:p>
            <a:r>
              <a:rPr lang="en-US" altLang="zh-CN" sz="2800" b="1" dirty="0" smtClean="0"/>
              <a:t>Introduction </a:t>
            </a:r>
            <a:endParaRPr lang="zh-CN" altLang="zh-CN" sz="2800" dirty="0" smtClean="0"/>
          </a:p>
          <a:p>
            <a:r>
              <a:rPr lang="en-US" altLang="zh-CN" sz="2800" b="1" dirty="0" smtClean="0"/>
              <a:t> </a:t>
            </a:r>
            <a:endParaRPr lang="zh-CN" altLang="en-US" sz="2800" b="1" dirty="0"/>
          </a:p>
        </p:txBody>
      </p:sp>
      <p:sp>
        <p:nvSpPr>
          <p:cNvPr id="5" name="TextBox 4"/>
          <p:cNvSpPr txBox="1"/>
          <p:nvPr/>
        </p:nvSpPr>
        <p:spPr>
          <a:xfrm>
            <a:off x="755576" y="1484784"/>
            <a:ext cx="7344816" cy="3754874"/>
          </a:xfrm>
          <a:prstGeom prst="rect">
            <a:avLst/>
          </a:prstGeom>
          <a:noFill/>
        </p:spPr>
        <p:txBody>
          <a:bodyPr wrap="square" rtlCol="0">
            <a:spAutoFit/>
          </a:bodyPr>
          <a:lstStyle/>
          <a:p>
            <a:pPr>
              <a:buFont typeface="Arial" pitchFamily="34" charset="0"/>
              <a:buChar char="•"/>
            </a:pPr>
            <a:r>
              <a:rPr lang="en-US" altLang="zh-CN" sz="2000" dirty="0" smtClean="0"/>
              <a:t> What is finance?</a:t>
            </a:r>
            <a:endParaRPr lang="zh-CN" altLang="zh-CN" sz="2000" dirty="0" smtClean="0"/>
          </a:p>
          <a:p>
            <a:r>
              <a:rPr lang="en-US" altLang="zh-CN" sz="2000" dirty="0" smtClean="0"/>
              <a:t>- Finance: a study - of money, banking, credit, investments, asset and liabilities. </a:t>
            </a:r>
            <a:endParaRPr lang="zh-CN" altLang="zh-CN" sz="2000" dirty="0" smtClean="0"/>
          </a:p>
          <a:p>
            <a:r>
              <a:rPr lang="en-US" altLang="zh-CN" sz="2000" dirty="0" smtClean="0"/>
              <a:t>- Institutions: banks, stock market, bond markets, etc.</a:t>
            </a:r>
            <a:endParaRPr lang="zh-CN" altLang="zh-CN" sz="2000" dirty="0" smtClean="0"/>
          </a:p>
          <a:p>
            <a:pPr>
              <a:buFontTx/>
              <a:buChar char="-"/>
            </a:pPr>
            <a:r>
              <a:rPr lang="en-US" altLang="zh-CN" sz="2000" dirty="0" smtClean="0"/>
              <a:t>Instruments: share, loan, bond, etc.</a:t>
            </a:r>
          </a:p>
          <a:p>
            <a:pPr>
              <a:buFontTx/>
              <a:buChar char="-"/>
            </a:pPr>
            <a:endParaRPr lang="zh-CN" altLang="zh-CN" sz="2000" dirty="0" smtClean="0"/>
          </a:p>
          <a:p>
            <a:pPr>
              <a:buFont typeface="Arial" pitchFamily="34" charset="0"/>
              <a:buChar char="•"/>
            </a:pPr>
            <a:r>
              <a:rPr lang="en-US" altLang="zh-CN" sz="2000" dirty="0" smtClean="0"/>
              <a:t> Why could finance affect economic growth? (simple way to understand)</a:t>
            </a:r>
            <a:endParaRPr lang="zh-CN" altLang="zh-CN" sz="2000" dirty="0" smtClean="0"/>
          </a:p>
          <a:p>
            <a:r>
              <a:rPr lang="en-US" altLang="zh-CN" sz="2000" dirty="0" smtClean="0"/>
              <a:t>- Firms need finance to invest</a:t>
            </a:r>
            <a:endParaRPr lang="zh-CN" altLang="zh-CN" sz="2000" dirty="0" smtClean="0"/>
          </a:p>
          <a:p>
            <a:r>
              <a:rPr lang="en-US" altLang="zh-CN" sz="2000" dirty="0" smtClean="0"/>
              <a:t>- More banks enable firms to invest with loans</a:t>
            </a:r>
            <a:endParaRPr lang="zh-CN" altLang="zh-CN" sz="2000" dirty="0" smtClean="0"/>
          </a:p>
          <a:p>
            <a:r>
              <a:rPr lang="en-US" altLang="zh-CN" sz="2000" dirty="0" smtClean="0"/>
              <a:t>- Investment leads to economic growth</a:t>
            </a:r>
            <a:endParaRPr lang="zh-CN" altLang="zh-CN" sz="2000"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2"/>
            <a:ext cx="7272808" cy="523220"/>
          </a:xfrm>
          <a:prstGeom prst="rect">
            <a:avLst/>
          </a:prstGeom>
          <a:noFill/>
        </p:spPr>
        <p:txBody>
          <a:bodyPr wrap="square" rtlCol="0">
            <a:spAutoFit/>
          </a:bodyPr>
          <a:lstStyle/>
          <a:p>
            <a:r>
              <a:rPr lang="en-US" altLang="zh-CN" sz="2800" b="1" dirty="0" smtClean="0"/>
              <a:t>Financial structure and economic growth </a:t>
            </a:r>
            <a:endParaRPr lang="zh-CN" altLang="zh-CN" sz="2800" dirty="0"/>
          </a:p>
        </p:txBody>
      </p:sp>
      <p:sp>
        <p:nvSpPr>
          <p:cNvPr id="5" name="TextBox 4"/>
          <p:cNvSpPr txBox="1"/>
          <p:nvPr/>
        </p:nvSpPr>
        <p:spPr>
          <a:xfrm>
            <a:off x="899592" y="1268760"/>
            <a:ext cx="7128792" cy="3416320"/>
          </a:xfrm>
          <a:prstGeom prst="rect">
            <a:avLst/>
          </a:prstGeom>
          <a:noFill/>
        </p:spPr>
        <p:txBody>
          <a:bodyPr wrap="square" rtlCol="0">
            <a:spAutoFit/>
          </a:bodyPr>
          <a:lstStyle/>
          <a:p>
            <a:pPr>
              <a:buFont typeface="Arial" pitchFamily="34" charset="0"/>
              <a:buChar char="•"/>
            </a:pPr>
            <a:r>
              <a:rPr lang="en-US" altLang="zh-CN" dirty="0" smtClean="0"/>
              <a:t>Sparse evidence about the relationship between financial and economic growth </a:t>
            </a:r>
          </a:p>
          <a:p>
            <a:pPr>
              <a:buFont typeface="Arial" pitchFamily="34" charset="0"/>
              <a:buChar char="•"/>
            </a:pPr>
            <a:endParaRPr lang="zh-CN" altLang="zh-CN" dirty="0" smtClean="0"/>
          </a:p>
          <a:p>
            <a:pPr>
              <a:buFont typeface="Arial" pitchFamily="34" charset="0"/>
              <a:buChar char="•"/>
            </a:pPr>
            <a:r>
              <a:rPr lang="en-US" altLang="zh-CN" dirty="0" smtClean="0"/>
              <a:t>Discussion focus on Bank-based versus market-based cases</a:t>
            </a:r>
          </a:p>
          <a:p>
            <a:r>
              <a:rPr lang="en-US" altLang="zh-CN" dirty="0" smtClean="0"/>
              <a:t>Germany and the United Kingdom, German and U.S., Japan and the United States</a:t>
            </a:r>
          </a:p>
          <a:p>
            <a:endParaRPr lang="en-US" altLang="zh-CN" dirty="0" smtClean="0"/>
          </a:p>
          <a:p>
            <a:r>
              <a:rPr lang="en-US" altLang="zh-CN" dirty="0" smtClean="0"/>
              <a:t>Weaknesses: difficult to quantify the structure of financial system, how well system functions; Hard to build relationship between growth rates and financial sector; The dichotomy is inappropriate ( market base  bank base)  there is interaction between market and bank; Data limitation</a:t>
            </a:r>
            <a:endParaRPr lang="zh-CN" altLang="zh-CN" dirty="0" smtClean="0"/>
          </a:p>
          <a:p>
            <a:pPr>
              <a:buFont typeface="Arial" pitchFamily="34" charset="0"/>
              <a:buChar char="•"/>
            </a:pPr>
            <a:endParaRPr lang="zh-CN"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2"/>
            <a:ext cx="7272808" cy="523220"/>
          </a:xfrm>
          <a:prstGeom prst="rect">
            <a:avLst/>
          </a:prstGeom>
          <a:noFill/>
        </p:spPr>
        <p:txBody>
          <a:bodyPr wrap="square" rtlCol="0">
            <a:spAutoFit/>
          </a:bodyPr>
          <a:lstStyle/>
          <a:p>
            <a:r>
              <a:rPr lang="en-US" altLang="zh-CN" sz="2800" dirty="0" smtClean="0"/>
              <a:t> Conclusion</a:t>
            </a:r>
            <a:endParaRPr lang="zh-CN" altLang="zh-CN" sz="2800" dirty="0"/>
          </a:p>
        </p:txBody>
      </p:sp>
      <p:sp>
        <p:nvSpPr>
          <p:cNvPr id="6" name="TextBox 5"/>
          <p:cNvSpPr txBox="1"/>
          <p:nvPr/>
        </p:nvSpPr>
        <p:spPr>
          <a:xfrm>
            <a:off x="827584" y="1556792"/>
            <a:ext cx="7056784" cy="3737946"/>
          </a:xfrm>
          <a:prstGeom prst="rect">
            <a:avLst/>
          </a:prstGeom>
          <a:noFill/>
        </p:spPr>
        <p:txBody>
          <a:bodyPr wrap="square" rtlCol="0">
            <a:spAutoFit/>
          </a:bodyPr>
          <a:lstStyle/>
          <a:p>
            <a:pPr>
              <a:lnSpc>
                <a:spcPct val="150000"/>
              </a:lnSpc>
              <a:buFont typeface="Arial" pitchFamily="34" charset="0"/>
              <a:buChar char="•"/>
            </a:pPr>
            <a:r>
              <a:rPr lang="en-US" altLang="zh-CN" sz="2000" dirty="0" smtClean="0"/>
              <a:t>The researches has made important progress, they demonstrate a strong link between the function and economic growth</a:t>
            </a:r>
          </a:p>
          <a:p>
            <a:pPr>
              <a:lnSpc>
                <a:spcPct val="150000"/>
              </a:lnSpc>
              <a:buFont typeface="Arial" pitchFamily="34" charset="0"/>
              <a:buChar char="•"/>
            </a:pPr>
            <a:endParaRPr lang="zh-CN" altLang="zh-CN" sz="2000" dirty="0" smtClean="0"/>
          </a:p>
          <a:p>
            <a:pPr>
              <a:lnSpc>
                <a:spcPct val="150000"/>
              </a:lnSpc>
              <a:buFont typeface="Arial" pitchFamily="34" charset="0"/>
              <a:buChar char="•"/>
            </a:pPr>
            <a:r>
              <a:rPr lang="en-US" altLang="zh-CN" sz="2000" dirty="0" smtClean="0"/>
              <a:t>Much more information about the determinants and implications of financial structure are needed.</a:t>
            </a:r>
            <a:endParaRPr lang="zh-CN" altLang="zh-CN" sz="2000" dirty="0" smtClean="0"/>
          </a:p>
          <a:p>
            <a:pPr>
              <a:lnSpc>
                <a:spcPct val="150000"/>
              </a:lnSpc>
            </a:pPr>
            <a:r>
              <a:rPr lang="en-US" altLang="zh-CN" sz="2000" dirty="0" smtClean="0"/>
              <a:t>Why does financial structure change as countries grow?</a:t>
            </a:r>
            <a:endParaRPr lang="zh-CN" altLang="zh-CN" sz="2000" dirty="0" smtClean="0"/>
          </a:p>
          <a:p>
            <a:pPr>
              <a:lnSpc>
                <a:spcPct val="150000"/>
              </a:lnSpc>
            </a:pPr>
            <a:r>
              <a:rPr lang="en-US" altLang="zh-CN" sz="2000" dirty="0" smtClean="0"/>
              <a:t>Why do countries at similar stages of economic development have different financial system?</a:t>
            </a:r>
            <a:endParaRPr lang="zh-CN" altLang="zh-C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548680"/>
            <a:ext cx="7200800" cy="523220"/>
          </a:xfrm>
          <a:prstGeom prst="rect">
            <a:avLst/>
          </a:prstGeom>
          <a:noFill/>
        </p:spPr>
        <p:txBody>
          <a:bodyPr wrap="square" rtlCol="0">
            <a:spAutoFit/>
          </a:bodyPr>
          <a:lstStyle/>
          <a:p>
            <a:r>
              <a:rPr lang="en-US" altLang="zh-CN" sz="2800" b="1" dirty="0" smtClean="0"/>
              <a:t>Comment</a:t>
            </a:r>
            <a:endParaRPr lang="zh-CN" altLang="en-US" sz="2800" b="1" dirty="0"/>
          </a:p>
        </p:txBody>
      </p:sp>
      <p:sp>
        <p:nvSpPr>
          <p:cNvPr id="7" name="TextBox 6"/>
          <p:cNvSpPr txBox="1"/>
          <p:nvPr/>
        </p:nvSpPr>
        <p:spPr>
          <a:xfrm>
            <a:off x="467544" y="1916832"/>
            <a:ext cx="8064896" cy="2585323"/>
          </a:xfrm>
          <a:prstGeom prst="rect">
            <a:avLst/>
          </a:prstGeom>
          <a:noFill/>
        </p:spPr>
        <p:txBody>
          <a:bodyPr wrap="square" rtlCol="0">
            <a:spAutoFit/>
          </a:bodyPr>
          <a:lstStyle/>
          <a:p>
            <a:pPr>
              <a:buFont typeface="Arial" pitchFamily="34" charset="0"/>
              <a:buChar char="•"/>
            </a:pPr>
            <a:r>
              <a:rPr lang="en-US" altLang="zh-CN" dirty="0" smtClean="0"/>
              <a:t>This article does not discuss the relationship between international finance and growth, like international trade in financial services</a:t>
            </a:r>
          </a:p>
          <a:p>
            <a:pPr>
              <a:buFont typeface="Arial" pitchFamily="34" charset="0"/>
              <a:buChar char="•"/>
            </a:pPr>
            <a:endParaRPr lang="en-US" altLang="zh-CN" dirty="0" smtClean="0"/>
          </a:p>
          <a:p>
            <a:pPr>
              <a:buFont typeface="Arial" pitchFamily="34" charset="0"/>
              <a:buChar char="•"/>
            </a:pPr>
            <a:r>
              <a:rPr lang="en-US" altLang="zh-CN" dirty="0" smtClean="0"/>
              <a:t>It does not discuss policy, which require a diverse literatures and studies</a:t>
            </a:r>
          </a:p>
          <a:p>
            <a:pPr>
              <a:buFont typeface="Arial" pitchFamily="34" charset="0"/>
              <a:buChar char="•"/>
            </a:pPr>
            <a:endParaRPr lang="en-US" altLang="zh-CN" dirty="0" smtClean="0"/>
          </a:p>
          <a:p>
            <a:pPr>
              <a:buFont typeface="Arial" pitchFamily="34" charset="0"/>
              <a:buChar char="•"/>
            </a:pPr>
            <a:r>
              <a:rPr lang="en-US" altLang="zh-CN" dirty="0" smtClean="0"/>
              <a:t>Limitations on econometrics method, </a:t>
            </a:r>
            <a:r>
              <a:rPr lang="en-US" altLang="zh-CN" smtClean="0"/>
              <a:t>simultaneous bias, </a:t>
            </a:r>
            <a:r>
              <a:rPr lang="en-US" altLang="zh-CN" dirty="0" smtClean="0"/>
              <a:t>standard of lag variables</a:t>
            </a:r>
          </a:p>
          <a:p>
            <a:pPr>
              <a:buFont typeface="Arial" pitchFamily="34" charset="0"/>
              <a:buChar char="•"/>
            </a:pPr>
            <a:endParaRPr lang="en-US" altLang="zh-CN" dirty="0" smtClean="0"/>
          </a:p>
          <a:p>
            <a:pPr>
              <a:buFont typeface="Arial" pitchFamily="34" charset="0"/>
              <a:buChar char="•"/>
            </a:pPr>
            <a:r>
              <a:rPr lang="en-US" altLang="zh-CN" dirty="0" smtClean="0"/>
              <a:t>Lack of theoretical foundations for initial financial development</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548680"/>
            <a:ext cx="6192688" cy="954107"/>
          </a:xfrm>
          <a:prstGeom prst="rect">
            <a:avLst/>
          </a:prstGeom>
          <a:noFill/>
        </p:spPr>
        <p:txBody>
          <a:bodyPr wrap="square" rtlCol="0">
            <a:spAutoFit/>
          </a:bodyPr>
          <a:lstStyle/>
          <a:p>
            <a:r>
              <a:rPr lang="en-US" altLang="zh-CN" sz="2800" b="1" dirty="0" smtClean="0"/>
              <a:t>Financial sector and functional approach</a:t>
            </a:r>
            <a:endParaRPr lang="zh-CN" altLang="zh-CN" sz="2800" dirty="0" smtClean="0"/>
          </a:p>
          <a:p>
            <a:endParaRPr lang="zh-CN" altLang="en-US" sz="2800" dirty="0"/>
          </a:p>
        </p:txBody>
      </p:sp>
      <p:sp>
        <p:nvSpPr>
          <p:cNvPr id="5" name="TextBox 4"/>
          <p:cNvSpPr txBox="1"/>
          <p:nvPr/>
        </p:nvSpPr>
        <p:spPr>
          <a:xfrm>
            <a:off x="539552" y="1772816"/>
            <a:ext cx="8136904" cy="2831544"/>
          </a:xfrm>
          <a:prstGeom prst="rect">
            <a:avLst/>
          </a:prstGeom>
          <a:noFill/>
        </p:spPr>
        <p:txBody>
          <a:bodyPr wrap="square" rtlCol="0">
            <a:spAutoFit/>
          </a:bodyPr>
          <a:lstStyle/>
          <a:p>
            <a:pPr>
              <a:buFont typeface="Arial" pitchFamily="34" charset="0"/>
              <a:buChar char="•"/>
            </a:pPr>
            <a:r>
              <a:rPr lang="en-US" altLang="zh-CN" sz="2000" dirty="0" smtClean="0"/>
              <a:t> Question: what the financial system does and how it affects-and is affected by-economic growth.</a:t>
            </a:r>
          </a:p>
          <a:p>
            <a:pPr>
              <a:buFont typeface="Arial" pitchFamily="34" charset="0"/>
              <a:buChar char="•"/>
            </a:pPr>
            <a:endParaRPr lang="zh-CN" altLang="zh-CN" sz="2000" dirty="0" smtClean="0"/>
          </a:p>
          <a:p>
            <a:pPr>
              <a:buFont typeface="Arial" pitchFamily="34" charset="0"/>
              <a:buChar char="•"/>
            </a:pPr>
            <a:r>
              <a:rPr lang="en-US" altLang="zh-CN" sz="2000" dirty="0" smtClean="0"/>
              <a:t> Functional approach: (focus on) ties between growth and the quality of the functions provided by the financial system</a:t>
            </a:r>
          </a:p>
          <a:p>
            <a:pPr>
              <a:buFont typeface="Arial" pitchFamily="34" charset="0"/>
              <a:buChar char="•"/>
            </a:pPr>
            <a:endParaRPr lang="zh-CN" altLang="zh-CN" sz="2000" dirty="0" smtClean="0"/>
          </a:p>
          <a:p>
            <a:pPr>
              <a:buFont typeface="Arial" pitchFamily="34" charset="0"/>
              <a:buChar char="•"/>
            </a:pPr>
            <a:r>
              <a:rPr lang="en-US" altLang="zh-CN" sz="2000" dirty="0" smtClean="0"/>
              <a:t> Assumption: specific frictions (transaction and information cost), create incentives for the emergence of financial markets</a:t>
            </a:r>
            <a:endParaRPr lang="zh-CN" altLang="zh-CN" sz="2000"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92696"/>
            <a:ext cx="3888432" cy="954107"/>
          </a:xfrm>
          <a:prstGeom prst="rect">
            <a:avLst/>
          </a:prstGeom>
          <a:noFill/>
        </p:spPr>
        <p:txBody>
          <a:bodyPr wrap="square" rtlCol="0">
            <a:spAutoFit/>
          </a:bodyPr>
          <a:lstStyle/>
          <a:p>
            <a:r>
              <a:rPr lang="en-US" altLang="zh-CN" sz="2800" b="1" dirty="0" smtClean="0"/>
              <a:t>Functions</a:t>
            </a:r>
            <a:endParaRPr lang="zh-CN" altLang="zh-CN" sz="2800" dirty="0" smtClean="0"/>
          </a:p>
          <a:p>
            <a:endParaRPr lang="zh-CN" altLang="en-US" sz="2800" dirty="0"/>
          </a:p>
        </p:txBody>
      </p:sp>
      <p:sp>
        <p:nvSpPr>
          <p:cNvPr id="5" name="TextBox 4"/>
          <p:cNvSpPr txBox="1"/>
          <p:nvPr/>
        </p:nvSpPr>
        <p:spPr>
          <a:xfrm>
            <a:off x="683568" y="1772816"/>
            <a:ext cx="8136904" cy="3477875"/>
          </a:xfrm>
          <a:prstGeom prst="rect">
            <a:avLst/>
          </a:prstGeom>
          <a:noFill/>
        </p:spPr>
        <p:txBody>
          <a:bodyPr wrap="square" rtlCol="0">
            <a:spAutoFit/>
          </a:bodyPr>
          <a:lstStyle/>
          <a:p>
            <a:pPr>
              <a:buFont typeface="Arial" pitchFamily="34" charset="0"/>
              <a:buChar char="•"/>
            </a:pPr>
            <a:r>
              <a:rPr lang="en-US" altLang="zh-CN" sz="2000" dirty="0" smtClean="0"/>
              <a:t> Primary function--- they facilitate the allocation of resources across space and time, in an uncertain environment</a:t>
            </a:r>
          </a:p>
          <a:p>
            <a:endParaRPr lang="zh-CN" altLang="zh-CN" sz="2000" dirty="0" smtClean="0"/>
          </a:p>
          <a:p>
            <a:pPr>
              <a:buFont typeface="Arial" pitchFamily="34" charset="0"/>
              <a:buChar char="•"/>
            </a:pPr>
            <a:r>
              <a:rPr lang="en-US" altLang="zh-CN" sz="2000" dirty="0" smtClean="0"/>
              <a:t> Five basic functions:</a:t>
            </a:r>
            <a:endParaRPr lang="zh-CN" altLang="zh-CN" sz="2000" dirty="0" smtClean="0"/>
          </a:p>
          <a:p>
            <a:pPr lvl="0"/>
            <a:r>
              <a:rPr lang="en-US" altLang="zh-CN" sz="2000" dirty="0" smtClean="0"/>
              <a:t>Facilitate the trading, hedging, diversifying, and pooling of risk</a:t>
            </a:r>
            <a:endParaRPr lang="zh-CN" altLang="zh-CN" sz="2000" dirty="0" smtClean="0"/>
          </a:p>
          <a:p>
            <a:pPr lvl="0"/>
            <a:r>
              <a:rPr lang="en-US" altLang="zh-CN" sz="2000" dirty="0" smtClean="0"/>
              <a:t>Monitor managers and exert corporate control</a:t>
            </a:r>
            <a:endParaRPr lang="zh-CN" altLang="zh-CN" sz="2000" dirty="0" smtClean="0"/>
          </a:p>
          <a:p>
            <a:pPr lvl="0"/>
            <a:r>
              <a:rPr lang="en-US" altLang="zh-CN" sz="2000" dirty="0" smtClean="0"/>
              <a:t>Acquire information about investments and Allocate resources</a:t>
            </a:r>
            <a:endParaRPr lang="zh-CN" altLang="zh-CN" sz="2000" dirty="0" smtClean="0"/>
          </a:p>
          <a:p>
            <a:pPr lvl="0"/>
            <a:r>
              <a:rPr lang="en-US" altLang="zh-CN" sz="2000" dirty="0" smtClean="0"/>
              <a:t>Mobilize and pool savings</a:t>
            </a:r>
            <a:endParaRPr lang="zh-CN" altLang="zh-CN" sz="2000" dirty="0" smtClean="0"/>
          </a:p>
          <a:p>
            <a:pPr lvl="0"/>
            <a:r>
              <a:rPr lang="en-US" altLang="zh-CN" sz="2000" dirty="0" smtClean="0"/>
              <a:t>Facilitate the exchange of goods and services</a:t>
            </a:r>
          </a:p>
          <a:p>
            <a:pPr lvl="0"/>
            <a:endParaRPr lang="en-US" altLang="zh-CN" sz="2000" dirty="0" smtClean="0"/>
          </a:p>
          <a:p>
            <a:pPr>
              <a:buFont typeface="Arial" pitchFamily="34" charset="0"/>
              <a:buChar char="•"/>
            </a:pPr>
            <a:r>
              <a:rPr lang="en-US" altLang="zh-CN" sz="2000" dirty="0" smtClean="0"/>
              <a:t> Two channels: capital accumulation and technological innovation</a:t>
            </a:r>
            <a:endParaRPr lang="zh-CN" alt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1835696" y="1052736"/>
            <a:ext cx="5832648" cy="5008637"/>
          </a:xfrm>
          <a:prstGeom prst="rect">
            <a:avLst/>
          </a:prstGeom>
          <a:noFill/>
          <a:ln w="9525">
            <a:noFill/>
            <a:miter lim="800000"/>
            <a:headEnd/>
            <a:tailEnd/>
          </a:ln>
        </p:spPr>
      </p:pic>
      <p:sp>
        <p:nvSpPr>
          <p:cNvPr id="5" name="TextBox 4"/>
          <p:cNvSpPr txBox="1"/>
          <p:nvPr/>
        </p:nvSpPr>
        <p:spPr>
          <a:xfrm>
            <a:off x="611560" y="404664"/>
            <a:ext cx="3888432" cy="954107"/>
          </a:xfrm>
          <a:prstGeom prst="rect">
            <a:avLst/>
          </a:prstGeom>
          <a:noFill/>
        </p:spPr>
        <p:txBody>
          <a:bodyPr wrap="square" rtlCol="0">
            <a:spAutoFit/>
          </a:bodyPr>
          <a:lstStyle/>
          <a:p>
            <a:r>
              <a:rPr lang="en-US" altLang="zh-CN" sz="2800" b="1" dirty="0" smtClean="0"/>
              <a:t>Theoretical Approach</a:t>
            </a:r>
            <a:endParaRPr lang="zh-CN" altLang="zh-CN" sz="2800" dirty="0" smtClean="0"/>
          </a:p>
          <a:p>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548680"/>
            <a:ext cx="4464496" cy="523220"/>
          </a:xfrm>
          <a:prstGeom prst="rect">
            <a:avLst/>
          </a:prstGeom>
          <a:noFill/>
        </p:spPr>
        <p:txBody>
          <a:bodyPr wrap="square" rtlCol="0">
            <a:spAutoFit/>
          </a:bodyPr>
          <a:lstStyle/>
          <a:p>
            <a:r>
              <a:rPr lang="en-US" altLang="zh-CN" sz="2800" b="1" dirty="0" smtClean="0"/>
              <a:t>Facilitating risk amelioration</a:t>
            </a:r>
            <a:endParaRPr lang="zh-CN" altLang="en-US" sz="2800" dirty="0"/>
          </a:p>
        </p:txBody>
      </p:sp>
      <p:sp>
        <p:nvSpPr>
          <p:cNvPr id="6" name="TextBox 5"/>
          <p:cNvSpPr txBox="1"/>
          <p:nvPr/>
        </p:nvSpPr>
        <p:spPr>
          <a:xfrm>
            <a:off x="827584" y="1340768"/>
            <a:ext cx="7776864" cy="4678204"/>
          </a:xfrm>
          <a:prstGeom prst="rect">
            <a:avLst/>
          </a:prstGeom>
          <a:noFill/>
        </p:spPr>
        <p:txBody>
          <a:bodyPr wrap="square" rtlCol="0">
            <a:spAutoFit/>
          </a:bodyPr>
          <a:lstStyle/>
          <a:p>
            <a:pPr>
              <a:buFont typeface="Arial" pitchFamily="34" charset="0"/>
              <a:buChar char="•"/>
            </a:pPr>
            <a:r>
              <a:rPr lang="en-US" altLang="zh-CN" sz="2000" dirty="0" smtClean="0"/>
              <a:t> Two types of risk: liquidity risk and idiosyncratic risk </a:t>
            </a:r>
          </a:p>
          <a:p>
            <a:pPr>
              <a:buFont typeface="Arial" pitchFamily="34" charset="0"/>
              <a:buChar char="•"/>
            </a:pPr>
            <a:endParaRPr lang="zh-CN" altLang="zh-CN" sz="2000" dirty="0" smtClean="0"/>
          </a:p>
          <a:p>
            <a:pPr>
              <a:buFont typeface="Arial" pitchFamily="34" charset="0"/>
              <a:buChar char="•"/>
            </a:pPr>
            <a:r>
              <a:rPr lang="en-US" altLang="zh-CN" sz="2000" dirty="0" smtClean="0"/>
              <a:t>Liquidity risk </a:t>
            </a:r>
            <a:endParaRPr lang="zh-CN" altLang="zh-CN" sz="2000" dirty="0" smtClean="0"/>
          </a:p>
          <a:p>
            <a:r>
              <a:rPr lang="en-US" altLang="zh-CN" sz="2000" dirty="0" smtClean="0"/>
              <a:t>- High return projects are less liquid (long-run commitment of capital) than low return projects</a:t>
            </a:r>
            <a:endParaRPr lang="zh-CN" altLang="zh-CN" sz="2000" dirty="0" smtClean="0"/>
          </a:p>
          <a:p>
            <a:r>
              <a:rPr lang="en-US" altLang="zh-CN" sz="2000" dirty="0" smtClean="0"/>
              <a:t>- Investors may need liquidity before the return are realized</a:t>
            </a:r>
            <a:endParaRPr lang="zh-CN" altLang="zh-CN" sz="2000" dirty="0" smtClean="0"/>
          </a:p>
          <a:p>
            <a:r>
              <a:rPr lang="en-US" altLang="zh-CN" sz="2000" dirty="0" smtClean="0"/>
              <a:t>- Stock markets make illiquid projects more liquid by making them transferable</a:t>
            </a:r>
            <a:endParaRPr lang="zh-CN" altLang="zh-CN" sz="2000" dirty="0" smtClean="0"/>
          </a:p>
          <a:p>
            <a:pPr>
              <a:buFontTx/>
              <a:buChar char="-"/>
            </a:pPr>
            <a:r>
              <a:rPr lang="en-US" altLang="zh-CN" sz="2000" dirty="0" smtClean="0"/>
              <a:t>Banks can help mitigate this risk by holding such illiquid projects or a mixture of liquid and illiquid </a:t>
            </a:r>
          </a:p>
          <a:p>
            <a:pPr>
              <a:buFontTx/>
              <a:buChar char="-"/>
            </a:pPr>
            <a:endParaRPr lang="zh-CN" altLang="zh-CN" sz="2000" dirty="0" smtClean="0"/>
          </a:p>
          <a:p>
            <a:pPr>
              <a:buFont typeface="Arial" pitchFamily="34" charset="0"/>
              <a:buChar char="•"/>
            </a:pPr>
            <a:r>
              <a:rPr lang="en-US" altLang="zh-CN" sz="2000" dirty="0" smtClean="0"/>
              <a:t> Idiosyncratic risk (unsystematic risk)</a:t>
            </a:r>
            <a:endParaRPr lang="zh-CN" altLang="zh-CN" sz="2000" dirty="0" smtClean="0"/>
          </a:p>
          <a:p>
            <a:r>
              <a:rPr lang="en-US" altLang="zh-CN" sz="2000" dirty="0" smtClean="0"/>
              <a:t>- Stock markets and banks allow investor to hold portfolio of projects with uncorrelated risk</a:t>
            </a:r>
            <a:endParaRPr lang="zh-CN" altLang="zh-CN" sz="2000"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1115616" y="1484784"/>
            <a:ext cx="7344816" cy="4093428"/>
          </a:xfrm>
          <a:prstGeom prst="rect">
            <a:avLst/>
          </a:prstGeom>
          <a:noFill/>
        </p:spPr>
        <p:txBody>
          <a:bodyPr wrap="square" rtlCol="0">
            <a:spAutoFit/>
          </a:bodyPr>
          <a:lstStyle/>
          <a:p>
            <a:pPr>
              <a:buFont typeface="Arial" pitchFamily="34" charset="0"/>
              <a:buChar char="•"/>
            </a:pPr>
            <a:r>
              <a:rPr lang="en-US" altLang="zh-CN" sz="2000" dirty="0" smtClean="0"/>
              <a:t>It is difficult and costly to evaluate firms, managers, and market conditions</a:t>
            </a:r>
          </a:p>
          <a:p>
            <a:pPr>
              <a:buFont typeface="Arial" pitchFamily="34" charset="0"/>
              <a:buChar char="•"/>
            </a:pPr>
            <a:endParaRPr lang="zh-CN" altLang="zh-CN" sz="2000" dirty="0" smtClean="0"/>
          </a:p>
          <a:p>
            <a:pPr>
              <a:buFont typeface="Arial" pitchFamily="34" charset="0"/>
              <a:buChar char="•"/>
            </a:pPr>
            <a:r>
              <a:rPr lang="en-US" altLang="zh-CN" sz="2000" dirty="0" smtClean="0"/>
              <a:t>Individual savers may not have the time, capacity or means to collect and process information </a:t>
            </a:r>
          </a:p>
          <a:p>
            <a:pPr>
              <a:buFont typeface="Arial" pitchFamily="34" charset="0"/>
              <a:buChar char="•"/>
            </a:pPr>
            <a:endParaRPr lang="zh-CN" altLang="zh-CN" sz="2000" dirty="0" smtClean="0"/>
          </a:p>
          <a:p>
            <a:pPr>
              <a:buFont typeface="Arial" pitchFamily="34" charset="0"/>
              <a:buChar char="•"/>
            </a:pPr>
            <a:r>
              <a:rPr lang="en-US" altLang="zh-CN" sz="2000" dirty="0" smtClean="0"/>
              <a:t>High information costs may keep capital from flowing to its highest value use</a:t>
            </a:r>
          </a:p>
          <a:p>
            <a:pPr>
              <a:buFont typeface="Arial" pitchFamily="34" charset="0"/>
              <a:buChar char="•"/>
            </a:pPr>
            <a:endParaRPr lang="zh-CN" altLang="zh-CN" sz="2000" dirty="0" smtClean="0"/>
          </a:p>
          <a:p>
            <a:pPr>
              <a:buFont typeface="Arial" pitchFamily="34" charset="0"/>
              <a:buChar char="•"/>
            </a:pPr>
            <a:r>
              <a:rPr lang="en-US" altLang="zh-CN" sz="2000" dirty="0" smtClean="0"/>
              <a:t>Financial intermediaries and stock markets may economize on the costs of acquiring and processing information and thereby improve resource allocation (identifying the best production technologies, the firms with the best chances of success)</a:t>
            </a:r>
            <a:endParaRPr lang="zh-CN" altLang="zh-CN" sz="2000" dirty="0"/>
          </a:p>
        </p:txBody>
      </p:sp>
      <p:sp>
        <p:nvSpPr>
          <p:cNvPr id="9" name="TextBox 8"/>
          <p:cNvSpPr txBox="1"/>
          <p:nvPr/>
        </p:nvSpPr>
        <p:spPr>
          <a:xfrm>
            <a:off x="755576" y="332656"/>
            <a:ext cx="7344816" cy="954107"/>
          </a:xfrm>
          <a:prstGeom prst="rect">
            <a:avLst/>
          </a:prstGeom>
          <a:noFill/>
        </p:spPr>
        <p:txBody>
          <a:bodyPr wrap="square" rtlCol="0">
            <a:spAutoFit/>
          </a:bodyPr>
          <a:lstStyle/>
          <a:p>
            <a:r>
              <a:rPr lang="en-US" altLang="zh-CN" sz="2800" b="1" dirty="0" smtClean="0"/>
              <a:t>Acquiring information about investments and allocating resources</a:t>
            </a:r>
            <a:endParaRPr lang="zh-CN" altLang="zh-C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268760"/>
            <a:ext cx="7344816" cy="3785652"/>
          </a:xfrm>
          <a:prstGeom prst="rect">
            <a:avLst/>
          </a:prstGeom>
          <a:noFill/>
        </p:spPr>
        <p:txBody>
          <a:bodyPr wrap="square" rtlCol="0">
            <a:spAutoFit/>
          </a:bodyPr>
          <a:lstStyle/>
          <a:p>
            <a:pPr>
              <a:buFont typeface="Arial" pitchFamily="34" charset="0"/>
              <a:buChar char="•"/>
            </a:pPr>
            <a:r>
              <a:rPr lang="en-US" altLang="zh-CN" sz="2000" dirty="0" smtClean="0"/>
              <a:t> Creditors: it is costly for outside investors to verify project returns</a:t>
            </a:r>
          </a:p>
          <a:p>
            <a:endParaRPr lang="zh-CN" altLang="zh-CN" sz="2000" dirty="0" smtClean="0"/>
          </a:p>
          <a:p>
            <a:pPr>
              <a:buFont typeface="Arial" pitchFamily="34" charset="0"/>
              <a:buChar char="•"/>
            </a:pPr>
            <a:r>
              <a:rPr lang="en-US" altLang="zh-CN" sz="2000" dirty="0" smtClean="0"/>
              <a:t> One solution: debt contract (Robert Townsend 1979; Douglas Gale 1985)</a:t>
            </a:r>
            <a:endParaRPr lang="zh-CN" altLang="zh-CN" sz="2000" dirty="0" smtClean="0"/>
          </a:p>
          <a:p>
            <a:r>
              <a:rPr lang="en-US" altLang="zh-CN" sz="2000" dirty="0" smtClean="0"/>
              <a:t>- it only includes interest rate and monitor only needs to happen in case of default</a:t>
            </a:r>
          </a:p>
          <a:p>
            <a:endParaRPr lang="zh-CN" altLang="zh-CN" sz="2000" dirty="0" smtClean="0"/>
          </a:p>
          <a:p>
            <a:pPr>
              <a:buFont typeface="Arial" pitchFamily="34" charset="0"/>
              <a:buChar char="•"/>
            </a:pPr>
            <a:r>
              <a:rPr lang="en-US" altLang="zh-CN" sz="2000" dirty="0" smtClean="0"/>
              <a:t> Second Solution: banks </a:t>
            </a:r>
            <a:endParaRPr lang="zh-CN" altLang="zh-CN" sz="2000" dirty="0" smtClean="0"/>
          </a:p>
          <a:p>
            <a:r>
              <a:rPr lang="en-US" altLang="zh-CN" sz="2000" dirty="0" smtClean="0"/>
              <a:t>- they overcome the free riding problem and prevent duplication of monitoring effort</a:t>
            </a:r>
            <a:endParaRPr lang="zh-CN" altLang="zh-CN" sz="2000" dirty="0" smtClean="0"/>
          </a:p>
          <a:p>
            <a:r>
              <a:rPr lang="en-US" altLang="zh-CN" sz="2000" dirty="0" smtClean="0"/>
              <a:t>- banks and firms develop long-term relationship, which can further lower information </a:t>
            </a:r>
            <a:r>
              <a:rPr lang="en-US" altLang="zh-CN" sz="2000" dirty="0" err="1" smtClean="0"/>
              <a:t>acquistion</a:t>
            </a:r>
            <a:r>
              <a:rPr lang="en-US" altLang="zh-CN" sz="2000" dirty="0" smtClean="0"/>
              <a:t> costs</a:t>
            </a:r>
            <a:endParaRPr lang="zh-CN" altLang="zh-CN" sz="2000" dirty="0"/>
          </a:p>
        </p:txBody>
      </p:sp>
      <p:sp>
        <p:nvSpPr>
          <p:cNvPr id="7" name="TextBox 6"/>
          <p:cNvSpPr txBox="1"/>
          <p:nvPr/>
        </p:nvSpPr>
        <p:spPr>
          <a:xfrm>
            <a:off x="611560" y="476672"/>
            <a:ext cx="8064896" cy="523220"/>
          </a:xfrm>
          <a:prstGeom prst="rect">
            <a:avLst/>
          </a:prstGeom>
          <a:noFill/>
        </p:spPr>
        <p:txBody>
          <a:bodyPr wrap="square" rtlCol="0">
            <a:spAutoFit/>
          </a:bodyPr>
          <a:lstStyle/>
          <a:p>
            <a:r>
              <a:rPr lang="en-US" altLang="zh-CN" sz="2800" b="1" dirty="0" smtClean="0"/>
              <a:t>Monitoring managers and exerting corporate control</a:t>
            </a:r>
            <a:endParaRPr lang="zh-CN" altLang="zh-C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196752"/>
            <a:ext cx="7920880" cy="4708981"/>
          </a:xfrm>
          <a:prstGeom prst="rect">
            <a:avLst/>
          </a:prstGeom>
          <a:noFill/>
        </p:spPr>
        <p:txBody>
          <a:bodyPr wrap="square" rtlCol="0">
            <a:spAutoFit/>
          </a:bodyPr>
          <a:lstStyle/>
          <a:p>
            <a:pPr>
              <a:buFont typeface="Arial" pitchFamily="34" charset="0"/>
              <a:buChar char="•"/>
            </a:pPr>
            <a:r>
              <a:rPr lang="en-US" altLang="zh-CN" sz="2000" dirty="0" smtClean="0"/>
              <a:t> Shareholders: numerous frictions prevent managers from maximizing shareholder’s value</a:t>
            </a:r>
            <a:endParaRPr lang="zh-CN" altLang="zh-CN" sz="2000" dirty="0" smtClean="0"/>
          </a:p>
          <a:p>
            <a:r>
              <a:rPr lang="en-US" altLang="zh-CN" sz="2000" dirty="0" smtClean="0"/>
              <a:t>-information asymmetries between managers and small shareholders</a:t>
            </a:r>
            <a:endParaRPr lang="zh-CN" altLang="zh-CN" sz="2000" dirty="0" smtClean="0"/>
          </a:p>
          <a:p>
            <a:r>
              <a:rPr lang="en-US" altLang="zh-CN" sz="2000" dirty="0" smtClean="0"/>
              <a:t>-lack of expertise and incentives from shareholders—free rider problem-too little monitoring</a:t>
            </a:r>
            <a:endParaRPr lang="zh-CN" altLang="zh-CN" sz="2000" dirty="0" smtClean="0"/>
          </a:p>
          <a:p>
            <a:r>
              <a:rPr lang="en-US" altLang="zh-CN" sz="2000" dirty="0" smtClean="0"/>
              <a:t>-inefficient protection of minority shareholder or poor enforcement</a:t>
            </a:r>
            <a:endParaRPr lang="zh-CN" altLang="zh-CN" sz="2000" dirty="0" smtClean="0"/>
          </a:p>
          <a:p>
            <a:pPr>
              <a:buFont typeface="Arial" pitchFamily="34" charset="0"/>
              <a:buChar char="•"/>
            </a:pPr>
            <a:r>
              <a:rPr lang="en-US" altLang="zh-CN" sz="2000" dirty="0" smtClean="0"/>
              <a:t> One solution: concentrated ownership</a:t>
            </a:r>
            <a:endParaRPr lang="zh-CN" altLang="zh-CN" sz="2000" dirty="0" smtClean="0"/>
          </a:p>
          <a:p>
            <a:r>
              <a:rPr lang="en-US" altLang="zh-CN" sz="2000" dirty="0" smtClean="0"/>
              <a:t>-the controlling shareholder may also act in his own interest, to detriment of small shareholders</a:t>
            </a:r>
            <a:endParaRPr lang="zh-CN" altLang="zh-CN" sz="2000" dirty="0" smtClean="0"/>
          </a:p>
          <a:p>
            <a:pPr>
              <a:buFont typeface="Arial" pitchFamily="34" charset="0"/>
              <a:buChar char="•"/>
            </a:pPr>
            <a:r>
              <a:rPr lang="en-US" altLang="zh-CN" sz="2000" dirty="0" smtClean="0"/>
              <a:t> Second solution: liquid stock market</a:t>
            </a:r>
            <a:endParaRPr lang="zh-CN" altLang="zh-CN" sz="2000" dirty="0" smtClean="0"/>
          </a:p>
          <a:p>
            <a:r>
              <a:rPr lang="en-US" altLang="zh-CN" sz="2000" dirty="0" smtClean="0"/>
              <a:t>-link managerial compensation to stock prices</a:t>
            </a:r>
            <a:endParaRPr lang="zh-CN" altLang="zh-CN" sz="2000" dirty="0" smtClean="0"/>
          </a:p>
          <a:p>
            <a:r>
              <a:rPr lang="en-US" altLang="zh-CN" sz="2000" dirty="0" smtClean="0"/>
              <a:t>-this way, the interests of the managers aligned with the interests of shareholders</a:t>
            </a:r>
            <a:endParaRPr lang="zh-CN" altLang="zh-CN" sz="2000" dirty="0" smtClean="0"/>
          </a:p>
          <a:p>
            <a:r>
              <a:rPr lang="en-US" altLang="zh-CN" sz="2000" dirty="0" smtClean="0"/>
              <a:t>-similarly, it is easy to organize takeovers---it is possible to fire managers who underperform</a:t>
            </a:r>
            <a:endParaRPr lang="zh-CN" altLang="zh-CN" sz="2000" dirty="0"/>
          </a:p>
        </p:txBody>
      </p:sp>
      <p:sp>
        <p:nvSpPr>
          <p:cNvPr id="6" name="TextBox 5"/>
          <p:cNvSpPr txBox="1"/>
          <p:nvPr/>
        </p:nvSpPr>
        <p:spPr>
          <a:xfrm>
            <a:off x="827584" y="548680"/>
            <a:ext cx="8064896" cy="523220"/>
          </a:xfrm>
          <a:prstGeom prst="rect">
            <a:avLst/>
          </a:prstGeom>
          <a:noFill/>
        </p:spPr>
        <p:txBody>
          <a:bodyPr wrap="square" rtlCol="0">
            <a:spAutoFit/>
          </a:bodyPr>
          <a:lstStyle/>
          <a:p>
            <a:r>
              <a:rPr lang="en-US" altLang="zh-CN" sz="2800" b="1" dirty="0" smtClean="0"/>
              <a:t>Monitor managers and exerting corporate control</a:t>
            </a:r>
            <a:endParaRPr lang="zh-CN" altLang="en-US" sz="2800" b="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1107</Words>
  <Application>Microsoft Office PowerPoint</Application>
  <PresentationFormat>On-screen Show (4:3)</PresentationFormat>
  <Paragraphs>132</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宋体</vt:lpstr>
      <vt:lpstr>Arial</vt:lpstr>
      <vt:lpstr>Calibri</vt:lpstr>
      <vt:lpstr>Office 主题</vt:lpstr>
      <vt:lpstr>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Lukehuang</dc:creator>
  <cp:lastModifiedBy>Jeffrey Nugent</cp:lastModifiedBy>
  <cp:revision>67</cp:revision>
  <dcterms:created xsi:type="dcterms:W3CDTF">2016-02-09T04:09:36Z</dcterms:created>
  <dcterms:modified xsi:type="dcterms:W3CDTF">2016-03-09T05:03:26Z</dcterms:modified>
</cp:coreProperties>
</file>