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45" r:id="rId2"/>
    <p:sldId id="362" r:id="rId3"/>
    <p:sldId id="363" r:id="rId4"/>
    <p:sldId id="364" r:id="rId5"/>
    <p:sldId id="289" r:id="rId6"/>
    <p:sldId id="299" r:id="rId7"/>
    <p:sldId id="300" r:id="rId8"/>
    <p:sldId id="302" r:id="rId9"/>
    <p:sldId id="303" r:id="rId10"/>
    <p:sldId id="344" r:id="rId11"/>
    <p:sldId id="305" r:id="rId12"/>
    <p:sldId id="301" r:id="rId13"/>
    <p:sldId id="350" r:id="rId14"/>
    <p:sldId id="351" r:id="rId15"/>
    <p:sldId id="352" r:id="rId16"/>
    <p:sldId id="353" r:id="rId17"/>
    <p:sldId id="354" r:id="rId18"/>
    <p:sldId id="355" r:id="rId19"/>
    <p:sldId id="356" r:id="rId20"/>
    <p:sldId id="357" r:id="rId21"/>
    <p:sldId id="365" r:id="rId22"/>
    <p:sldId id="367" r:id="rId23"/>
    <p:sldId id="368" r:id="rId24"/>
    <p:sldId id="369" r:id="rId25"/>
    <p:sldId id="361" r:id="rId26"/>
    <p:sldId id="370" r:id="rId27"/>
    <p:sldId id="327" r:id="rId28"/>
    <p:sldId id="371" r:id="rId29"/>
    <p:sldId id="366" r:id="rId30"/>
    <p:sldId id="358" r:id="rId31"/>
    <p:sldId id="359" r:id="rId32"/>
    <p:sldId id="360" r:id="rId33"/>
    <p:sldId id="340" r:id="rId34"/>
    <p:sldId id="326" r:id="rId35"/>
    <p:sldId id="342" r:id="rId36"/>
    <p:sldId id="343" r:id="rId37"/>
    <p:sldId id="32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8" autoAdjust="0"/>
    <p:restoredTop sz="94660"/>
  </p:normalViewPr>
  <p:slideViewPr>
    <p:cSldViewPr>
      <p:cViewPr varScale="1">
        <p:scale>
          <a:sx n="108" d="100"/>
          <a:sy n="108" d="100"/>
        </p:scale>
        <p:origin x="-78"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DB26F-FF5A-4EBE-902E-79E970B64156}"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8A67E-AEC8-4EB6-BCA1-5F5035C20172}" type="slidenum">
              <a:rPr lang="en-US" smtClean="0"/>
              <a:t>‹#›</a:t>
            </a:fld>
            <a:endParaRPr lang="en-US"/>
          </a:p>
        </p:txBody>
      </p:sp>
    </p:spTree>
    <p:extLst>
      <p:ext uri="{BB962C8B-B14F-4D97-AF65-F5344CB8AC3E}">
        <p14:creationId xmlns:p14="http://schemas.microsoft.com/office/powerpoint/2010/main" val="54966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ED3E1-EBEB-4446-A6E0-791A6206E0C3}" type="datetime1">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EE5C-71C7-47B0-892D-8164FFEA41C5}"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411C3-8948-4801-ABC7-F916E49587CB}" type="datetime1">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5D9C09-DB71-4AD3-8915-1AFB9C1EAC9B}" type="datetime1">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3E03-69E4-4465-B5B0-1FC58BF5FEE4}" type="datetime1">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B1D9E-3204-42AA-86E1-540252DC6FD2}" type="datetime1">
              <a:rPr lang="en-US" smtClean="0"/>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FEE5C-71C7-47B0-892D-8164FFEA41C5}"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C0D045-7B81-4F0A-B53D-B818230480BC}" type="datetime1">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2D080-DC8D-4C3A-8CE9-5A7EFACBD206}" type="datetime1">
              <a:rPr lang="en-US" smtClean="0"/>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FEE5C-71C7-47B0-892D-8164FFEA41C5}"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071C2-94F3-4AAA-A6A3-7E0AB25B57A8}" type="datetime1">
              <a:rPr lang="en-US" smtClean="0"/>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51E19-F52D-4D43-987F-C2A19D24B248}" type="datetime1">
              <a:rPr lang="en-US" smtClean="0"/>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1DE8A-0DD8-496F-88F2-ADD6B3D42A39}" type="datetime1">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FEE5C-71C7-47B0-892D-8164FFEA41C5}"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2682A-06CA-4064-B992-B97F08C327B5}" type="datetime1">
              <a:rPr lang="en-US" smtClean="0"/>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FEE5C-71C7-47B0-892D-8164FFEA41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B5B73B8-E1A4-4B7A-985B-46C854504478}" type="datetime1">
              <a:rPr lang="en-US" smtClean="0"/>
              <a:t>3/3/2016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2AFEE5C-71C7-47B0-892D-8164FFEA41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191000"/>
            <a:ext cx="7848600" cy="2209800"/>
          </a:xfrm>
        </p:spPr>
        <p:txBody>
          <a:bodyPr>
            <a:normAutofit fontScale="92500" lnSpcReduction="10000"/>
          </a:bodyPr>
          <a:lstStyle/>
          <a:p>
            <a:pPr algn="ctr"/>
            <a:r>
              <a:rPr lang="en-US" sz="2800" b="1" dirty="0" smtClean="0">
                <a:solidFill>
                  <a:schemeClr val="tx1"/>
                </a:solidFill>
                <a:latin typeface="Times New Roman" pitchFamily="18" charset="0"/>
                <a:cs typeface="Times New Roman" pitchFamily="18" charset="0"/>
              </a:rPr>
              <a:t>Yunsun Li and Jeffrey Nugent</a:t>
            </a:r>
            <a:endParaRPr lang="en-US" sz="2800" b="1" i="1" dirty="0" smtClean="0">
              <a:solidFill>
                <a:schemeClr val="tx1"/>
              </a:solidFill>
              <a:latin typeface="Times New Roman" pitchFamily="18" charset="0"/>
              <a:cs typeface="Times New Roman" pitchFamily="18" charset="0"/>
            </a:endParaRPr>
          </a:p>
          <a:p>
            <a:pPr algn="ctr"/>
            <a:r>
              <a:rPr lang="en-US" sz="2800" b="1" i="1" dirty="0" smtClean="0">
                <a:solidFill>
                  <a:schemeClr val="tx1"/>
                </a:solidFill>
                <a:latin typeface="Times New Roman" pitchFamily="18" charset="0"/>
                <a:cs typeface="Times New Roman" pitchFamily="18" charset="0"/>
              </a:rPr>
              <a:t>University </a:t>
            </a:r>
            <a:r>
              <a:rPr lang="en-US" sz="2800" b="1" i="1" dirty="0">
                <a:solidFill>
                  <a:schemeClr val="tx1"/>
                </a:solidFill>
                <a:latin typeface="Times New Roman" pitchFamily="18" charset="0"/>
                <a:cs typeface="Times New Roman" pitchFamily="18" charset="0"/>
              </a:rPr>
              <a:t>of Southern California</a:t>
            </a:r>
          </a:p>
          <a:p>
            <a:pPr algn="ctr"/>
            <a:endParaRPr lang="en-US" sz="2800" i="1" dirty="0" smtClean="0">
              <a:solidFill>
                <a:schemeClr val="tx2"/>
              </a:solidFill>
              <a:latin typeface="Times New Roman" pitchFamily="18" charset="0"/>
              <a:cs typeface="Times New Roman" pitchFamily="18" charset="0"/>
            </a:endParaRPr>
          </a:p>
          <a:p>
            <a:pPr algn="ctr"/>
            <a:r>
              <a:rPr lang="en-US" sz="2800" b="1" i="1" dirty="0" smtClean="0">
                <a:solidFill>
                  <a:schemeClr val="tx1"/>
                </a:solidFill>
                <a:latin typeface="Times New Roman" pitchFamily="18" charset="0"/>
                <a:cs typeface="Times New Roman" pitchFamily="18" charset="0"/>
              </a:rPr>
              <a:t>April 7, 2015</a:t>
            </a:r>
          </a:p>
          <a:p>
            <a:pPr algn="ctr"/>
            <a:r>
              <a:rPr lang="en-US" sz="2800" b="1" i="1" dirty="0" smtClean="0">
                <a:solidFill>
                  <a:schemeClr val="tx1"/>
                </a:solidFill>
                <a:latin typeface="Times New Roman" pitchFamily="18" charset="0"/>
                <a:cs typeface="Times New Roman" pitchFamily="18" charset="0"/>
              </a:rPr>
              <a:t>Pepperdine University</a:t>
            </a:r>
            <a:endParaRPr lang="en-US" sz="2800" b="1" i="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2AFEE5C-71C7-47B0-892D-8164FFEA41C5}" type="slidenum">
              <a:rPr lang="en-US" smtClean="0"/>
              <a:t>1</a:t>
            </a:fld>
            <a:endParaRPr lang="en-US"/>
          </a:p>
        </p:txBody>
      </p:sp>
      <p:sp>
        <p:nvSpPr>
          <p:cNvPr id="6" name="Subtitle 2"/>
          <p:cNvSpPr txBox="1">
            <a:spLocks/>
          </p:cNvSpPr>
          <p:nvPr/>
        </p:nvSpPr>
        <p:spPr>
          <a:xfrm>
            <a:off x="685800" y="838200"/>
            <a:ext cx="7848600" cy="2590800"/>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3200" b="1" dirty="0" smtClean="0">
                <a:solidFill>
                  <a:schemeClr val="tx2"/>
                </a:solidFill>
                <a:latin typeface="Times New Roman" pitchFamily="18" charset="0"/>
                <a:cs typeface="Times New Roman" pitchFamily="18" charset="0"/>
              </a:rPr>
              <a:t>Labor Regulations and Their Effects in Developing Countries: </a:t>
            </a:r>
          </a:p>
          <a:p>
            <a:r>
              <a:rPr lang="en-US" sz="3200" b="1" dirty="0" smtClean="0">
                <a:solidFill>
                  <a:schemeClr val="tx2"/>
                </a:solidFill>
                <a:latin typeface="Times New Roman" pitchFamily="18" charset="0"/>
                <a:cs typeface="Times New Roman" pitchFamily="18" charset="0"/>
              </a:rPr>
              <a:t>What </a:t>
            </a:r>
            <a:r>
              <a:rPr lang="en-US" sz="3200" b="1" dirty="0">
                <a:solidFill>
                  <a:schemeClr val="tx2"/>
                </a:solidFill>
                <a:latin typeface="Times New Roman" pitchFamily="18" charset="0"/>
                <a:cs typeface="Times New Roman" pitchFamily="18" charset="0"/>
              </a:rPr>
              <a:t>Can be Learned about the Employment Effects of Labor Market De-regulation from Hypothetical Questions to Firms? Evidence from the Enterprise Surveys</a:t>
            </a:r>
          </a:p>
        </p:txBody>
      </p:sp>
    </p:spTree>
    <p:extLst>
      <p:ext uri="{BB962C8B-B14F-4D97-AF65-F5344CB8AC3E}">
        <p14:creationId xmlns:p14="http://schemas.microsoft.com/office/powerpoint/2010/main" val="253594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86800" cy="457200"/>
          </a:xfrm>
        </p:spPr>
        <p:txBody>
          <a:bodyPr>
            <a:noAutofit/>
          </a:bodyPr>
          <a:lstStyle/>
          <a:p>
            <a:r>
              <a:rPr lang="en-US" sz="2800" b="1" dirty="0" smtClean="0"/>
              <a:t>India: Exploit Variation in Regulations over states and time </a:t>
            </a:r>
            <a:endParaRPr lang="en-US" sz="2800" b="1" dirty="0"/>
          </a:p>
        </p:txBody>
      </p:sp>
      <p:sp>
        <p:nvSpPr>
          <p:cNvPr id="3" name="Content Placeholder 2"/>
          <p:cNvSpPr>
            <a:spLocks noGrp="1"/>
          </p:cNvSpPr>
          <p:nvPr>
            <p:ph idx="1"/>
          </p:nvPr>
        </p:nvSpPr>
        <p:spPr>
          <a:xfrm>
            <a:off x="0" y="1143000"/>
            <a:ext cx="9144000" cy="5562600"/>
          </a:xfrm>
        </p:spPr>
        <p:txBody>
          <a:bodyPr/>
          <a:lstStyle/>
          <a:p>
            <a:r>
              <a:rPr lang="en-US" dirty="0">
                <a:cs typeface="Times New Roman" pitchFamily="18" charset="0"/>
              </a:rPr>
              <a:t>Exploit India’s differences in </a:t>
            </a:r>
            <a:r>
              <a:rPr lang="en-US" dirty="0" err="1">
                <a:cs typeface="Times New Roman" pitchFamily="18" charset="0"/>
              </a:rPr>
              <a:t>regs</a:t>
            </a:r>
            <a:r>
              <a:rPr lang="en-US" dirty="0">
                <a:cs typeface="Times New Roman" pitchFamily="18" charset="0"/>
              </a:rPr>
              <a:t>. across states </a:t>
            </a:r>
            <a:r>
              <a:rPr lang="en-US" dirty="0" err="1"/>
              <a:t>Besley</a:t>
            </a:r>
            <a:r>
              <a:rPr lang="en-US" dirty="0"/>
              <a:t> and Burgess (2004), Ahsan and Pages (2007), Adhvaryu et al. (2009) </a:t>
            </a:r>
            <a:endParaRPr lang="en-US" dirty="0">
              <a:latin typeface="Times New Roman" pitchFamily="18" charset="0"/>
              <a:cs typeface="Times New Roman" pitchFamily="18" charset="0"/>
            </a:endParaRPr>
          </a:p>
          <a:p>
            <a:r>
              <a:rPr lang="en-US" dirty="0" err="1"/>
              <a:t>Besley</a:t>
            </a:r>
            <a:r>
              <a:rPr lang="en-US" dirty="0"/>
              <a:t> and </a:t>
            </a:r>
            <a:r>
              <a:rPr lang="en-US" dirty="0" smtClean="0"/>
              <a:t>Burgess: Showed that effects </a:t>
            </a:r>
            <a:r>
              <a:rPr lang="en-US" dirty="0"/>
              <a:t>on </a:t>
            </a:r>
            <a:r>
              <a:rPr lang="en-US" dirty="0" smtClean="0"/>
              <a:t>Employment as well as on Output</a:t>
            </a:r>
            <a:r>
              <a:rPr lang="en-US" dirty="0"/>
              <a:t>, </a:t>
            </a:r>
            <a:r>
              <a:rPr lang="en-US" dirty="0" smtClean="0"/>
              <a:t>Value </a:t>
            </a:r>
            <a:r>
              <a:rPr lang="en-US" dirty="0"/>
              <a:t>Added, Productivity, </a:t>
            </a:r>
            <a:r>
              <a:rPr lang="en-US" dirty="0" smtClean="0"/>
              <a:t>Poverty were different in registered and non-registered firms and urban and rural but no significant effects at national level</a:t>
            </a:r>
          </a:p>
          <a:p>
            <a:r>
              <a:rPr lang="en-US" dirty="0" smtClean="0"/>
              <a:t>Weakness of </a:t>
            </a:r>
            <a:r>
              <a:rPr lang="en-US" dirty="0" err="1" smtClean="0"/>
              <a:t>Besley</a:t>
            </a:r>
            <a:r>
              <a:rPr lang="en-US" dirty="0" smtClean="0"/>
              <a:t> and Burgess measures (just direction of changes, not quantified), some inconsistencies criticized by Bhattacharyya and others. When changes made results are severely affected</a:t>
            </a:r>
          </a:p>
          <a:p>
            <a:r>
              <a:rPr lang="en-US" dirty="0" smtClean="0"/>
              <a:t>Adhvaryu </a:t>
            </a:r>
            <a:r>
              <a:rPr lang="en-US" dirty="0"/>
              <a:t>et al. (</a:t>
            </a:r>
            <a:r>
              <a:rPr lang="en-US" dirty="0" smtClean="0"/>
              <a:t>2009) and more recent studies emphasize adjustments to shocks (weather, prices, demand), but not employment</a:t>
            </a:r>
          </a:p>
        </p:txBody>
      </p:sp>
      <p:sp>
        <p:nvSpPr>
          <p:cNvPr id="4" name="Slide Number Placeholder 3"/>
          <p:cNvSpPr>
            <a:spLocks noGrp="1"/>
          </p:cNvSpPr>
          <p:nvPr>
            <p:ph type="sldNum" sz="quarter" idx="12"/>
          </p:nvPr>
        </p:nvSpPr>
        <p:spPr/>
        <p:txBody>
          <a:bodyPr/>
          <a:lstStyle/>
          <a:p>
            <a:fld id="{F2AFEE5C-71C7-47B0-892D-8164FFEA41C5}" type="slidenum">
              <a:rPr lang="en-US" smtClean="0"/>
              <a:t>10</a:t>
            </a:fld>
            <a:endParaRPr lang="en-US"/>
          </a:p>
        </p:txBody>
      </p:sp>
    </p:spTree>
    <p:extLst>
      <p:ext uri="{BB962C8B-B14F-4D97-AF65-F5344CB8AC3E}">
        <p14:creationId xmlns:p14="http://schemas.microsoft.com/office/powerpoint/2010/main" val="3787841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334000"/>
          </a:xfrm>
        </p:spPr>
        <p:txBody>
          <a:bodyPr>
            <a:normAutofit/>
          </a:bodyPr>
          <a:lstStyle/>
          <a:p>
            <a:r>
              <a:rPr lang="fr-FR" sz="2000" b="1" dirty="0" err="1" smtClean="0"/>
              <a:t>Rigidity</a:t>
            </a:r>
            <a:r>
              <a:rPr lang="fr-FR" sz="2000" b="1" dirty="0" smtClean="0"/>
              <a:t>, </a:t>
            </a:r>
            <a:r>
              <a:rPr lang="fr-FR" sz="2000" b="1" dirty="0" err="1" smtClean="0"/>
              <a:t>Enforcement</a:t>
            </a:r>
            <a:r>
              <a:rPr lang="fr-FR" sz="2000" b="1" dirty="0" smtClean="0"/>
              <a:t> and </a:t>
            </a:r>
            <a:r>
              <a:rPr lang="fr-FR" sz="2000" b="1" dirty="0" err="1" smtClean="0"/>
              <a:t>Informality</a:t>
            </a:r>
            <a:endParaRPr lang="fr-FR" sz="2000" b="1" dirty="0" smtClean="0"/>
          </a:p>
          <a:p>
            <a:pPr lvl="1"/>
            <a:r>
              <a:rPr lang="en-US" dirty="0"/>
              <a:t>Almeida and </a:t>
            </a:r>
            <a:r>
              <a:rPr lang="en-US" dirty="0" err="1"/>
              <a:t>Aterido</a:t>
            </a:r>
            <a:r>
              <a:rPr lang="en-US" dirty="0"/>
              <a:t> (2008): cross countries on training</a:t>
            </a:r>
          </a:p>
          <a:p>
            <a:pPr lvl="1"/>
            <a:r>
              <a:rPr lang="en-US" dirty="0"/>
              <a:t>Almeida and </a:t>
            </a:r>
            <a:r>
              <a:rPr lang="en-US" dirty="0" err="1"/>
              <a:t>Carneiro</a:t>
            </a:r>
            <a:r>
              <a:rPr lang="en-US" dirty="0"/>
              <a:t> (2011) for Brazil on productivity: finds instruments for enforcement (without enforcement, firms operate informally, training increased with regulations and enforcement combined)</a:t>
            </a:r>
            <a:endParaRPr lang="en-US" dirty="0">
              <a:latin typeface="Times New Roman" pitchFamily="18" charset="0"/>
              <a:cs typeface="Times New Roman" pitchFamily="18" charset="0"/>
            </a:endParaRPr>
          </a:p>
          <a:p>
            <a:r>
              <a:rPr lang="fr-FR" sz="2000" dirty="0" err="1" smtClean="0"/>
              <a:t>Informality</a:t>
            </a:r>
            <a:r>
              <a:rPr lang="fr-FR" sz="2000" dirty="0" smtClean="0"/>
              <a:t>: High </a:t>
            </a:r>
            <a:r>
              <a:rPr lang="fr-FR" sz="2000" dirty="0" err="1" smtClean="0"/>
              <a:t>rigidity</a:t>
            </a:r>
            <a:r>
              <a:rPr lang="fr-FR" sz="2000" dirty="0" smtClean="0"/>
              <a:t> w/o </a:t>
            </a:r>
            <a:r>
              <a:rPr lang="fr-FR" sz="2000" dirty="0" err="1" smtClean="0"/>
              <a:t>enforcement</a:t>
            </a:r>
            <a:r>
              <a:rPr lang="fr-FR" sz="2000" dirty="0" smtClean="0"/>
              <a:t> </a:t>
            </a:r>
            <a:r>
              <a:rPr lang="fr-FR" sz="2000" dirty="0" err="1" smtClean="0"/>
              <a:t>raises</a:t>
            </a:r>
            <a:r>
              <a:rPr lang="fr-FR" sz="2000" dirty="0" smtClean="0"/>
              <a:t> </a:t>
            </a:r>
            <a:r>
              <a:rPr lang="fr-FR" sz="2000" dirty="0" err="1" smtClean="0"/>
              <a:t>it</a:t>
            </a:r>
            <a:r>
              <a:rPr lang="fr-FR" sz="2000" dirty="0" smtClean="0"/>
              <a:t> but </a:t>
            </a:r>
            <a:r>
              <a:rPr lang="fr-FR" sz="2000" dirty="0" err="1" smtClean="0"/>
              <a:t>with</a:t>
            </a:r>
            <a:r>
              <a:rPr lang="fr-FR" sz="2000" dirty="0" smtClean="0"/>
              <a:t> major </a:t>
            </a:r>
            <a:r>
              <a:rPr lang="fr-FR" sz="2000" dirty="0" err="1" smtClean="0"/>
              <a:t>disadvantages</a:t>
            </a:r>
            <a:r>
              <a:rPr lang="fr-FR" sz="2000" dirty="0" smtClean="0"/>
              <a:t> </a:t>
            </a:r>
            <a:r>
              <a:rPr lang="fr-FR" sz="2000" dirty="0" err="1" smtClean="0"/>
              <a:t>wrt</a:t>
            </a:r>
            <a:r>
              <a:rPr lang="fr-FR" sz="2000" dirty="0" smtClean="0"/>
              <a:t>. capital accumulation, </a:t>
            </a:r>
            <a:r>
              <a:rPr lang="fr-FR" sz="2000" dirty="0" err="1" smtClean="0"/>
              <a:t>productivity</a:t>
            </a:r>
            <a:r>
              <a:rPr lang="fr-FR" sz="2000" dirty="0" smtClean="0"/>
              <a:t>, </a:t>
            </a:r>
            <a:r>
              <a:rPr lang="fr-FR" sz="2000" dirty="0" err="1" smtClean="0"/>
              <a:t>growth</a:t>
            </a:r>
            <a:endParaRPr lang="fr-FR" sz="2000" dirty="0" smtClean="0"/>
          </a:p>
          <a:p>
            <a:pPr lvl="1"/>
            <a:r>
              <a:rPr lang="fr-FR" dirty="0" err="1" smtClean="0"/>
              <a:t>Loayza</a:t>
            </a:r>
            <a:r>
              <a:rPr lang="fr-FR" dirty="0" smtClean="0"/>
              <a:t> and Elbadawi (2008)</a:t>
            </a:r>
            <a:endParaRPr lang="fr-FR" dirty="0"/>
          </a:p>
          <a:p>
            <a:r>
              <a:rPr lang="fr-FR" sz="2000" dirty="0" smtClean="0"/>
              <a:t>Studies of </a:t>
            </a:r>
            <a:r>
              <a:rPr lang="fr-FR" sz="2000" dirty="0" err="1" smtClean="0"/>
              <a:t>Differential</a:t>
            </a:r>
            <a:r>
              <a:rPr lang="fr-FR" sz="2000" dirty="0" smtClean="0"/>
              <a:t>  </a:t>
            </a:r>
            <a:r>
              <a:rPr lang="fr-FR" sz="2000" dirty="0" err="1" smtClean="0"/>
              <a:t>Adjustments</a:t>
            </a:r>
            <a:r>
              <a:rPr lang="fr-FR" sz="2000" dirty="0" smtClean="0"/>
              <a:t> to </a:t>
            </a:r>
            <a:r>
              <a:rPr lang="fr-FR" sz="2000" dirty="0" err="1" smtClean="0"/>
              <a:t>Shocks</a:t>
            </a:r>
            <a:r>
              <a:rPr lang="fr-FR" sz="2000" dirty="0" smtClean="0"/>
              <a:t> in </a:t>
            </a:r>
            <a:r>
              <a:rPr lang="fr-FR" sz="2000" dirty="0" err="1" smtClean="0"/>
              <a:t>DCs</a:t>
            </a:r>
            <a:r>
              <a:rPr lang="fr-FR" sz="2000" dirty="0" smtClean="0"/>
              <a:t>, </a:t>
            </a:r>
            <a:r>
              <a:rPr lang="fr-FR" sz="2000" dirty="0" err="1" smtClean="0"/>
              <a:t>LDCs</a:t>
            </a:r>
            <a:r>
              <a:rPr lang="fr-FR" sz="2000" dirty="0" smtClean="0"/>
              <a:t> in </a:t>
            </a:r>
            <a:r>
              <a:rPr lang="fr-FR" sz="2000" dirty="0" err="1" smtClean="0"/>
              <a:t>environments</a:t>
            </a:r>
            <a:r>
              <a:rPr lang="fr-FR" sz="2000" dirty="0" smtClean="0"/>
              <a:t> of </a:t>
            </a:r>
            <a:r>
              <a:rPr lang="fr-FR" sz="2000" dirty="0" err="1" smtClean="0"/>
              <a:t>differing</a:t>
            </a:r>
            <a:r>
              <a:rPr lang="fr-FR" sz="2000" dirty="0" smtClean="0"/>
              <a:t> </a:t>
            </a:r>
            <a:r>
              <a:rPr lang="fr-FR" sz="2000" dirty="0" err="1" smtClean="0"/>
              <a:t>rigidity</a:t>
            </a:r>
            <a:r>
              <a:rPr lang="fr-FR" sz="2000" dirty="0" smtClean="0"/>
              <a:t> of </a:t>
            </a:r>
            <a:r>
              <a:rPr lang="fr-FR" sz="2000" dirty="0" err="1" smtClean="0"/>
              <a:t>labor</a:t>
            </a:r>
            <a:r>
              <a:rPr lang="fr-FR" sz="2000" dirty="0" smtClean="0"/>
              <a:t> </a:t>
            </a:r>
            <a:r>
              <a:rPr lang="fr-FR" sz="2000" dirty="0" err="1" smtClean="0"/>
              <a:t>regulations</a:t>
            </a:r>
            <a:r>
              <a:rPr lang="fr-FR" sz="2000" dirty="0" smtClean="0"/>
              <a:t> </a:t>
            </a:r>
          </a:p>
          <a:p>
            <a:pPr lvl="1"/>
            <a:r>
              <a:rPr lang="en-US" dirty="0" smtClean="0">
                <a:latin typeface="Times New Roman" pitchFamily="18" charset="0"/>
                <a:cs typeface="Times New Roman" pitchFamily="18" charset="0"/>
              </a:rPr>
              <a:t>Caballero </a:t>
            </a:r>
            <a:r>
              <a:rPr lang="en-US" dirty="0">
                <a:latin typeface="Times New Roman" pitchFamily="18" charset="0"/>
                <a:cs typeface="Times New Roman" pitchFamily="18" charset="0"/>
              </a:rPr>
              <a:t>et al 2004, </a:t>
            </a:r>
            <a:r>
              <a:rPr lang="en-US" dirty="0" err="1">
                <a:latin typeface="Times New Roman" pitchFamily="18" charset="0"/>
                <a:cs typeface="Times New Roman" pitchFamily="18" charset="0"/>
              </a:rPr>
              <a:t>Micco</a:t>
            </a:r>
            <a:r>
              <a:rPr lang="en-US" dirty="0">
                <a:latin typeface="Times New Roman" pitchFamily="18" charset="0"/>
                <a:cs typeface="Times New Roman" pitchFamily="18" charset="0"/>
              </a:rPr>
              <a:t> and Pagan 2006, Lafontaine and </a:t>
            </a:r>
            <a:r>
              <a:rPr lang="en-US" dirty="0" err="1" smtClean="0">
                <a:latin typeface="Times New Roman" pitchFamily="18" charset="0"/>
                <a:cs typeface="Times New Roman" pitchFamily="18" charset="0"/>
              </a:rPr>
              <a:t>Sivadasan</a:t>
            </a:r>
            <a:r>
              <a:rPr lang="en-US" dirty="0" smtClean="0">
                <a:latin typeface="Times New Roman" pitchFamily="18" charset="0"/>
                <a:cs typeface="Times New Roman" pitchFamily="18" charset="0"/>
              </a:rPr>
              <a:t> (2009), </a:t>
            </a:r>
            <a:r>
              <a:rPr lang="en-US" dirty="0" err="1" smtClean="0">
                <a:latin typeface="Times New Roman" pitchFamily="18" charset="0"/>
                <a:cs typeface="Times New Roman" pitchFamily="18" charset="0"/>
              </a:rPr>
              <a:t>Advaryu</a:t>
            </a:r>
            <a:r>
              <a:rPr lang="en-US" dirty="0" smtClean="0">
                <a:latin typeface="Times New Roman" pitchFamily="18" charset="0"/>
                <a:cs typeface="Times New Roman" pitchFamily="18" charset="0"/>
              </a:rPr>
              <a:t> et al (2013)  Weaker adjustment to shock when labor regulations rigid.</a:t>
            </a:r>
          </a:p>
          <a:p>
            <a:pPr marL="274320" lvl="1" indent="0">
              <a:buNone/>
            </a:pPr>
            <a:r>
              <a:rPr lang="en-US" sz="2800" b="1" dirty="0" smtClean="0">
                <a:latin typeface="Times New Roman" pitchFamily="18" charset="0"/>
                <a:cs typeface="Times New Roman" pitchFamily="18" charset="0"/>
              </a:rPr>
              <a:t>But effects on Employment still unclear</a:t>
            </a:r>
            <a:endParaRPr lang="en-US" sz="2800" b="1" dirty="0">
              <a:latin typeface="Times New Roman" pitchFamily="18" charset="0"/>
              <a:cs typeface="Times New Roman" pitchFamily="18" charset="0"/>
            </a:endParaRPr>
          </a:p>
          <a:p>
            <a:endParaRPr lang="en-US" dirty="0"/>
          </a:p>
          <a:p>
            <a:pPr marL="274320" lvl="1" indent="0">
              <a:buNone/>
            </a:pPr>
            <a:endParaRPr lang="fr-FR" dirty="0" smtClean="0"/>
          </a:p>
          <a:p>
            <a:pPr marL="274320" lvl="1" indent="0">
              <a:buNone/>
            </a:pPr>
            <a:endParaRPr lang="fr-FR" dirty="0" smtClean="0"/>
          </a:p>
        </p:txBody>
      </p:sp>
      <p:sp>
        <p:nvSpPr>
          <p:cNvPr id="4" name="Slide Number Placeholder 3"/>
          <p:cNvSpPr>
            <a:spLocks noGrp="1"/>
          </p:cNvSpPr>
          <p:nvPr>
            <p:ph type="sldNum" sz="quarter" idx="12"/>
          </p:nvPr>
        </p:nvSpPr>
        <p:spPr/>
        <p:txBody>
          <a:bodyPr/>
          <a:lstStyle/>
          <a:p>
            <a:fld id="{F2AFEE5C-71C7-47B0-892D-8164FFEA41C5}" type="slidenum">
              <a:rPr lang="en-US" smtClean="0"/>
              <a:t>11</a:t>
            </a:fld>
            <a:endParaRPr lang="en-US"/>
          </a:p>
        </p:txBody>
      </p:sp>
      <p:sp>
        <p:nvSpPr>
          <p:cNvPr id="8" name="Title 1"/>
          <p:cNvSpPr txBox="1">
            <a:spLocks/>
          </p:cNvSpPr>
          <p:nvPr/>
        </p:nvSpPr>
        <p:spPr>
          <a:xfrm>
            <a:off x="457200" y="274637"/>
            <a:ext cx="8229600" cy="640080"/>
          </a:xfrm>
          <a:prstGeom prst="rect">
            <a:avLst/>
          </a:prstGeom>
        </p:spPr>
        <p:txBody>
          <a:bodyPr vert="horz" lIns="91440" tIns="45720" rIns="91440" bIns="45720" rtlCol="0" anchor="ctr">
            <a:normAutofit fontScale="5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4800" b="1" dirty="0" smtClean="0"/>
              <a:t>Other Related Studies and Issues</a:t>
            </a:r>
            <a:endParaRPr lang="en-US" sz="4800" b="1" dirty="0"/>
          </a:p>
        </p:txBody>
      </p:sp>
    </p:spTree>
    <p:extLst>
      <p:ext uri="{BB962C8B-B14F-4D97-AF65-F5344CB8AC3E}">
        <p14:creationId xmlns:p14="http://schemas.microsoft.com/office/powerpoint/2010/main" val="1221369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915400" cy="5638799"/>
          </a:xfrm>
        </p:spPr>
        <p:txBody>
          <a:bodyPr>
            <a:normAutofit lnSpcReduction="10000"/>
          </a:bodyPr>
          <a:lstStyle/>
          <a:p>
            <a:r>
              <a:rPr lang="en-US" sz="2800" dirty="0" smtClean="0"/>
              <a:t>1. Link </a:t>
            </a:r>
            <a:r>
              <a:rPr lang="en-US" sz="2800" b="1" dirty="0" smtClean="0"/>
              <a:t>A: Firm perceptions of seriousness of labor regulations as barrier to business</a:t>
            </a:r>
            <a:r>
              <a:rPr lang="en-US" sz="2800" dirty="0" smtClean="0"/>
              <a:t> to </a:t>
            </a:r>
          </a:p>
          <a:p>
            <a:r>
              <a:rPr lang="en-US" sz="2800" b="1" dirty="0"/>
              <a:t> </a:t>
            </a:r>
            <a:r>
              <a:rPr lang="en-US" sz="2800" b="1" dirty="0" smtClean="0"/>
              <a:t>       B Answer to following question:</a:t>
            </a:r>
          </a:p>
          <a:p>
            <a:r>
              <a:rPr lang="en-US" sz="2800" b="1" dirty="0"/>
              <a:t>“Everything else the same, how would your firm alter the current employment level if there were no labor regulations that prevent you from hiring / firing?”</a:t>
            </a:r>
          </a:p>
          <a:p>
            <a:r>
              <a:rPr lang="en-US" sz="2800" dirty="0" smtClean="0"/>
              <a:t>2. Examine also the effects of existing </a:t>
            </a:r>
            <a:r>
              <a:rPr lang="en-US" sz="2800" b="1" dirty="0" smtClean="0"/>
              <a:t>enforcement</a:t>
            </a:r>
          </a:p>
          <a:p>
            <a:r>
              <a:rPr lang="en-US" sz="2800" dirty="0" smtClean="0"/>
              <a:t>3. </a:t>
            </a:r>
            <a:r>
              <a:rPr lang="en-US" sz="2800" b="1" dirty="0" smtClean="0"/>
              <a:t>Treat the </a:t>
            </a:r>
            <a:r>
              <a:rPr lang="en-US" sz="2800" b="1" dirty="0" err="1" smtClean="0"/>
              <a:t>endogeneity</a:t>
            </a:r>
            <a:r>
              <a:rPr lang="en-US" sz="2800" b="1" dirty="0" smtClean="0"/>
              <a:t> and selection </a:t>
            </a:r>
            <a:r>
              <a:rPr lang="en-US" sz="2800" dirty="0" smtClean="0"/>
              <a:t>issues that arise in this context better than in earlier studies</a:t>
            </a:r>
          </a:p>
          <a:p>
            <a:r>
              <a:rPr lang="en-US" sz="2800" dirty="0" smtClean="0"/>
              <a:t>4. Link Rigidity indexes of labor </a:t>
            </a:r>
            <a:r>
              <a:rPr lang="en-US" sz="2800" dirty="0" err="1" smtClean="0"/>
              <a:t>regs</a:t>
            </a:r>
            <a:r>
              <a:rPr lang="en-US" sz="2800" dirty="0" smtClean="0"/>
              <a:t> and enforcement to Perceived Seriousness of Labor Regulations as Obstacle to business </a:t>
            </a:r>
          </a:p>
          <a:p>
            <a:pPr marL="274320" lvl="1" indent="0">
              <a:buNone/>
            </a:pPr>
            <a:endParaRPr lang="en-US" sz="2400" dirty="0" smtClean="0"/>
          </a:p>
        </p:txBody>
      </p:sp>
      <p:sp>
        <p:nvSpPr>
          <p:cNvPr id="4" name="Slide Number Placeholder 3"/>
          <p:cNvSpPr>
            <a:spLocks noGrp="1"/>
          </p:cNvSpPr>
          <p:nvPr>
            <p:ph type="sldNum" sz="quarter" idx="12"/>
          </p:nvPr>
        </p:nvSpPr>
        <p:spPr/>
        <p:txBody>
          <a:bodyPr/>
          <a:lstStyle/>
          <a:p>
            <a:fld id="{F2AFEE5C-71C7-47B0-892D-8164FFEA41C5}" type="slidenum">
              <a:rPr lang="en-US" smtClean="0"/>
              <a:t>12</a:t>
            </a:fld>
            <a:endParaRPr lang="en-US"/>
          </a:p>
        </p:txBody>
      </p:sp>
      <p:sp>
        <p:nvSpPr>
          <p:cNvPr id="8" name="Title 1"/>
          <p:cNvSpPr txBox="1">
            <a:spLocks/>
          </p:cNvSpPr>
          <p:nvPr/>
        </p:nvSpPr>
        <p:spPr>
          <a:xfrm>
            <a:off x="304800" y="274637"/>
            <a:ext cx="8382000" cy="639763"/>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smtClean="0"/>
              <a:t>Objectives of This Study</a:t>
            </a:r>
            <a:endParaRPr lang="en-US" sz="2700" b="1" dirty="0"/>
          </a:p>
        </p:txBody>
      </p:sp>
    </p:spTree>
    <p:extLst>
      <p:ext uri="{BB962C8B-B14F-4D97-AF65-F5344CB8AC3E}">
        <p14:creationId xmlns:p14="http://schemas.microsoft.com/office/powerpoint/2010/main" val="1631334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8322"/>
            <a:ext cx="8686800" cy="5068677"/>
          </a:xfrm>
        </p:spPr>
        <p:txBody>
          <a:bodyPr>
            <a:normAutofit fontScale="92500" lnSpcReduction="10000"/>
          </a:bodyPr>
          <a:lstStyle/>
          <a:p>
            <a:r>
              <a:rPr lang="en-US" sz="2800" dirty="0"/>
              <a:t>Key variable: direct measure of </a:t>
            </a:r>
            <a:r>
              <a:rPr lang="en-US" sz="2800" b="1" dirty="0"/>
              <a:t>labor </a:t>
            </a:r>
            <a:r>
              <a:rPr lang="en-US" sz="2800" b="1" dirty="0" smtClean="0"/>
              <a:t>obstacle </a:t>
            </a:r>
            <a:r>
              <a:rPr lang="en-US" sz="2800" dirty="0" smtClean="0"/>
              <a:t>- </a:t>
            </a:r>
            <a:r>
              <a:rPr lang="en-US" sz="2800" b="1" dirty="0" smtClean="0"/>
              <a:t>ObstLabor</a:t>
            </a:r>
            <a:r>
              <a:rPr lang="en-US" sz="2800" dirty="0"/>
              <a:t>: on a scale </a:t>
            </a:r>
            <a:r>
              <a:rPr lang="en-US" sz="2800" dirty="0" smtClean="0"/>
              <a:t>0-4, </a:t>
            </a:r>
            <a:r>
              <a:rPr lang="en-US" sz="2800" dirty="0"/>
              <a:t>4 being the most </a:t>
            </a:r>
            <a:r>
              <a:rPr lang="en-US" sz="2800" dirty="0" smtClean="0"/>
              <a:t>severe </a:t>
            </a:r>
            <a:r>
              <a:rPr lang="fr-FR" sz="2800" dirty="0" smtClean="0"/>
              <a:t>obstacle</a:t>
            </a:r>
            <a:r>
              <a:rPr lang="fr-FR" sz="2800" dirty="0"/>
              <a:t>, 0 no obstacle at all</a:t>
            </a:r>
          </a:p>
          <a:p>
            <a:r>
              <a:rPr lang="en-US" sz="2800" b="1" dirty="0"/>
              <a:t>meanObstLabor </a:t>
            </a:r>
            <a:r>
              <a:rPr lang="en-US" sz="2800" dirty="0"/>
              <a:t>constructed as the average of ObstLabor </a:t>
            </a:r>
            <a:r>
              <a:rPr lang="en-US" sz="2800" dirty="0" smtClean="0"/>
              <a:t>for all firms </a:t>
            </a:r>
            <a:r>
              <a:rPr lang="en-US" sz="2800" dirty="0"/>
              <a:t>within a </a:t>
            </a:r>
            <a:r>
              <a:rPr lang="en-US" sz="2800" dirty="0" smtClean="0"/>
              <a:t>“cell</a:t>
            </a:r>
            <a:r>
              <a:rPr lang="en-US" sz="2800" dirty="0"/>
              <a:t>", country X industry X city </a:t>
            </a:r>
            <a:r>
              <a:rPr lang="en-US" sz="2800" dirty="0" smtClean="0"/>
              <a:t>level, excluding </a:t>
            </a:r>
            <a:r>
              <a:rPr lang="en-US" sz="2800" dirty="0"/>
              <a:t>the </a:t>
            </a:r>
            <a:r>
              <a:rPr lang="en-US" sz="2800" dirty="0" smtClean="0"/>
              <a:t>firm </a:t>
            </a:r>
            <a:r>
              <a:rPr lang="en-US" sz="2800" dirty="0"/>
              <a:t>itself.</a:t>
            </a:r>
          </a:p>
          <a:p>
            <a:r>
              <a:rPr lang="en-US" sz="2800" b="1" dirty="0" smtClean="0"/>
              <a:t>Enforcement</a:t>
            </a:r>
            <a:r>
              <a:rPr lang="en-US" sz="2800" dirty="0" smtClean="0"/>
              <a:t>: % </a:t>
            </a:r>
            <a:r>
              <a:rPr lang="en-US" sz="2800" dirty="0"/>
              <a:t>Manager's time in a week </a:t>
            </a:r>
            <a:r>
              <a:rPr lang="en-US" sz="2800" dirty="0" smtClean="0"/>
              <a:t>spent dealing </a:t>
            </a:r>
            <a:r>
              <a:rPr lang="en-US" sz="2800" dirty="0"/>
              <a:t>with government </a:t>
            </a:r>
            <a:r>
              <a:rPr lang="en-US" sz="2800" dirty="0" smtClean="0"/>
              <a:t>regulations - </a:t>
            </a:r>
            <a:r>
              <a:rPr lang="en-US" sz="2800" dirty="0" err="1" smtClean="0"/>
              <a:t>meanLog</a:t>
            </a:r>
            <a:r>
              <a:rPr lang="en-US" sz="2800" dirty="0" smtClean="0"/>
              <a:t> </a:t>
            </a:r>
            <a:r>
              <a:rPr lang="en-US" sz="2800" dirty="0" err="1" smtClean="0"/>
              <a:t>PctManRegulation</a:t>
            </a:r>
            <a:endParaRPr lang="en-US" sz="2800" dirty="0" smtClean="0"/>
          </a:p>
          <a:p>
            <a:r>
              <a:rPr lang="en-US" sz="2800" dirty="0" smtClean="0"/>
              <a:t>meanObstInfml_Low: a dummy </a:t>
            </a:r>
            <a:r>
              <a:rPr lang="en-US" sz="2800" dirty="0"/>
              <a:t>variable (1 if the </a:t>
            </a:r>
            <a:r>
              <a:rPr lang="en-US" sz="2800" dirty="0" smtClean="0"/>
              <a:t>firm </a:t>
            </a:r>
            <a:r>
              <a:rPr lang="en-US" sz="2800" dirty="0"/>
              <a:t>rates </a:t>
            </a:r>
            <a:r>
              <a:rPr lang="en-US" sz="2800" dirty="0" smtClean="0"/>
              <a:t>the </a:t>
            </a:r>
            <a:r>
              <a:rPr lang="en-US" sz="2800" dirty="0"/>
              <a:t>obstacle from </a:t>
            </a:r>
            <a:r>
              <a:rPr lang="en-US" sz="2800" dirty="0" smtClean="0"/>
              <a:t>informal sector/illegal </a:t>
            </a:r>
            <a:r>
              <a:rPr lang="en-US" sz="2800" dirty="0"/>
              <a:t>competition being low)</a:t>
            </a:r>
            <a:endParaRPr lang="en-US" sz="2400" dirty="0"/>
          </a:p>
        </p:txBody>
      </p:sp>
      <p:sp>
        <p:nvSpPr>
          <p:cNvPr id="4" name="Slide Number Placeholder 3"/>
          <p:cNvSpPr>
            <a:spLocks noGrp="1"/>
          </p:cNvSpPr>
          <p:nvPr>
            <p:ph type="sldNum" sz="quarter" idx="12"/>
          </p:nvPr>
        </p:nvSpPr>
        <p:spPr/>
        <p:txBody>
          <a:bodyPr/>
          <a:lstStyle/>
          <a:p>
            <a:fld id="{F2AFEE5C-71C7-47B0-892D-8164FFEA41C5}" type="slidenum">
              <a:rPr lang="en-US" smtClean="0"/>
              <a:t>13</a:t>
            </a:fld>
            <a:endParaRPr lang="en-US"/>
          </a:p>
        </p:txBody>
      </p:sp>
      <p:sp>
        <p:nvSpPr>
          <p:cNvPr id="8" name="Title 1"/>
          <p:cNvSpPr txBox="1">
            <a:spLocks/>
          </p:cNvSpPr>
          <p:nvPr/>
        </p:nvSpPr>
        <p:spPr>
          <a:xfrm>
            <a:off x="457200" y="311613"/>
            <a:ext cx="8229600" cy="128016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a:t>Definition of Variables</a:t>
            </a:r>
          </a:p>
        </p:txBody>
      </p:sp>
    </p:spTree>
    <p:extLst>
      <p:ext uri="{BB962C8B-B14F-4D97-AF65-F5344CB8AC3E}">
        <p14:creationId xmlns:p14="http://schemas.microsoft.com/office/powerpoint/2010/main" val="112581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8322"/>
            <a:ext cx="8686800" cy="5068677"/>
          </a:xfrm>
        </p:spPr>
        <p:txBody>
          <a:bodyPr>
            <a:normAutofit/>
          </a:bodyPr>
          <a:lstStyle/>
          <a:p>
            <a:r>
              <a:rPr lang="en-US" b="1" dirty="0" err="1" smtClean="0"/>
              <a:t>AgeFirm</a:t>
            </a:r>
            <a:r>
              <a:rPr lang="en-US" dirty="0"/>
              <a:t>: Number of years a </a:t>
            </a:r>
            <a:r>
              <a:rPr lang="en-US" dirty="0" smtClean="0"/>
              <a:t>firm </a:t>
            </a:r>
            <a:r>
              <a:rPr lang="en-US" dirty="0"/>
              <a:t>has been operating in </a:t>
            </a:r>
            <a:r>
              <a:rPr lang="en-US" dirty="0" smtClean="0"/>
              <a:t>the country</a:t>
            </a:r>
            <a:endParaRPr lang="en-US" dirty="0"/>
          </a:p>
          <a:p>
            <a:r>
              <a:rPr lang="en-US" b="1" dirty="0"/>
              <a:t>Firm size </a:t>
            </a:r>
            <a:r>
              <a:rPr lang="en-US" dirty="0"/>
              <a:t>dummies: small (&lt;20 workers), medium (21-99) </a:t>
            </a:r>
            <a:r>
              <a:rPr lang="en-US" dirty="0" smtClean="0"/>
              <a:t>and large </a:t>
            </a:r>
            <a:r>
              <a:rPr lang="en-US" dirty="0"/>
              <a:t>(100+)</a:t>
            </a:r>
          </a:p>
          <a:p>
            <a:r>
              <a:rPr lang="en-US" b="1" dirty="0"/>
              <a:t>Legal status </a:t>
            </a:r>
            <a:r>
              <a:rPr lang="en-US" dirty="0"/>
              <a:t>dummies for sole proprietorship and partnership</a:t>
            </a:r>
          </a:p>
          <a:p>
            <a:r>
              <a:rPr lang="en-US" b="1" dirty="0"/>
              <a:t>Firm ownership </a:t>
            </a:r>
            <a:r>
              <a:rPr lang="en-US" dirty="0"/>
              <a:t>dummies (government </a:t>
            </a:r>
            <a:r>
              <a:rPr lang="en-US" dirty="0" smtClean="0"/>
              <a:t>ownership&gt;50</a:t>
            </a:r>
            <a:r>
              <a:rPr lang="en-US" dirty="0"/>
              <a:t>%, </a:t>
            </a:r>
            <a:r>
              <a:rPr lang="en-US" dirty="0" smtClean="0"/>
              <a:t>foreign ownership&gt;50</a:t>
            </a:r>
            <a:r>
              <a:rPr lang="en-US" dirty="0"/>
              <a:t>%)</a:t>
            </a:r>
          </a:p>
          <a:p>
            <a:r>
              <a:rPr lang="en-US" b="1" dirty="0"/>
              <a:t>Tax rate X # of tax inspections</a:t>
            </a:r>
            <a:r>
              <a:rPr lang="en-US" dirty="0"/>
              <a:t> (proxy for tax regulation </a:t>
            </a:r>
            <a:r>
              <a:rPr lang="en-US" dirty="0" smtClean="0"/>
              <a:t>and enforcement</a:t>
            </a:r>
            <a:r>
              <a:rPr lang="en-US" dirty="0"/>
              <a:t>)</a:t>
            </a:r>
          </a:p>
          <a:p>
            <a:r>
              <a:rPr lang="en-US" dirty="0" smtClean="0"/>
              <a:t>Country,  year, </a:t>
            </a:r>
            <a:r>
              <a:rPr lang="en-US" dirty="0"/>
              <a:t>city level </a:t>
            </a:r>
            <a:r>
              <a:rPr lang="en-US" dirty="0" smtClean="0"/>
              <a:t>Fixed Effect to control for </a:t>
            </a:r>
            <a:r>
              <a:rPr lang="en-US" dirty="0" err="1" smtClean="0"/>
              <a:t>unobservables</a:t>
            </a:r>
            <a:r>
              <a:rPr lang="en-US" dirty="0" smtClean="0"/>
              <a:t> at each of these levels</a:t>
            </a:r>
            <a:endParaRPr lang="en-US" sz="2400" dirty="0"/>
          </a:p>
        </p:txBody>
      </p:sp>
      <p:sp>
        <p:nvSpPr>
          <p:cNvPr id="4" name="Slide Number Placeholder 3"/>
          <p:cNvSpPr>
            <a:spLocks noGrp="1"/>
          </p:cNvSpPr>
          <p:nvPr>
            <p:ph type="sldNum" sz="quarter" idx="12"/>
          </p:nvPr>
        </p:nvSpPr>
        <p:spPr/>
        <p:txBody>
          <a:bodyPr/>
          <a:lstStyle/>
          <a:p>
            <a:fld id="{F2AFEE5C-71C7-47B0-892D-8164FFEA41C5}" type="slidenum">
              <a:rPr lang="en-US" smtClean="0"/>
              <a:t>14</a:t>
            </a:fld>
            <a:endParaRPr lang="en-US"/>
          </a:p>
        </p:txBody>
      </p:sp>
      <p:sp>
        <p:nvSpPr>
          <p:cNvPr id="8" name="Title 1"/>
          <p:cNvSpPr txBox="1">
            <a:spLocks/>
          </p:cNvSpPr>
          <p:nvPr/>
        </p:nvSpPr>
        <p:spPr>
          <a:xfrm>
            <a:off x="457200" y="685800"/>
            <a:ext cx="8229600" cy="609600"/>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Other Controls </a:t>
            </a:r>
            <a:endParaRPr lang="en-US" b="1" dirty="0"/>
          </a:p>
          <a:p>
            <a:endParaRPr lang="en-US" b="1" dirty="0"/>
          </a:p>
        </p:txBody>
      </p:sp>
    </p:spTree>
    <p:extLst>
      <p:ext uri="{BB962C8B-B14F-4D97-AF65-F5344CB8AC3E}">
        <p14:creationId xmlns:p14="http://schemas.microsoft.com/office/powerpoint/2010/main" val="278167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0" y="1219200"/>
            <a:ext cx="8986576" cy="5105400"/>
          </a:xfrm>
          <a:prstGeom prst="rect">
            <a:avLst/>
          </a:prstGeom>
        </p:spPr>
      </p:pic>
      <p:sp>
        <p:nvSpPr>
          <p:cNvPr id="4" name="Slide Number Placeholder 3"/>
          <p:cNvSpPr>
            <a:spLocks noGrp="1"/>
          </p:cNvSpPr>
          <p:nvPr>
            <p:ph type="sldNum" sz="quarter" idx="12"/>
          </p:nvPr>
        </p:nvSpPr>
        <p:spPr/>
        <p:txBody>
          <a:bodyPr/>
          <a:lstStyle/>
          <a:p>
            <a:fld id="{F2AFEE5C-71C7-47B0-892D-8164FFEA41C5}" type="slidenum">
              <a:rPr lang="en-US" smtClean="0"/>
              <a:t>15</a:t>
            </a:fld>
            <a:endParaRPr lang="en-US"/>
          </a:p>
        </p:txBody>
      </p:sp>
      <p:sp>
        <p:nvSpPr>
          <p:cNvPr id="8" name="Title 1"/>
          <p:cNvSpPr txBox="1">
            <a:spLocks/>
          </p:cNvSpPr>
          <p:nvPr/>
        </p:nvSpPr>
        <p:spPr>
          <a:xfrm>
            <a:off x="76200" y="311613"/>
            <a:ext cx="9067800" cy="128016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b="1" dirty="0" smtClean="0"/>
              <a:t>Summary Statistics of Dependent Variables Employment Changes</a:t>
            </a:r>
            <a:endParaRPr lang="en-US" sz="2700" b="1" dirty="0"/>
          </a:p>
        </p:txBody>
      </p:sp>
    </p:spTree>
    <p:extLst>
      <p:ext uri="{BB962C8B-B14F-4D97-AF65-F5344CB8AC3E}">
        <p14:creationId xmlns:p14="http://schemas.microsoft.com/office/powerpoint/2010/main" val="381203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FEE5C-71C7-47B0-892D-8164FFEA41C5}" type="slidenum">
              <a:rPr lang="en-US" smtClean="0"/>
              <a:t>16</a:t>
            </a:fld>
            <a:endParaRPr lang="en-US"/>
          </a:p>
        </p:txBody>
      </p:sp>
      <p:sp>
        <p:nvSpPr>
          <p:cNvPr id="8" name="Title 1"/>
          <p:cNvSpPr txBox="1">
            <a:spLocks/>
          </p:cNvSpPr>
          <p:nvPr/>
        </p:nvSpPr>
        <p:spPr>
          <a:xfrm>
            <a:off x="457200" y="311613"/>
            <a:ext cx="8229600" cy="128016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b="1" dirty="0" smtClean="0"/>
              <a:t>Summary Statistics of Key Explanatory Variables</a:t>
            </a:r>
            <a:endParaRPr lang="en-US" sz="2700" b="1" dirty="0"/>
          </a:p>
        </p:txBody>
      </p:sp>
      <p:pic>
        <p:nvPicPr>
          <p:cNvPr id="3" name="Picture 2"/>
          <p:cNvPicPr>
            <a:picLocks noChangeAspect="1"/>
          </p:cNvPicPr>
          <p:nvPr/>
        </p:nvPicPr>
        <p:blipFill>
          <a:blip r:embed="rId2"/>
          <a:stretch>
            <a:fillRect/>
          </a:stretch>
        </p:blipFill>
        <p:spPr>
          <a:xfrm>
            <a:off x="152401" y="1447800"/>
            <a:ext cx="8894550" cy="4495800"/>
          </a:xfrm>
          <a:prstGeom prst="rect">
            <a:avLst/>
          </a:prstGeom>
        </p:spPr>
      </p:pic>
    </p:spTree>
    <p:extLst>
      <p:ext uri="{BB962C8B-B14F-4D97-AF65-F5344CB8AC3E}">
        <p14:creationId xmlns:p14="http://schemas.microsoft.com/office/powerpoint/2010/main" val="1643091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703449" cy="5068677"/>
          </a:xfrm>
        </p:spPr>
        <p:txBody>
          <a:bodyPr>
            <a:normAutofit/>
          </a:bodyPr>
          <a:lstStyle/>
          <a:p>
            <a:endParaRPr lang="en-US" sz="2400" dirty="0"/>
          </a:p>
        </p:txBody>
      </p:sp>
      <p:sp>
        <p:nvSpPr>
          <p:cNvPr id="4" name="Slide Number Placeholder 3"/>
          <p:cNvSpPr>
            <a:spLocks noGrp="1"/>
          </p:cNvSpPr>
          <p:nvPr>
            <p:ph type="sldNum" sz="quarter" idx="12"/>
          </p:nvPr>
        </p:nvSpPr>
        <p:spPr/>
        <p:txBody>
          <a:bodyPr/>
          <a:lstStyle/>
          <a:p>
            <a:fld id="{F2AFEE5C-71C7-47B0-892D-8164FFEA41C5}" type="slidenum">
              <a:rPr lang="en-US" smtClean="0"/>
              <a:t>17</a:t>
            </a:fld>
            <a:endParaRPr lang="en-US"/>
          </a:p>
        </p:txBody>
      </p:sp>
      <p:sp>
        <p:nvSpPr>
          <p:cNvPr id="8" name="Title 1"/>
          <p:cNvSpPr txBox="1">
            <a:spLocks/>
          </p:cNvSpPr>
          <p:nvPr/>
        </p:nvSpPr>
        <p:spPr>
          <a:xfrm>
            <a:off x="152400" y="533400"/>
            <a:ext cx="8763000" cy="109670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b="1" dirty="0" smtClean="0"/>
              <a:t>Effects of Mean Obstacle Labor on Employment Change </a:t>
            </a:r>
            <a:endParaRPr lang="en-US" sz="2700" b="1" dirty="0"/>
          </a:p>
          <a:p>
            <a:endParaRPr lang="en-US" sz="2700" b="1" dirty="0"/>
          </a:p>
        </p:txBody>
      </p:sp>
      <p:graphicFrame>
        <p:nvGraphicFramePr>
          <p:cNvPr id="5" name="Table 4"/>
          <p:cNvGraphicFramePr>
            <a:graphicFrameLocks noGrp="1"/>
          </p:cNvGraphicFramePr>
          <p:nvPr>
            <p:extLst>
              <p:ext uri="{D42A27DB-BD31-4B8C-83A1-F6EECF244321}">
                <p14:modId xmlns:p14="http://schemas.microsoft.com/office/powerpoint/2010/main" val="2397704503"/>
              </p:ext>
            </p:extLst>
          </p:nvPr>
        </p:nvGraphicFramePr>
        <p:xfrm>
          <a:off x="152401" y="1219192"/>
          <a:ext cx="8686801" cy="5584225"/>
        </p:xfrm>
        <a:graphic>
          <a:graphicData uri="http://schemas.openxmlformats.org/drawingml/2006/table">
            <a:tbl>
              <a:tblPr>
                <a:tableStyleId>{5C22544A-7EE6-4342-B048-85BDC9FD1C3A}</a:tableStyleId>
              </a:tblPr>
              <a:tblGrid>
                <a:gridCol w="2133599"/>
                <a:gridCol w="1806254"/>
                <a:gridCol w="67333"/>
                <a:gridCol w="1514983"/>
                <a:gridCol w="67333"/>
                <a:gridCol w="1514983"/>
                <a:gridCol w="67333"/>
                <a:gridCol w="1514983"/>
              </a:tblGrid>
              <a:tr h="618289">
                <a:tc gridSpan="8">
                  <a:txBody>
                    <a:bodyPr/>
                    <a:lstStyle/>
                    <a:p>
                      <a:pPr algn="l" fontAlgn="b"/>
                      <a:r>
                        <a:rPr lang="en-US" sz="1400" u="none" strike="noStrike" dirty="0">
                          <a:effectLst/>
                        </a:rPr>
                        <a:t>Table 2 </a:t>
                      </a:r>
                      <a:r>
                        <a:rPr lang="en-US" sz="1400" u="none" strike="noStrike" dirty="0" smtClean="0">
                          <a:effectLst/>
                        </a:rPr>
                        <a:t>Estimated </a:t>
                      </a:r>
                      <a:r>
                        <a:rPr lang="en-US" sz="1400" u="none" strike="noStrike" dirty="0">
                          <a:effectLst/>
                        </a:rPr>
                        <a:t>Effects of Mean Obstacle Labor on Any Job Change, Net Job Change, Net Job Creation and Net Job Destruction</a:t>
                      </a:r>
                      <a:endParaRPr lang="en-US" sz="1400" b="1"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796">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err="1">
                          <a:effectLst/>
                        </a:rPr>
                        <a:t>Probit</a:t>
                      </a:r>
                      <a:r>
                        <a:rPr lang="en-US" sz="1400" u="none" strike="noStrike" dirty="0">
                          <a:effectLst/>
                        </a:rPr>
                        <a:t> - Marginal Effects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gridSpan="5">
                  <a:txBody>
                    <a:bodyPr/>
                    <a:lstStyle/>
                    <a:p>
                      <a:pPr algn="l" fontAlgn="b"/>
                      <a:r>
                        <a:rPr lang="en-US" sz="1400" u="none" strike="noStrike" dirty="0">
                          <a:effectLst/>
                        </a:rPr>
                        <a:t>                                  Ordinary Least Squares</a:t>
                      </a:r>
                      <a:endParaRPr lang="en-US" sz="1400" b="0"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7379">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Any job change</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 </a:t>
                      </a:r>
                      <a:endParaRPr lang="en-US" sz="1400" b="1" i="0" u="none" strike="noStrike">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Net job change </a:t>
                      </a:r>
                      <a:endParaRPr lang="en-US" sz="1400" b="1" i="0" u="none" strike="noStrike">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 </a:t>
                      </a:r>
                      <a:endParaRPr lang="en-US" sz="1400" b="1" i="0" u="none" strike="noStrike">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Net job creation </a:t>
                      </a:r>
                      <a:endParaRPr lang="en-US" sz="1400" b="1" i="0" u="none" strike="noStrike">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 </a:t>
                      </a:r>
                      <a:endParaRPr lang="en-US" sz="1400" b="1" i="0" u="none" strike="noStrike">
                        <a:solidFill>
                          <a:srgbClr val="000000"/>
                        </a:solidFill>
                        <a:effectLst/>
                        <a:latin typeface="Times New Roman"/>
                      </a:endParaRPr>
                    </a:p>
                  </a:txBody>
                  <a:tcPr marL="9525" marR="9525" marT="9525" marB="0" anchor="b"/>
                </a:tc>
                <a:tc>
                  <a:txBody>
                    <a:bodyPr/>
                    <a:lstStyle/>
                    <a:p>
                      <a:pPr algn="ctr" fontAlgn="b"/>
                      <a:r>
                        <a:rPr lang="en-US" sz="1400" b="1" u="none" strike="noStrike">
                          <a:effectLst/>
                        </a:rPr>
                        <a:t>Net job destruction </a:t>
                      </a:r>
                      <a:endParaRPr lang="en-US" sz="1400" b="1" i="0" u="none" strike="noStrike">
                        <a:solidFill>
                          <a:srgbClr val="000000"/>
                        </a:solidFill>
                        <a:effectLst/>
                        <a:latin typeface="Times New Roman"/>
                      </a:endParaRPr>
                    </a:p>
                  </a:txBody>
                  <a:tcPr marL="9525" marR="9525" marT="9525" marB="0" anchor="b"/>
                </a:tc>
              </a:tr>
              <a:tr h="274796">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(1)</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 </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(2)</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 </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(3)</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 </a:t>
                      </a:r>
                      <a:endParaRPr lang="en-US" sz="1400" b="1" i="0" u="none" strike="noStrike" dirty="0">
                        <a:solidFill>
                          <a:srgbClr val="000000"/>
                        </a:solidFill>
                        <a:effectLst/>
                        <a:latin typeface="Times New Roman"/>
                      </a:endParaRPr>
                    </a:p>
                  </a:txBody>
                  <a:tcPr marL="9525" marR="9525" marT="9525" marB="0" anchor="b"/>
                </a:tc>
                <a:tc>
                  <a:txBody>
                    <a:bodyPr/>
                    <a:lstStyle/>
                    <a:p>
                      <a:pPr algn="ctr" fontAlgn="b"/>
                      <a:r>
                        <a:rPr lang="en-US" sz="1400" b="1" u="none" strike="noStrike" dirty="0">
                          <a:effectLst/>
                        </a:rPr>
                        <a:t>(4)</a:t>
                      </a:r>
                      <a:endParaRPr lang="en-US" sz="1400" b="1" i="0" u="none" strike="noStrike" dirty="0">
                        <a:solidFill>
                          <a:srgbClr val="000000"/>
                        </a:solidFill>
                        <a:effectLst/>
                        <a:latin typeface="Times New Roman"/>
                      </a:endParaRPr>
                    </a:p>
                  </a:txBody>
                  <a:tcPr marL="9525" marR="9525" marT="9525" marB="0" anchor="b"/>
                </a:tc>
              </a:tr>
              <a:tr h="255560">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274796">
                <a:tc rowSpan="2">
                  <a:txBody>
                    <a:bodyPr/>
                    <a:lstStyle/>
                    <a:p>
                      <a:pPr algn="l" fontAlgn="ctr"/>
                      <a:r>
                        <a:rPr lang="en-US" sz="2000" b="1" u="none" strike="noStrike" dirty="0" err="1">
                          <a:effectLst/>
                        </a:rPr>
                        <a:t>meanObstLabor</a:t>
                      </a:r>
                      <a:endParaRPr lang="en-US" sz="2000" b="1" i="0" u="none" strike="noStrike" dirty="0">
                        <a:solidFill>
                          <a:srgbClr val="000000"/>
                        </a:solidFill>
                        <a:effectLst/>
                        <a:latin typeface="Times New Roman"/>
                      </a:endParaRPr>
                    </a:p>
                  </a:txBody>
                  <a:tcPr marL="9525" marR="9525" marT="9525" marB="0" anchor="ctr"/>
                </a:tc>
                <a:tc>
                  <a:txBody>
                    <a:bodyPr/>
                    <a:lstStyle/>
                    <a:p>
                      <a:pPr algn="ctr" fontAlgn="b"/>
                      <a:r>
                        <a:rPr lang="en-US" sz="2000" b="1" u="none" strike="noStrike" dirty="0">
                          <a:effectLst/>
                        </a:rPr>
                        <a:t>0.032***</a:t>
                      </a:r>
                      <a:endParaRPr lang="en-US" sz="2000" b="1" i="0" u="none" strike="noStrike" dirty="0">
                        <a:solidFill>
                          <a:srgbClr val="000000"/>
                        </a:solidFill>
                        <a:effectLst/>
                        <a:latin typeface="Times New Roman"/>
                      </a:endParaRPr>
                    </a:p>
                  </a:txBody>
                  <a:tcPr marL="9525" marR="9525" marT="9525" marB="0" anchor="b"/>
                </a:tc>
                <a:tc>
                  <a:txBody>
                    <a:bodyPr/>
                    <a:lstStyle/>
                    <a:p>
                      <a:pPr algn="ctr" fontAlgn="b"/>
                      <a:r>
                        <a:rPr lang="en-US" sz="2000" b="1" u="none" strike="noStrike" dirty="0">
                          <a:effectLst/>
                        </a:rPr>
                        <a:t> </a:t>
                      </a:r>
                      <a:endParaRPr lang="en-US" sz="2000" b="1" i="0" u="none" strike="noStrike" dirty="0">
                        <a:solidFill>
                          <a:srgbClr val="000000"/>
                        </a:solidFill>
                        <a:effectLst/>
                        <a:latin typeface="Times New Roman"/>
                      </a:endParaRPr>
                    </a:p>
                  </a:txBody>
                  <a:tcPr marL="9525" marR="9525" marT="9525" marB="0" anchor="b"/>
                </a:tc>
                <a:tc>
                  <a:txBody>
                    <a:bodyPr/>
                    <a:lstStyle/>
                    <a:p>
                      <a:pPr algn="ctr" fontAlgn="b"/>
                      <a:r>
                        <a:rPr lang="en-US" sz="2000" b="1" u="none" strike="noStrike" dirty="0">
                          <a:effectLst/>
                        </a:rPr>
                        <a:t>2.513**</a:t>
                      </a:r>
                      <a:endParaRPr lang="en-US" sz="2000" b="1" i="0" u="none" strike="noStrike" dirty="0">
                        <a:solidFill>
                          <a:srgbClr val="000000"/>
                        </a:solidFill>
                        <a:effectLst/>
                        <a:latin typeface="Times New Roman"/>
                      </a:endParaRPr>
                    </a:p>
                  </a:txBody>
                  <a:tcPr marL="9525" marR="9525" marT="9525" marB="0" anchor="b"/>
                </a:tc>
                <a:tc>
                  <a:txBody>
                    <a:bodyPr/>
                    <a:lstStyle/>
                    <a:p>
                      <a:pPr algn="ctr" fontAlgn="b"/>
                      <a:r>
                        <a:rPr lang="en-US" sz="2000" b="1" u="none" strike="noStrike">
                          <a:effectLst/>
                        </a:rPr>
                        <a:t> </a:t>
                      </a:r>
                      <a:endParaRPr lang="en-US" sz="2000" b="1" i="0" u="none" strike="noStrike">
                        <a:solidFill>
                          <a:srgbClr val="000000"/>
                        </a:solidFill>
                        <a:effectLst/>
                        <a:latin typeface="Times New Roman"/>
                      </a:endParaRPr>
                    </a:p>
                  </a:txBody>
                  <a:tcPr marL="9525" marR="9525" marT="9525" marB="0" anchor="b"/>
                </a:tc>
                <a:tc>
                  <a:txBody>
                    <a:bodyPr/>
                    <a:lstStyle/>
                    <a:p>
                      <a:pPr algn="ctr" fontAlgn="b"/>
                      <a:r>
                        <a:rPr lang="en-US" sz="2000" b="1" u="none" strike="noStrike">
                          <a:effectLst/>
                        </a:rPr>
                        <a:t>3.873***</a:t>
                      </a:r>
                      <a:endParaRPr lang="en-US" sz="2000" b="1" i="0" u="none" strike="noStrike">
                        <a:solidFill>
                          <a:srgbClr val="000000"/>
                        </a:solidFill>
                        <a:effectLst/>
                        <a:latin typeface="Times New Roman"/>
                      </a:endParaRPr>
                    </a:p>
                  </a:txBody>
                  <a:tcPr marL="9525" marR="9525" marT="9525" marB="0" anchor="b"/>
                </a:tc>
                <a:tc>
                  <a:txBody>
                    <a:bodyPr/>
                    <a:lstStyle/>
                    <a:p>
                      <a:pPr algn="ctr" fontAlgn="b"/>
                      <a:r>
                        <a:rPr lang="en-US" sz="2000" b="1" u="none" strike="noStrike">
                          <a:effectLst/>
                        </a:rPr>
                        <a:t> </a:t>
                      </a:r>
                      <a:endParaRPr lang="en-US" sz="2000" b="1" i="0" u="none" strike="noStrike">
                        <a:solidFill>
                          <a:srgbClr val="000000"/>
                        </a:solidFill>
                        <a:effectLst/>
                        <a:latin typeface="Times New Roman"/>
                      </a:endParaRPr>
                    </a:p>
                  </a:txBody>
                  <a:tcPr marL="9525" marR="9525" marT="9525" marB="0" anchor="b"/>
                </a:tc>
                <a:tc>
                  <a:txBody>
                    <a:bodyPr/>
                    <a:lstStyle/>
                    <a:p>
                      <a:pPr algn="ctr" fontAlgn="b"/>
                      <a:r>
                        <a:rPr lang="en-US" sz="2000" b="1" u="none" strike="noStrike" dirty="0">
                          <a:effectLst/>
                        </a:rPr>
                        <a:t>1.359**</a:t>
                      </a:r>
                      <a:endParaRPr lang="en-US" sz="2000" b="1" i="0" u="none" strike="noStrike" dirty="0">
                        <a:solidFill>
                          <a:srgbClr val="000000"/>
                        </a:solidFill>
                        <a:effectLst/>
                        <a:latin typeface="Times New Roman"/>
                      </a:endParaRPr>
                    </a:p>
                  </a:txBody>
                  <a:tcPr marL="9525" marR="9525" marT="9525" marB="0" anchor="b"/>
                </a:tc>
              </a:tr>
              <a:tr h="274796">
                <a:tc vMerge="1">
                  <a:txBody>
                    <a:bodyPr/>
                    <a:lstStyle/>
                    <a:p>
                      <a:endParaRPr lang="en-US"/>
                    </a:p>
                  </a:txBody>
                  <a:tcPr/>
                </a:tc>
                <a:tc>
                  <a:txBody>
                    <a:bodyPr/>
                    <a:lstStyle/>
                    <a:p>
                      <a:pPr algn="ctr" fontAlgn="b"/>
                      <a:r>
                        <a:rPr lang="en-US" sz="1400" u="none" strike="noStrike">
                          <a:effectLst/>
                        </a:rPr>
                        <a:t>(0.009)</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(1.093)</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(0.892)</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(0.548)</a:t>
                      </a:r>
                      <a:endParaRPr lang="en-US" sz="1400" b="0" i="0" u="none" strike="noStrike" dirty="0">
                        <a:solidFill>
                          <a:srgbClr val="000000"/>
                        </a:solidFill>
                        <a:effectLst/>
                        <a:latin typeface="Times New Roman"/>
                      </a:endParaRPr>
                    </a:p>
                  </a:txBody>
                  <a:tcPr marL="9525" marR="9525" marT="9525" marB="0" anchor="b"/>
                </a:tc>
              </a:tr>
              <a:tr h="255560">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r>
              <a:tr h="274796">
                <a:tc>
                  <a:txBody>
                    <a:bodyPr/>
                    <a:lstStyle/>
                    <a:p>
                      <a:pPr algn="l" fontAlgn="b"/>
                      <a:r>
                        <a:rPr lang="en-US" sz="1400" u="none" strike="noStrike" dirty="0">
                          <a:effectLst/>
                        </a:rPr>
                        <a:t>Firm characteristics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r>
              <a:tr h="274796">
                <a:tc>
                  <a:txBody>
                    <a:bodyPr/>
                    <a:lstStyle/>
                    <a:p>
                      <a:pPr algn="l" fontAlgn="b"/>
                      <a:r>
                        <a:rPr lang="en-US" sz="1400" u="none" strike="noStrike" dirty="0">
                          <a:effectLst/>
                        </a:rPr>
                        <a:t>Country fixed effects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r>
              <a:tr h="274796">
                <a:tc>
                  <a:txBody>
                    <a:bodyPr/>
                    <a:lstStyle/>
                    <a:p>
                      <a:pPr algn="l" fontAlgn="b"/>
                      <a:r>
                        <a:rPr lang="en-US" sz="1400" u="none" strike="noStrike" dirty="0">
                          <a:effectLst/>
                        </a:rPr>
                        <a:t>Industry fixed effects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r>
              <a:tr h="274796">
                <a:tc>
                  <a:txBody>
                    <a:bodyPr/>
                    <a:lstStyle/>
                    <a:p>
                      <a:pPr algn="l" fontAlgn="b"/>
                      <a:r>
                        <a:rPr lang="en-US" sz="1400" u="none" strike="noStrike">
                          <a:effectLst/>
                        </a:rPr>
                        <a:t>Year fixed effects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r>
              <a:tr h="497379">
                <a:tc>
                  <a:txBody>
                    <a:bodyPr/>
                    <a:lstStyle/>
                    <a:p>
                      <a:pPr algn="l" fontAlgn="b"/>
                      <a:r>
                        <a:rPr lang="en-US" sz="1400" u="none" strike="noStrike">
                          <a:effectLst/>
                        </a:rPr>
                        <a:t>City-level fixed effects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Yes</a:t>
                      </a:r>
                      <a:endParaRPr lang="en-US" sz="1400" b="0" i="0" u="none" strike="noStrike">
                        <a:solidFill>
                          <a:srgbClr val="000000"/>
                        </a:solidFill>
                        <a:effectLst/>
                        <a:latin typeface="Times New Roman"/>
                      </a:endParaRPr>
                    </a:p>
                  </a:txBody>
                  <a:tcPr marL="9525" marR="9525" marT="9525" marB="0" anchor="b"/>
                </a:tc>
              </a:tr>
              <a:tr h="255560">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274796">
                <a:tc>
                  <a:txBody>
                    <a:bodyPr/>
                    <a:lstStyle/>
                    <a:p>
                      <a:pPr algn="l" fontAlgn="b"/>
                      <a:r>
                        <a:rPr lang="en-US" sz="1400" u="none" strike="noStrike">
                          <a:effectLst/>
                        </a:rPr>
                        <a:t>Observations</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48,531</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48,793</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48,793</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48,793</a:t>
                      </a:r>
                      <a:endParaRPr lang="en-US" sz="1400" b="0" i="0" u="none" strike="noStrike">
                        <a:solidFill>
                          <a:srgbClr val="000000"/>
                        </a:solidFill>
                        <a:effectLst/>
                        <a:latin typeface="Times New Roman"/>
                      </a:endParaRPr>
                    </a:p>
                  </a:txBody>
                  <a:tcPr marL="9525" marR="9525" marT="9525" marB="0" anchor="b"/>
                </a:tc>
              </a:tr>
              <a:tr h="274796">
                <a:tc>
                  <a:txBody>
                    <a:bodyPr/>
                    <a:lstStyle/>
                    <a:p>
                      <a:pPr algn="l" fontAlgn="b"/>
                      <a:r>
                        <a:rPr lang="en-US" sz="1400" u="none" strike="noStrike">
                          <a:effectLst/>
                        </a:rPr>
                        <a:t>Adjusted R-sq</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0.124</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0.091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0.219</a:t>
                      </a:r>
                      <a:endParaRPr lang="en-US" sz="1400" b="0" i="0" u="none" strike="noStrike">
                        <a:solidFill>
                          <a:srgbClr val="000000"/>
                        </a:solidFill>
                        <a:effectLst/>
                        <a:latin typeface="Times New Roman"/>
                      </a:endParaRPr>
                    </a:p>
                  </a:txBody>
                  <a:tcPr marL="9525" marR="9525" marT="9525" marB="0" anchor="b"/>
                </a:tc>
              </a:tr>
              <a:tr h="255560">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2004939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839200" cy="5105399"/>
          </a:xfrm>
        </p:spPr>
        <p:txBody>
          <a:bodyPr>
            <a:normAutofit/>
          </a:bodyPr>
          <a:lstStyle/>
          <a:p>
            <a:pPr marL="0" indent="0">
              <a:buNone/>
            </a:pPr>
            <a:r>
              <a:rPr lang="en-US" b="1" dirty="0" smtClean="0"/>
              <a:t>Shocks:</a:t>
            </a:r>
          </a:p>
          <a:p>
            <a:r>
              <a:rPr lang="en-US" dirty="0" smtClean="0"/>
              <a:t>“Outage </a:t>
            </a:r>
            <a:r>
              <a:rPr lang="en-US" dirty="0"/>
              <a:t>shock" - Total number of days in a year they </a:t>
            </a:r>
            <a:r>
              <a:rPr lang="en-US" dirty="0" smtClean="0"/>
              <a:t>are without </a:t>
            </a:r>
            <a:r>
              <a:rPr lang="en-US" dirty="0"/>
              <a:t>the following crucial utilities and services</a:t>
            </a:r>
          </a:p>
          <a:p>
            <a:pPr lvl="1"/>
            <a:r>
              <a:rPr lang="en-US" sz="2400" dirty="0"/>
              <a:t>Electric power</a:t>
            </a:r>
          </a:p>
          <a:p>
            <a:pPr lvl="1"/>
            <a:r>
              <a:rPr lang="en-US" sz="2400" dirty="0"/>
              <a:t>Water</a:t>
            </a:r>
          </a:p>
          <a:p>
            <a:pPr lvl="1"/>
            <a:r>
              <a:rPr lang="en-US" sz="2400" dirty="0" smtClean="0"/>
              <a:t>Telephone (but too few observations)</a:t>
            </a:r>
            <a:endParaRPr lang="en-US" sz="2400" dirty="0"/>
          </a:p>
          <a:p>
            <a:pPr lvl="1"/>
            <a:r>
              <a:rPr lang="en-US" sz="2400" dirty="0"/>
              <a:t>Transportation (but too few observations</a:t>
            </a:r>
            <a:r>
              <a:rPr lang="en-US" sz="2400" dirty="0" smtClean="0"/>
              <a:t>)</a:t>
            </a:r>
          </a:p>
          <a:p>
            <a:pPr marL="274320" lvl="1" indent="0">
              <a:buNone/>
            </a:pPr>
            <a:r>
              <a:rPr lang="en-US" sz="2400" dirty="0" smtClean="0"/>
              <a:t>These shocks may have distorted current employment level. How much difference does accounting for these make in results?</a:t>
            </a:r>
            <a:endParaRPr lang="en-US" sz="2400" dirty="0"/>
          </a:p>
          <a:p>
            <a:pPr marL="274320" lvl="1" indent="0">
              <a:buNone/>
            </a:pPr>
            <a:r>
              <a:rPr lang="en-US" sz="2400" b="1" dirty="0" smtClean="0"/>
              <a:t>Enforcement</a:t>
            </a:r>
            <a:r>
              <a:rPr lang="en-US" sz="2400" dirty="0" smtClean="0"/>
              <a:t> Measure: Percentage of Management Time on Regulations with Officials </a:t>
            </a:r>
            <a:endParaRPr lang="en-US" sz="2400" dirty="0"/>
          </a:p>
        </p:txBody>
      </p:sp>
      <p:sp>
        <p:nvSpPr>
          <p:cNvPr id="4" name="Slide Number Placeholder 3"/>
          <p:cNvSpPr>
            <a:spLocks noGrp="1"/>
          </p:cNvSpPr>
          <p:nvPr>
            <p:ph type="sldNum" sz="quarter" idx="12"/>
          </p:nvPr>
        </p:nvSpPr>
        <p:spPr/>
        <p:txBody>
          <a:bodyPr/>
          <a:lstStyle/>
          <a:p>
            <a:fld id="{F2AFEE5C-71C7-47B0-892D-8164FFEA41C5}" type="slidenum">
              <a:rPr lang="en-US" smtClean="0"/>
              <a:t>18</a:t>
            </a:fld>
            <a:endParaRPr lang="en-US"/>
          </a:p>
        </p:txBody>
      </p:sp>
      <p:sp>
        <p:nvSpPr>
          <p:cNvPr id="8" name="Title 1"/>
          <p:cNvSpPr txBox="1">
            <a:spLocks/>
          </p:cNvSpPr>
          <p:nvPr/>
        </p:nvSpPr>
        <p:spPr>
          <a:xfrm>
            <a:off x="473849" y="533400"/>
            <a:ext cx="8229600" cy="838199"/>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b="1" dirty="0" smtClean="0"/>
              <a:t>Accounting for Shocks that Firms May Have Faced  and the Enforcement Variables </a:t>
            </a:r>
            <a:endParaRPr lang="en-US" sz="2700" b="1" dirty="0"/>
          </a:p>
          <a:p>
            <a:endParaRPr lang="en-US" sz="2700" b="1" dirty="0"/>
          </a:p>
        </p:txBody>
      </p:sp>
    </p:spTree>
    <p:extLst>
      <p:ext uri="{BB962C8B-B14F-4D97-AF65-F5344CB8AC3E}">
        <p14:creationId xmlns:p14="http://schemas.microsoft.com/office/powerpoint/2010/main" val="203295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FEE5C-71C7-47B0-892D-8164FFEA41C5}" type="slidenum">
              <a:rPr lang="en-US" smtClean="0"/>
              <a:t>19</a:t>
            </a:fld>
            <a:endParaRPr lang="en-US"/>
          </a:p>
        </p:txBody>
      </p:sp>
      <p:sp>
        <p:nvSpPr>
          <p:cNvPr id="8" name="Title 1"/>
          <p:cNvSpPr txBox="1">
            <a:spLocks/>
          </p:cNvSpPr>
          <p:nvPr/>
        </p:nvSpPr>
        <p:spPr>
          <a:xfrm>
            <a:off x="304800" y="533399"/>
            <a:ext cx="8366411" cy="838201"/>
          </a:xfrm>
          <a:prstGeom prst="rect">
            <a:avLst/>
          </a:prstGeom>
        </p:spPr>
        <p:txBody>
          <a:bodyPr vert="horz" lIns="91440" tIns="45720" rIns="91440" bIns="45720" rtlCol="0" anchor="ctr">
            <a:normAutofit fontScale="67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4100" b="1" dirty="0" smtClean="0"/>
              <a:t>Results – Various Measures of Employment Change (always with the standard controls</a:t>
            </a:r>
            <a:r>
              <a:rPr lang="en-US" sz="2800" dirty="0" smtClean="0"/>
              <a:t>)</a:t>
            </a:r>
            <a:endParaRPr lang="en-US" sz="2700" b="1" dirty="0">
              <a:solidFill>
                <a:schemeClr val="tx1"/>
              </a:solidFill>
            </a:endParaRPr>
          </a:p>
          <a:p>
            <a:endParaRPr lang="en-US" sz="2700" dirty="0"/>
          </a:p>
        </p:txBody>
      </p:sp>
      <p:graphicFrame>
        <p:nvGraphicFramePr>
          <p:cNvPr id="2" name="Table 1"/>
          <p:cNvGraphicFramePr>
            <a:graphicFrameLocks noGrp="1"/>
          </p:cNvGraphicFramePr>
          <p:nvPr>
            <p:extLst>
              <p:ext uri="{D42A27DB-BD31-4B8C-83A1-F6EECF244321}">
                <p14:modId xmlns:p14="http://schemas.microsoft.com/office/powerpoint/2010/main" val="3389121835"/>
              </p:ext>
            </p:extLst>
          </p:nvPr>
        </p:nvGraphicFramePr>
        <p:xfrm>
          <a:off x="152400" y="1295399"/>
          <a:ext cx="8965642" cy="4879848"/>
        </p:xfrm>
        <a:graphic>
          <a:graphicData uri="http://schemas.openxmlformats.org/drawingml/2006/table">
            <a:tbl>
              <a:tblPr>
                <a:tableStyleId>{5C22544A-7EE6-4342-B048-85BDC9FD1C3A}</a:tableStyleId>
              </a:tblPr>
              <a:tblGrid>
                <a:gridCol w="1736787"/>
                <a:gridCol w="776253"/>
                <a:gridCol w="776253"/>
                <a:gridCol w="776253"/>
                <a:gridCol w="121289"/>
                <a:gridCol w="776253"/>
                <a:gridCol w="776253"/>
                <a:gridCol w="776253"/>
                <a:gridCol w="121289"/>
                <a:gridCol w="776253"/>
                <a:gridCol w="776253"/>
                <a:gridCol w="776253"/>
              </a:tblGrid>
              <a:tr h="730030">
                <a:tc gridSpan="12">
                  <a:txBody>
                    <a:bodyPr/>
                    <a:lstStyle/>
                    <a:p>
                      <a:pPr algn="l" fontAlgn="b"/>
                      <a:r>
                        <a:rPr lang="en-US" sz="1400" u="none" strike="noStrike" dirty="0">
                          <a:effectLst/>
                        </a:rPr>
                        <a:t>Table 3  Effects of Perceived Seriousness of  the Labor Regulations Obstacle and Alternative Enforcement Measures on Net Job Change, Net Job Creation and Net Job Destruction</a:t>
                      </a:r>
                      <a:endParaRPr lang="en-US" sz="1400" b="1"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4458">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gridSpan="3">
                  <a:txBody>
                    <a:bodyPr/>
                    <a:lstStyle/>
                    <a:p>
                      <a:pPr algn="ctr" fontAlgn="b"/>
                      <a:r>
                        <a:rPr lang="en-US" sz="1800" b="1" u="none" strike="noStrike" dirty="0">
                          <a:effectLst/>
                        </a:rPr>
                        <a:t>Net job change</a:t>
                      </a:r>
                      <a:endParaRPr lang="en-US" sz="1800" b="1"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ctr" fontAlgn="b"/>
                      <a:r>
                        <a:rPr lang="en-US" sz="1800" b="1" u="none" strike="noStrike" dirty="0">
                          <a:effectLst/>
                        </a:rPr>
                        <a:t> </a:t>
                      </a:r>
                      <a:endParaRPr lang="en-US" sz="1800" b="1" i="0" u="none" strike="noStrike" dirty="0">
                        <a:solidFill>
                          <a:srgbClr val="000000"/>
                        </a:solidFill>
                        <a:effectLst/>
                        <a:latin typeface="Times New Roman"/>
                      </a:endParaRPr>
                    </a:p>
                  </a:txBody>
                  <a:tcPr marL="9525" marR="9525" marT="9525" marB="0" anchor="b"/>
                </a:tc>
                <a:tc gridSpan="3">
                  <a:txBody>
                    <a:bodyPr/>
                    <a:lstStyle/>
                    <a:p>
                      <a:pPr algn="ctr" fontAlgn="b"/>
                      <a:r>
                        <a:rPr lang="en-US" sz="1800" b="1" u="none" strike="noStrike" dirty="0">
                          <a:effectLst/>
                        </a:rPr>
                        <a:t>Net job creation</a:t>
                      </a:r>
                      <a:endParaRPr lang="en-US" sz="1800" b="1"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ctr" fontAlgn="b"/>
                      <a:r>
                        <a:rPr lang="en-US" sz="1800" b="1" u="none" strike="noStrike" dirty="0">
                          <a:effectLst/>
                        </a:rPr>
                        <a:t> </a:t>
                      </a:r>
                      <a:endParaRPr lang="en-US" sz="1800" b="1" i="0" u="none" strike="noStrike" dirty="0">
                        <a:solidFill>
                          <a:srgbClr val="000000"/>
                        </a:solidFill>
                        <a:effectLst/>
                        <a:latin typeface="Times New Roman"/>
                      </a:endParaRPr>
                    </a:p>
                  </a:txBody>
                  <a:tcPr marL="9525" marR="9525" marT="9525" marB="0" anchor="b"/>
                </a:tc>
                <a:tc gridSpan="3">
                  <a:txBody>
                    <a:bodyPr/>
                    <a:lstStyle/>
                    <a:p>
                      <a:pPr algn="ctr" fontAlgn="b"/>
                      <a:r>
                        <a:rPr lang="en-US" sz="1800" b="1" u="none" strike="noStrike" dirty="0">
                          <a:effectLst/>
                        </a:rPr>
                        <a:t>Net job destruction</a:t>
                      </a:r>
                      <a:endParaRPr lang="en-US" sz="1800" b="1" i="0" u="none" strike="noStrike" dirty="0">
                        <a:solidFill>
                          <a:srgbClr val="000000"/>
                        </a:solidFill>
                        <a:effectLst/>
                        <a:latin typeface="Times New Roman"/>
                      </a:endParaRPr>
                    </a:p>
                  </a:txBody>
                  <a:tcPr marL="9525" marR="9525" marT="9525" marB="0" anchor="b"/>
                </a:tc>
                <a:tc hMerge="1">
                  <a:txBody>
                    <a:bodyPr/>
                    <a:lstStyle/>
                    <a:p>
                      <a:endParaRPr lang="en-US"/>
                    </a:p>
                  </a:txBody>
                  <a:tcPr/>
                </a:tc>
                <a:tc hMerge="1">
                  <a:txBody>
                    <a:bodyPr/>
                    <a:lstStyle/>
                    <a:p>
                      <a:endParaRPr lang="en-US"/>
                    </a:p>
                  </a:txBody>
                  <a:tcPr/>
                </a:tc>
              </a:tr>
              <a:tr h="324458">
                <a:tc>
                  <a:txBody>
                    <a:bodyPr/>
                    <a:lstStyle/>
                    <a:p>
                      <a:pPr algn="l"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(4)</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(6)</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(9)</a:t>
                      </a:r>
                      <a:endParaRPr lang="en-US" sz="1400" b="0" i="0" u="none" strike="noStrike">
                        <a:solidFill>
                          <a:srgbClr val="000000"/>
                        </a:solidFill>
                        <a:effectLst/>
                        <a:latin typeface="Times New Roman"/>
                      </a:endParaRPr>
                    </a:p>
                  </a:txBody>
                  <a:tcPr marL="9525" marR="9525" marT="9525" marB="0" anchor="b"/>
                </a:tc>
              </a:tr>
              <a:tr h="324458">
                <a:tc rowSpan="2">
                  <a:txBody>
                    <a:bodyPr/>
                    <a:lstStyle/>
                    <a:p>
                      <a:pPr algn="l" fontAlgn="ctr"/>
                      <a:r>
                        <a:rPr lang="en-US" sz="1600" b="1" u="none" strike="noStrike" dirty="0" err="1">
                          <a:effectLst/>
                        </a:rPr>
                        <a:t>meanObstLabor</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400" u="none" strike="noStrike" dirty="0">
                          <a:effectLst/>
                        </a:rPr>
                        <a:t>4.141***</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3.650***</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4.332***</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3.667***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3.187***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3.901***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-0.474**</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-0.463**</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-0.431**</a:t>
                      </a:r>
                      <a:endParaRPr lang="en-US" sz="1400" b="0" i="0" u="none" strike="noStrike">
                        <a:solidFill>
                          <a:srgbClr val="000000"/>
                        </a:solidFill>
                        <a:effectLst/>
                        <a:latin typeface="Times New Roman"/>
                      </a:endParaRPr>
                    </a:p>
                  </a:txBody>
                  <a:tcPr marL="9525" marR="9525" marT="9525" marB="0" anchor="b"/>
                </a:tc>
              </a:tr>
              <a:tr h="324458">
                <a:tc vMerge="1">
                  <a:txBody>
                    <a:bodyPr/>
                    <a:lstStyle/>
                    <a:p>
                      <a:endParaRPr lang="en-US"/>
                    </a:p>
                  </a:txBody>
                  <a:tcPr/>
                </a:tc>
                <a:tc>
                  <a:txBody>
                    <a:bodyPr/>
                    <a:lstStyle/>
                    <a:p>
                      <a:pPr algn="ctr" fontAlgn="b"/>
                      <a:r>
                        <a:rPr lang="en-US" sz="1400" u="none" strike="noStrike">
                          <a:effectLst/>
                        </a:rPr>
                        <a:t>(1.046)</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(1.037)</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(1.091)</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(0.942)</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(0.943)</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(0.992)</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(0.221)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(0.210)</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(0.216)</a:t>
                      </a:r>
                      <a:endParaRPr lang="en-US" sz="1400" b="0" i="0" u="none" strike="noStrike">
                        <a:solidFill>
                          <a:srgbClr val="000000"/>
                        </a:solidFill>
                        <a:effectLst/>
                        <a:latin typeface="Times New Roman"/>
                      </a:endParaRPr>
                    </a:p>
                  </a:txBody>
                  <a:tcPr marL="9525" marR="9525" marT="9525" marB="0" anchor="b"/>
                </a:tc>
              </a:tr>
              <a:tr h="301746">
                <a:tc>
                  <a:txBody>
                    <a:bodyPr/>
                    <a:lstStyle/>
                    <a:p>
                      <a:pPr algn="l" fontAlgn="b"/>
                      <a:r>
                        <a:rPr lang="en-US" sz="1600" b="1" u="none" strike="noStrike" dirty="0">
                          <a:effectLst/>
                        </a:rPr>
                        <a:t> </a:t>
                      </a:r>
                      <a:endParaRPr lang="en-US" sz="1600" b="1"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324458">
                <a:tc rowSpan="2">
                  <a:txBody>
                    <a:bodyPr/>
                    <a:lstStyle/>
                    <a:p>
                      <a:pPr algn="l" fontAlgn="ctr"/>
                      <a:r>
                        <a:rPr lang="en-US" sz="1600" b="1" u="none" strike="noStrike" dirty="0" err="1">
                          <a:effectLst/>
                        </a:rPr>
                        <a:t>meanLog_ManTimeReg</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2.779***</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2.508***</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-0.271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324458">
                <a:tc vMerge="1">
                  <a:txBody>
                    <a:bodyPr/>
                    <a:lstStyle/>
                    <a:p>
                      <a:endParaRPr lang="en-US"/>
                    </a:p>
                  </a:txBody>
                  <a:tcPr/>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(0.711)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(0.651)</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(0.184)</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301746">
                <a:tc>
                  <a:txBody>
                    <a:bodyPr/>
                    <a:lstStyle/>
                    <a:p>
                      <a:pPr algn="l" fontAlgn="b"/>
                      <a:r>
                        <a:rPr lang="en-US" sz="1600" b="1" u="none" strike="noStrike" dirty="0">
                          <a:effectLst/>
                        </a:rPr>
                        <a:t> </a:t>
                      </a:r>
                      <a:endParaRPr lang="en-US" sz="1600" b="1"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324458">
                <a:tc rowSpan="2">
                  <a:txBody>
                    <a:bodyPr/>
                    <a:lstStyle/>
                    <a:p>
                      <a:pPr algn="l" fontAlgn="ctr"/>
                      <a:r>
                        <a:rPr lang="en-US" sz="1600" b="1" u="none" strike="noStrike" dirty="0" err="1">
                          <a:effectLst/>
                        </a:rPr>
                        <a:t>meanObstInfml_Low</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0.551</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0.675</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0.123</a:t>
                      </a:r>
                      <a:endParaRPr lang="en-US" sz="1400" b="0" i="0" u="none" strike="noStrike">
                        <a:solidFill>
                          <a:srgbClr val="000000"/>
                        </a:solidFill>
                        <a:effectLst/>
                        <a:latin typeface="Times New Roman"/>
                      </a:endParaRPr>
                    </a:p>
                  </a:txBody>
                  <a:tcPr marL="9525" marR="9525" marT="9525" marB="0" anchor="b"/>
                </a:tc>
              </a:tr>
              <a:tr h="324458">
                <a:tc vMerge="1">
                  <a:txBody>
                    <a:bodyPr/>
                    <a:lstStyle/>
                    <a:p>
                      <a:endParaRPr lang="en-US"/>
                    </a:p>
                  </a:txBody>
                  <a:tcPr/>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(0.704)</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(0.645)</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(0.160)</a:t>
                      </a:r>
                      <a:endParaRPr lang="en-US" sz="1400" b="0" i="0" u="none" strike="noStrike">
                        <a:solidFill>
                          <a:srgbClr val="000000"/>
                        </a:solidFill>
                        <a:effectLst/>
                        <a:latin typeface="Times New Roman"/>
                      </a:endParaRPr>
                    </a:p>
                  </a:txBody>
                  <a:tcPr marL="9525" marR="9525" marT="9525" marB="0" anchor="b"/>
                </a:tc>
              </a:tr>
              <a:tr h="301746">
                <a:tc>
                  <a:txBody>
                    <a:bodyPr/>
                    <a:lstStyle/>
                    <a:p>
                      <a:pPr algn="l" fontAlgn="b"/>
                      <a:r>
                        <a:rPr lang="en-US" sz="1600" b="1" u="none" strike="noStrike" dirty="0">
                          <a:effectLst/>
                        </a:rPr>
                        <a:t> </a:t>
                      </a:r>
                      <a:endParaRPr lang="en-US" sz="1600" b="1"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r>
              <a:tr h="324458">
                <a:tc rowSpan="2">
                  <a:txBody>
                    <a:bodyPr/>
                    <a:lstStyle/>
                    <a:p>
                      <a:pPr algn="l" fontAlgn="ctr"/>
                      <a:r>
                        <a:rPr lang="en-US" sz="1600" b="1" u="none" strike="noStrike" dirty="0" err="1">
                          <a:effectLst/>
                        </a:rPr>
                        <a:t>Log_DaysPowerOut</a:t>
                      </a:r>
                      <a:endParaRPr lang="en-US" sz="1600" b="1" i="0" u="none" strike="noStrike" dirty="0">
                        <a:solidFill>
                          <a:srgbClr val="000000"/>
                        </a:solidFill>
                        <a:effectLst/>
                        <a:latin typeface="Times New Roman"/>
                      </a:endParaRPr>
                    </a:p>
                  </a:txBody>
                  <a:tcPr marL="9525" marR="9525" marT="9525" marB="0" anchor="ctr"/>
                </a:tc>
                <a:tc>
                  <a:txBody>
                    <a:bodyPr/>
                    <a:lstStyle/>
                    <a:p>
                      <a:pPr algn="ctr" fontAlgn="b"/>
                      <a:r>
                        <a:rPr lang="en-US" sz="1400" u="none" strike="noStrike">
                          <a:effectLst/>
                        </a:rPr>
                        <a:t>1.407***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1.310***</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1.404***</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1.427***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1.342***</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1.424***</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0.020</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0.032</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0.020</a:t>
                      </a:r>
                      <a:endParaRPr lang="en-US" sz="1400" b="0" i="0" u="none" strike="noStrike">
                        <a:solidFill>
                          <a:srgbClr val="000000"/>
                        </a:solidFill>
                        <a:effectLst/>
                        <a:latin typeface="Times New Roman"/>
                      </a:endParaRPr>
                    </a:p>
                  </a:txBody>
                  <a:tcPr marL="9525" marR="9525" marT="9525" marB="0" anchor="b"/>
                </a:tc>
              </a:tr>
              <a:tr h="324458">
                <a:tc vMerge="1">
                  <a:txBody>
                    <a:bodyPr/>
                    <a:lstStyle/>
                    <a:p>
                      <a:endParaRPr lang="en-US"/>
                    </a:p>
                  </a:txBody>
                  <a:tcPr/>
                </a:tc>
                <a:tc>
                  <a:txBody>
                    <a:bodyPr/>
                    <a:lstStyle/>
                    <a:p>
                      <a:pPr algn="ctr" fontAlgn="b"/>
                      <a:r>
                        <a:rPr lang="en-US" sz="1400" u="none" strike="noStrike" dirty="0">
                          <a:effectLst/>
                        </a:rPr>
                        <a:t>(0.296)</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(0.288)</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(0.295)</a:t>
                      </a:r>
                      <a:endParaRPr lang="en-US" sz="1400" b="0" i="0" u="none" strike="noStrike">
                        <a:solidFill>
                          <a:srgbClr val="000000"/>
                        </a:solidFill>
                        <a:effectLst/>
                        <a:latin typeface="Times New Roman"/>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(0.278)</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a:effectLst/>
                        </a:rPr>
                        <a:t>(0.270)</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(0.277)</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(0.069)</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(0.069)</a:t>
                      </a:r>
                      <a:endParaRPr lang="en-US" sz="1400" b="0" i="0" u="none" strike="noStrike" dirty="0">
                        <a:solidFill>
                          <a:srgbClr val="000000"/>
                        </a:solidFill>
                        <a:effectLst/>
                        <a:latin typeface="Times New Roman"/>
                      </a:endParaRPr>
                    </a:p>
                  </a:txBody>
                  <a:tcPr marL="9525" marR="9525" marT="9525" marB="0" anchor="b"/>
                </a:tc>
                <a:tc>
                  <a:txBody>
                    <a:bodyPr/>
                    <a:lstStyle/>
                    <a:p>
                      <a:pPr algn="ctr" fontAlgn="b"/>
                      <a:r>
                        <a:rPr lang="en-US" sz="1400" u="none" strike="noStrike" dirty="0">
                          <a:effectLst/>
                        </a:rPr>
                        <a:t>(0.069)</a:t>
                      </a:r>
                      <a:endParaRPr lang="en-US" sz="14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1724400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Background Labor Market Issues: Challenges for Public Policy Makers </a:t>
            </a:r>
            <a:endParaRPr lang="en-US" b="1" dirty="0"/>
          </a:p>
        </p:txBody>
      </p:sp>
      <p:sp>
        <p:nvSpPr>
          <p:cNvPr id="3" name="Content Placeholder 2"/>
          <p:cNvSpPr>
            <a:spLocks noGrp="1"/>
          </p:cNvSpPr>
          <p:nvPr>
            <p:ph idx="1"/>
          </p:nvPr>
        </p:nvSpPr>
        <p:spPr/>
        <p:txBody>
          <a:bodyPr>
            <a:normAutofit lnSpcReduction="10000"/>
          </a:bodyPr>
          <a:lstStyle/>
          <a:p>
            <a:r>
              <a:rPr lang="en-US" b="1" dirty="0" smtClean="0"/>
              <a:t>Events in the News</a:t>
            </a:r>
          </a:p>
          <a:p>
            <a:pPr lvl="1"/>
            <a:r>
              <a:rPr lang="en-US" dirty="0"/>
              <a:t>Garment workers killed in collapse of Bangladeshi factory buildings</a:t>
            </a:r>
          </a:p>
          <a:p>
            <a:pPr lvl="1"/>
            <a:r>
              <a:rPr lang="en-US" dirty="0"/>
              <a:t>Factory workers in India infected by polluted air </a:t>
            </a:r>
          </a:p>
          <a:p>
            <a:pPr lvl="1"/>
            <a:r>
              <a:rPr lang="en-US" dirty="0"/>
              <a:t>Child labor and insufficient schooling </a:t>
            </a:r>
          </a:p>
          <a:p>
            <a:pPr lvl="1"/>
            <a:r>
              <a:rPr lang="en-US" dirty="0"/>
              <a:t>Sexual harassment and exploitation of female workers</a:t>
            </a:r>
          </a:p>
          <a:p>
            <a:pPr lvl="1"/>
            <a:r>
              <a:rPr lang="en-US" dirty="0"/>
              <a:t>Wage discrimination by gender, ethnicity and </a:t>
            </a:r>
            <a:r>
              <a:rPr lang="en-US" dirty="0" smtClean="0"/>
              <a:t>religion</a:t>
            </a:r>
            <a:endParaRPr lang="en-US" dirty="0"/>
          </a:p>
          <a:p>
            <a:pPr marL="274320" lvl="1" indent="0">
              <a:buNone/>
            </a:pPr>
            <a:endParaRPr lang="en-US" dirty="0"/>
          </a:p>
          <a:p>
            <a:r>
              <a:rPr lang="en-US" b="1" dirty="0" smtClean="0"/>
              <a:t>What to do about these conditions?</a:t>
            </a:r>
          </a:p>
          <a:p>
            <a:pPr lvl="1"/>
            <a:r>
              <a:rPr lang="en-US" dirty="0" smtClean="0"/>
              <a:t>Prohibit Exports from Bangladesh?</a:t>
            </a:r>
          </a:p>
          <a:p>
            <a:pPr lvl="1"/>
            <a:r>
              <a:rPr lang="en-US" dirty="0" smtClean="0"/>
              <a:t>Cause factories to shut down when pollution is high?  </a:t>
            </a:r>
          </a:p>
          <a:p>
            <a:pPr lvl="1"/>
            <a:r>
              <a:rPr lang="en-US" dirty="0" smtClean="0"/>
              <a:t>Ban Child labor? </a:t>
            </a:r>
          </a:p>
          <a:p>
            <a:pPr lvl="1"/>
            <a:r>
              <a:rPr lang="en-US" dirty="0" smtClean="0"/>
              <a:t>Prohibit or severely limit the employment of female workers?</a:t>
            </a:r>
          </a:p>
          <a:p>
            <a:pPr lvl="1"/>
            <a:r>
              <a:rPr lang="en-US" dirty="0" smtClean="0"/>
              <a:t>Eliminate wage differentials?</a:t>
            </a:r>
          </a:p>
          <a:p>
            <a:pPr lvl="1"/>
            <a:endParaRPr lang="en-US" dirty="0" smtClean="0"/>
          </a:p>
        </p:txBody>
      </p:sp>
      <p:sp>
        <p:nvSpPr>
          <p:cNvPr id="4" name="Slide Number Placeholder 3"/>
          <p:cNvSpPr>
            <a:spLocks noGrp="1"/>
          </p:cNvSpPr>
          <p:nvPr>
            <p:ph type="sldNum" sz="quarter" idx="12"/>
          </p:nvPr>
        </p:nvSpPr>
        <p:spPr/>
        <p:txBody>
          <a:bodyPr/>
          <a:lstStyle/>
          <a:p>
            <a:fld id="{F2AFEE5C-71C7-47B0-892D-8164FFEA41C5}" type="slidenum">
              <a:rPr lang="en-US" smtClean="0"/>
              <a:t>2</a:t>
            </a:fld>
            <a:endParaRPr lang="en-US"/>
          </a:p>
        </p:txBody>
      </p:sp>
    </p:spTree>
    <p:extLst>
      <p:ext uri="{BB962C8B-B14F-4D97-AF65-F5344CB8AC3E}">
        <p14:creationId xmlns:p14="http://schemas.microsoft.com/office/powerpoint/2010/main" val="290739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533400"/>
            <a:ext cx="3810000" cy="2438400"/>
          </a:xfrm>
        </p:spPr>
        <p:txBody>
          <a:bodyPr>
            <a:normAutofit fontScale="90000"/>
          </a:bodyPr>
          <a:lstStyle/>
          <a:p>
            <a:r>
              <a:rPr lang="en-US" dirty="0" smtClean="0"/>
              <a:t>Effects of Firm and Industry Characteristics on </a:t>
            </a:r>
            <a:r>
              <a:rPr lang="en-US" b="1" dirty="0" smtClean="0"/>
              <a:t>Net Job Creation</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0547281"/>
              </p:ext>
            </p:extLst>
          </p:nvPr>
        </p:nvGraphicFramePr>
        <p:xfrm>
          <a:off x="304800" y="533400"/>
          <a:ext cx="4419600" cy="5591552"/>
        </p:xfrm>
        <a:graphic>
          <a:graphicData uri="http://schemas.openxmlformats.org/drawingml/2006/table">
            <a:tbl>
              <a:tblPr>
                <a:tableStyleId>{5C22544A-7EE6-4342-B048-85BDC9FD1C3A}</a:tableStyleId>
              </a:tblPr>
              <a:tblGrid>
                <a:gridCol w="3142827"/>
                <a:gridCol w="1276773"/>
              </a:tblGrid>
              <a:tr h="200857">
                <a:tc rowSpan="2">
                  <a:txBody>
                    <a:bodyPr/>
                    <a:lstStyle/>
                    <a:p>
                      <a:pPr algn="l" fontAlgn="ctr"/>
                      <a:r>
                        <a:rPr lang="en-US" sz="1400" b="1" u="none" strike="noStrike" dirty="0">
                          <a:effectLst/>
                        </a:rPr>
                        <a:t>Years of operation in country (6 - 20 years)</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dirty="0">
                          <a:effectLst/>
                        </a:rPr>
                        <a:t>-2.875***</a:t>
                      </a:r>
                      <a:endParaRPr lang="en-US" sz="1400" b="0" i="0" u="none" strike="noStrike" dirty="0">
                        <a:solidFill>
                          <a:srgbClr val="000000"/>
                        </a:solidFill>
                        <a:effectLst/>
                        <a:latin typeface="Times New Roman"/>
                      </a:endParaRPr>
                    </a:p>
                  </a:txBody>
                  <a:tcPr marL="9160" marR="9160" marT="9160" marB="0" anchor="b"/>
                </a:tc>
              </a:tr>
              <a:tr h="251072">
                <a:tc vMerge="1">
                  <a:txBody>
                    <a:bodyPr/>
                    <a:lstStyle/>
                    <a:p>
                      <a:endParaRPr lang="en-US"/>
                    </a:p>
                  </a:txBody>
                  <a:tcPr/>
                </a:tc>
                <a:tc>
                  <a:txBody>
                    <a:bodyPr/>
                    <a:lstStyle/>
                    <a:p>
                      <a:pPr algn="ctr" fontAlgn="b"/>
                      <a:r>
                        <a:rPr lang="en-US" sz="1400" u="none" strike="noStrike" dirty="0">
                          <a:effectLst/>
                        </a:rPr>
                        <a:t>(0.791)</a:t>
                      </a:r>
                      <a:endParaRPr lang="en-US" sz="1400" b="0" i="0" u="none" strike="noStrike" dirty="0">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Years of operation in country (&gt; 20 years)</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-3.894***</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(0.819)</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Foreign owned</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-0.460</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(0.570)</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Government owned</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dirty="0">
                          <a:effectLst/>
                        </a:rPr>
                        <a:t>-2.296**</a:t>
                      </a:r>
                      <a:endParaRPr lang="en-US" sz="1400" b="0" i="0" u="none" strike="noStrike" dirty="0">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(0.999)</a:t>
                      </a:r>
                      <a:endParaRPr lang="en-US" sz="1400" b="0" i="0" u="none" strike="noStrike">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Sole proprietorship</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1.955**</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(0.866)</a:t>
                      </a:r>
                      <a:endParaRPr lang="en-US" sz="1400" b="0" i="0" u="none" strike="noStrike">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Partnership</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0.817</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(0.904)</a:t>
                      </a:r>
                      <a:endParaRPr lang="en-US" sz="1400" b="0" i="0" u="none" strike="noStrike">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Medium size</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-5.716***</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(0.789)</a:t>
                      </a:r>
                      <a:endParaRPr lang="en-US" sz="1400" b="0" i="0" u="none" strike="noStrike">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Large size</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a:effectLst/>
                        </a:rPr>
                        <a:t>-11.416***</a:t>
                      </a:r>
                      <a:endParaRPr lang="en-US" sz="1400" b="0" i="0" u="none" strike="noStrike">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a:effectLst/>
                        </a:rPr>
                        <a:t>(1.112)</a:t>
                      </a:r>
                      <a:endParaRPr lang="en-US" sz="1400" b="0" i="0" u="none" strike="noStrike">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a:effectLst/>
                        </a:rPr>
                        <a:t> </a:t>
                      </a:r>
                      <a:endParaRPr lang="en-US" sz="1400" b="0" i="0" u="none" strike="noStrike">
                        <a:solidFill>
                          <a:srgbClr val="000000"/>
                        </a:solidFill>
                        <a:effectLst/>
                        <a:latin typeface="Times New Roman"/>
                      </a:endParaRPr>
                    </a:p>
                  </a:txBody>
                  <a:tcPr marL="9160" marR="9160" marT="9160" marB="0" anchor="b"/>
                </a:tc>
              </a:tr>
              <a:tr h="200857">
                <a:tc rowSpan="2">
                  <a:txBody>
                    <a:bodyPr/>
                    <a:lstStyle/>
                    <a:p>
                      <a:pPr algn="l" fontAlgn="ctr"/>
                      <a:r>
                        <a:rPr lang="en-US" sz="1400" b="1" u="none" strike="noStrike" dirty="0">
                          <a:effectLst/>
                        </a:rPr>
                        <a:t>Effective tax rate</a:t>
                      </a:r>
                      <a:endParaRPr lang="en-US" sz="1400" b="1" i="0" u="none" strike="noStrike" dirty="0">
                        <a:solidFill>
                          <a:srgbClr val="000000"/>
                        </a:solidFill>
                        <a:effectLst/>
                        <a:latin typeface="Times New Roman"/>
                      </a:endParaRPr>
                    </a:p>
                  </a:txBody>
                  <a:tcPr marL="9160" marR="9160" marT="9160" marB="0" anchor="ctr"/>
                </a:tc>
                <a:tc>
                  <a:txBody>
                    <a:bodyPr/>
                    <a:lstStyle/>
                    <a:p>
                      <a:pPr algn="ctr" fontAlgn="b"/>
                      <a:r>
                        <a:rPr lang="en-US" sz="1400" u="none" strike="noStrike" dirty="0">
                          <a:effectLst/>
                        </a:rPr>
                        <a:t>-0.042**</a:t>
                      </a:r>
                      <a:endParaRPr lang="en-US" sz="1400" b="0" i="0" u="none" strike="noStrike" dirty="0">
                        <a:solidFill>
                          <a:srgbClr val="000000"/>
                        </a:solidFill>
                        <a:effectLst/>
                        <a:latin typeface="Times New Roman"/>
                      </a:endParaRPr>
                    </a:p>
                  </a:txBody>
                  <a:tcPr marL="9160" marR="9160" marT="9160" marB="0" anchor="b"/>
                </a:tc>
              </a:tr>
              <a:tr h="200857">
                <a:tc vMerge="1">
                  <a:txBody>
                    <a:bodyPr/>
                    <a:lstStyle/>
                    <a:p>
                      <a:endParaRPr lang="en-US"/>
                    </a:p>
                  </a:txBody>
                  <a:tcPr/>
                </a:tc>
                <a:tc>
                  <a:txBody>
                    <a:bodyPr/>
                    <a:lstStyle/>
                    <a:p>
                      <a:pPr algn="ctr" fontAlgn="b"/>
                      <a:r>
                        <a:rPr lang="en-US" sz="1400" u="none" strike="noStrike" dirty="0">
                          <a:effectLst/>
                        </a:rPr>
                        <a:t>(0.020)</a:t>
                      </a:r>
                      <a:endParaRPr lang="en-US" sz="1400" b="0" i="0" u="none" strike="noStrike" dirty="0">
                        <a:solidFill>
                          <a:srgbClr val="000000"/>
                        </a:solidFill>
                        <a:effectLst/>
                        <a:latin typeface="Times New Roman"/>
                      </a:endParaRPr>
                    </a:p>
                  </a:txBody>
                  <a:tcPr marL="9160" marR="9160" marT="9160" marB="0" anchor="b"/>
                </a:tc>
              </a:tr>
              <a:tr h="193840">
                <a:tc>
                  <a:txBody>
                    <a:bodyPr/>
                    <a:lstStyle/>
                    <a:p>
                      <a:pPr algn="l" fontAlgn="b"/>
                      <a:r>
                        <a:rPr lang="en-US" sz="1400" b="1" u="none" strike="noStrike" dirty="0">
                          <a:effectLst/>
                        </a:rPr>
                        <a:t> </a:t>
                      </a:r>
                      <a:endParaRPr lang="en-US" sz="1400" b="1" i="0" u="none" strike="noStrike" dirty="0">
                        <a:solidFill>
                          <a:srgbClr val="000000"/>
                        </a:solidFill>
                        <a:effectLst/>
                        <a:latin typeface="Times New Roman"/>
                      </a:endParaRPr>
                    </a:p>
                  </a:txBody>
                  <a:tcPr marL="9160" marR="9160" marT="9160"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Times New Roman"/>
                      </a:endParaRPr>
                    </a:p>
                  </a:txBody>
                  <a:tcPr marL="9160" marR="9160" marT="9160" marB="0" anchor="b"/>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10134653"/>
              </p:ext>
            </p:extLst>
          </p:nvPr>
        </p:nvGraphicFramePr>
        <p:xfrm>
          <a:off x="304800" y="5943600"/>
          <a:ext cx="4495800" cy="704917"/>
        </p:xfrm>
        <a:graphic>
          <a:graphicData uri="http://schemas.openxmlformats.org/drawingml/2006/table">
            <a:tbl>
              <a:tblPr>
                <a:tableStyleId>{5C22544A-7EE6-4342-B048-85BDC9FD1C3A}</a:tableStyleId>
              </a:tblPr>
              <a:tblGrid>
                <a:gridCol w="2965315"/>
                <a:gridCol w="1530485"/>
              </a:tblGrid>
              <a:tr h="203768">
                <a:tc rowSpan="2">
                  <a:txBody>
                    <a:bodyPr/>
                    <a:lstStyle/>
                    <a:p>
                      <a:pPr algn="l" fontAlgn="ctr"/>
                      <a:r>
                        <a:rPr lang="en-US" sz="1400" b="1" u="none" strike="noStrike" dirty="0">
                          <a:effectLst/>
                        </a:rPr>
                        <a:t>Textiles and garments</a:t>
                      </a:r>
                      <a:endParaRPr lang="en-US" sz="1400" b="1" i="0" u="none" strike="noStrike" dirty="0">
                        <a:solidFill>
                          <a:srgbClr val="000000"/>
                        </a:solidFill>
                        <a:effectLst/>
                        <a:latin typeface="Times New Roman"/>
                      </a:endParaRPr>
                    </a:p>
                  </a:txBody>
                  <a:tcPr marL="9525" marR="9525" marT="9525" marB="0" anchor="ctr"/>
                </a:tc>
                <a:tc>
                  <a:txBody>
                    <a:bodyPr/>
                    <a:lstStyle/>
                    <a:p>
                      <a:pPr algn="ctr" fontAlgn="b"/>
                      <a:r>
                        <a:rPr lang="en-US" sz="1400" u="none" strike="noStrike" dirty="0">
                          <a:effectLst/>
                        </a:rPr>
                        <a:t>2.978**</a:t>
                      </a:r>
                      <a:endParaRPr lang="en-US" sz="1400" b="0" i="0" u="none" strike="noStrike" dirty="0">
                        <a:solidFill>
                          <a:srgbClr val="000000"/>
                        </a:solidFill>
                        <a:effectLst/>
                        <a:latin typeface="Times New Roman"/>
                      </a:endParaRPr>
                    </a:p>
                  </a:txBody>
                  <a:tcPr marL="9525" marR="9525" marT="9525" marB="0" anchor="b"/>
                </a:tc>
              </a:tr>
              <a:tr h="482032">
                <a:tc vMerge="1">
                  <a:txBody>
                    <a:bodyPr/>
                    <a:lstStyle/>
                    <a:p>
                      <a:endParaRPr lang="en-US"/>
                    </a:p>
                  </a:txBody>
                  <a:tcPr/>
                </a:tc>
                <a:tc>
                  <a:txBody>
                    <a:bodyPr/>
                    <a:lstStyle/>
                    <a:p>
                      <a:pPr algn="ctr" fontAlgn="b"/>
                      <a:r>
                        <a:rPr lang="en-US" sz="1400" u="none" strike="noStrike" dirty="0">
                          <a:effectLst/>
                        </a:rPr>
                        <a:t>(1.177)</a:t>
                      </a:r>
                      <a:endParaRPr lang="en-US" sz="14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2473168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Allowing for Heterogeneity in Effects of </a:t>
            </a:r>
            <a:r>
              <a:rPr lang="en-US" dirty="0" err="1" smtClean="0"/>
              <a:t>MeanObstLabor</a:t>
            </a:r>
            <a:r>
              <a:rPr lang="en-US" dirty="0" smtClean="0"/>
              <a:t> : Age of Firm Interactions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7790097"/>
              </p:ext>
            </p:extLst>
          </p:nvPr>
        </p:nvGraphicFramePr>
        <p:xfrm>
          <a:off x="304800" y="1676400"/>
          <a:ext cx="8534399" cy="4680585"/>
        </p:xfrm>
        <a:graphic>
          <a:graphicData uri="http://schemas.openxmlformats.org/drawingml/2006/table">
            <a:tbl>
              <a:tblPr/>
              <a:tblGrid>
                <a:gridCol w="2077217"/>
                <a:gridCol w="1076197"/>
                <a:gridCol w="1076197"/>
                <a:gridCol w="1076197"/>
                <a:gridCol w="1076197"/>
                <a:gridCol w="1076197"/>
                <a:gridCol w="1076197"/>
              </a:tblGrid>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(4)</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(5)</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(6)</a:t>
                      </a:r>
                    </a:p>
                  </a:txBody>
                  <a:tcPr marL="9525" marR="9525" marT="9525" marB="0" anchor="b">
                    <a:lnL>
                      <a:noFill/>
                    </a:lnL>
                    <a:lnR>
                      <a:noFill/>
                    </a:lnR>
                    <a:lnT>
                      <a:noFill/>
                    </a:lnT>
                    <a:lnB>
                      <a:noFill/>
                    </a:lnB>
                  </a:tcPr>
                </a:tc>
              </a:tr>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PctJobChg2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PctJobChg2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PctJobCre</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PctJobCre</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PctJobDes</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PctJobDes</a:t>
                      </a:r>
                    </a:p>
                  </a:txBody>
                  <a:tcPr marL="9525" marR="9525" marT="9525" marB="0" anchor="b">
                    <a:lnL>
                      <a:noFill/>
                    </a:lnL>
                    <a:lnR>
                      <a:noFill/>
                    </a:lnR>
                    <a:lnT>
                      <a:noFill/>
                    </a:lnT>
                    <a:lnB>
                      <a:noFill/>
                    </a:lnB>
                  </a:tcPr>
                </a:tc>
              </a:tr>
              <a:tr h="206375">
                <a:tc>
                  <a:txBody>
                    <a:bodyPr/>
                    <a:lstStyle/>
                    <a:p>
                      <a:pPr algn="l" fontAlgn="b"/>
                      <a:r>
                        <a:rPr lang="en-US" sz="1400" b="1" i="0" u="none" strike="noStrike" dirty="0">
                          <a:solidFill>
                            <a:srgbClr val="000000"/>
                          </a:solidFill>
                          <a:effectLst/>
                          <a:latin typeface="Times New Roman"/>
                        </a:rPr>
                        <a:t>std1_meanObstLabor</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2.513**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3.659**</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3.873***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4.828***</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1.359**</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1.169**</a:t>
                      </a:r>
                    </a:p>
                  </a:txBody>
                  <a:tcPr marL="9525" marR="9525" marT="9525" marB="0" anchor="b">
                    <a:lnL>
                      <a:noFill/>
                    </a:lnL>
                    <a:lnR>
                      <a:noFill/>
                    </a:lnR>
                    <a:lnT>
                      <a:noFill/>
                    </a:lnT>
                    <a:lnB>
                      <a:noFill/>
                    </a:lnB>
                  </a:tcPr>
                </a:tc>
              </a:tr>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(1.093)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(1.432)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(0.892)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(1.299)</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(0.548)</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(0.565)</a:t>
                      </a:r>
                    </a:p>
                  </a:txBody>
                  <a:tcPr marL="9525" marR="9525" marT="9525" marB="0" anchor="b">
                    <a:lnL>
                      <a:noFill/>
                    </a:lnL>
                    <a:lnR>
                      <a:noFill/>
                    </a:lnR>
                    <a:lnT>
                      <a:noFill/>
                    </a:lnT>
                    <a:lnB>
                      <a:noFill/>
                    </a:lnB>
                  </a:tcPr>
                </a:tc>
              </a:tr>
              <a:tr h="206375">
                <a:tc>
                  <a:txBody>
                    <a:bodyPr/>
                    <a:lstStyle/>
                    <a:p>
                      <a:pPr algn="l" fontAlgn="b"/>
                      <a:r>
                        <a:rPr lang="en-US" sz="1400" b="1" i="0" u="none" strike="noStrike" dirty="0">
                          <a:solidFill>
                            <a:srgbClr val="000000"/>
                          </a:solidFill>
                          <a:effectLst/>
                          <a:latin typeface="Times New Roman"/>
                        </a:rPr>
                        <a:t>AgeGrp2</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-3.446***</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-1.203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-2.674***</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-0.788</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0.772***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0.415</a:t>
                      </a:r>
                    </a:p>
                  </a:txBody>
                  <a:tcPr marL="9525" marR="9525" marT="9525" marB="0" anchor="b">
                    <a:lnL>
                      <a:noFill/>
                    </a:lnL>
                    <a:lnR>
                      <a:noFill/>
                    </a:lnR>
                    <a:lnT>
                      <a:noFill/>
                    </a:lnT>
                    <a:lnB>
                      <a:noFill/>
                    </a:lnB>
                  </a:tcPr>
                </a:tc>
              </a:tr>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(0.750)</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(1.658)</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(0.736)</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(1.613)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(0.193)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(0.404)</a:t>
                      </a:r>
                    </a:p>
                  </a:txBody>
                  <a:tcPr marL="9525" marR="9525" marT="9525" marB="0" anchor="b">
                    <a:lnL>
                      <a:noFill/>
                    </a:lnL>
                    <a:lnR>
                      <a:noFill/>
                    </a:lnR>
                    <a:lnT>
                      <a:noFill/>
                    </a:lnT>
                    <a:lnB>
                      <a:noFill/>
                    </a:lnB>
                  </a:tcPr>
                </a:tc>
              </a:tr>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r>
              <a:tr h="206375">
                <a:tc>
                  <a:txBody>
                    <a:bodyPr/>
                    <a:lstStyle/>
                    <a:p>
                      <a:pPr algn="l" fontAlgn="b"/>
                      <a:r>
                        <a:rPr lang="en-US" sz="1400" b="1" i="0" u="none" strike="noStrike">
                          <a:solidFill>
                            <a:srgbClr val="000000"/>
                          </a:solidFill>
                          <a:effectLst/>
                          <a:latin typeface="Times New Roman"/>
                        </a:rPr>
                        <a:t>AgeGrp3</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-5.425***</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-2.105</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-3.503***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-0.762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1.922***</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1.343**</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(0.833)</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(1.790)</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(0.781)</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(1.730)</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(0.296)</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(0.546)</a:t>
                      </a:r>
                    </a:p>
                  </a:txBody>
                  <a:tcPr marL="9525" marR="9525" marT="9525" marB="0" anchor="b">
                    <a:lnL>
                      <a:noFill/>
                    </a:lnL>
                    <a:lnR>
                      <a:noFill/>
                    </a:lnR>
                    <a:lnT>
                      <a:noFill/>
                    </a:lnT>
                    <a:lnB>
                      <a:noFill/>
                    </a:lnB>
                  </a:tcPr>
                </a:tc>
              </a:tr>
              <a:tr h="206375">
                <a:tc>
                  <a:txBody>
                    <a:bodyPr/>
                    <a:lstStyle/>
                    <a:p>
                      <a:pPr algn="l" fontAlgn="b"/>
                      <a:r>
                        <a:rPr lang="en-US" sz="1400" b="1" i="0" u="none" strike="noStrike" dirty="0">
                          <a:solidFill>
                            <a:srgbClr val="000000"/>
                          </a:solidFill>
                          <a:effectLst/>
                          <a:latin typeface="Times New Roman"/>
                        </a:rPr>
                        <a:t>std1_ObstLabor_AgeGrp2</a:t>
                      </a: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-1.538</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-1.293</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0.245</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(1.022)</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(0.995)</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(0.265)</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r>
              <a:tr h="206375">
                <a:tc>
                  <a:txBody>
                    <a:bodyPr/>
                    <a:lstStyle/>
                    <a:p>
                      <a:pPr algn="l" fontAlgn="b"/>
                      <a:r>
                        <a:rPr lang="en-US" sz="1400" b="1" i="0" u="none" strike="noStrike">
                          <a:solidFill>
                            <a:srgbClr val="000000"/>
                          </a:solidFill>
                          <a:effectLst/>
                          <a:latin typeface="Times New Roman"/>
                        </a:rPr>
                        <a:t>std1_ObstLabor_AgeGrp3</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-1.952*</a:t>
                      </a: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-1.614*</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0.338</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(1.012)</a:t>
                      </a: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(0.961)</a:t>
                      </a: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(0.368)</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r>
              <a:tr h="206375">
                <a:tc>
                  <a:txBody>
                    <a:bodyPr/>
                    <a:lstStyle/>
                    <a:p>
                      <a:pPr algn="l" fontAlgn="b"/>
                      <a:r>
                        <a:rPr lang="en-US" sz="1400" b="1" i="0" u="none" strike="noStrike">
                          <a:solidFill>
                            <a:srgbClr val="000000"/>
                          </a:solidFill>
                          <a:effectLst/>
                          <a:latin typeface="Times New Roman"/>
                        </a:rPr>
                        <a:t>FgnOwned</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0.675</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0.675</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-0.666</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-0.666</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-1.341***</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-1.341***</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(0.640)</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(0.640)</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(0.503)</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(0.503)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(0.339)</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(0.340)</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r>
              <a:tr h="206375">
                <a:tc>
                  <a:txBody>
                    <a:bodyPr/>
                    <a:lstStyle/>
                    <a:p>
                      <a:pPr algn="l" fontAlgn="b"/>
                      <a:r>
                        <a:rPr lang="en-US" sz="1400" b="1" i="0" u="none" strike="noStrike">
                          <a:solidFill>
                            <a:srgbClr val="000000"/>
                          </a:solidFill>
                          <a:effectLst/>
                          <a:latin typeface="Times New Roman"/>
                        </a:rPr>
                        <a:t>GovOwned</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-3.464***</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-3.607***</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-2.194**</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-2.311***</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1.269***</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1.296***</a:t>
                      </a:r>
                    </a:p>
                  </a:txBody>
                  <a:tcPr marL="9525" marR="9525" marT="9525" marB="0" anchor="b">
                    <a:lnL>
                      <a:noFill/>
                    </a:lnL>
                    <a:lnR>
                      <a:noFill/>
                    </a:lnR>
                    <a:lnT>
                      <a:noFill/>
                    </a:lnT>
                    <a:lnB>
                      <a:noFill/>
                    </a:lnB>
                  </a:tcPr>
                </a:tc>
              </a:tr>
              <a:tr h="206375">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(0.955)</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(0.947)</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(0.868)</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(0.864)</a:t>
                      </a:r>
                    </a:p>
                  </a:txBody>
                  <a:tcPr marL="9525" marR="9525" marT="9525" marB="0" anchor="b">
                    <a:lnL>
                      <a:noFill/>
                    </a:lnL>
                    <a:lnR>
                      <a:noFill/>
                    </a:lnR>
                    <a:lnT>
                      <a:noFill/>
                    </a:lnT>
                    <a:lnB>
                      <a:noFill/>
                    </a:lnB>
                  </a:tcPr>
                </a:tc>
                <a:tc>
                  <a:txBody>
                    <a:bodyPr/>
                    <a:lstStyle/>
                    <a:p>
                      <a:pPr algn="l" fontAlgn="b"/>
                      <a:r>
                        <a:rPr lang="en-US" sz="1400" b="1" i="0" u="none" strike="noStrike" dirty="0">
                          <a:solidFill>
                            <a:srgbClr val="000000"/>
                          </a:solidFill>
                          <a:effectLst/>
                          <a:latin typeface="Times New Roman"/>
                        </a:rPr>
                        <a:t>(0.473)</a:t>
                      </a:r>
                    </a:p>
                  </a:txBody>
                  <a:tcPr marL="9525" marR="9525" marT="9525" marB="0" anchor="b">
                    <a:lnL>
                      <a:noFill/>
                    </a:lnL>
                    <a:lnR>
                      <a:noFill/>
                    </a:lnR>
                    <a:lnT>
                      <a:noFill/>
                    </a:lnT>
                    <a:lnB>
                      <a:noFill/>
                    </a:lnB>
                  </a:tcPr>
                </a:tc>
                <a:tc>
                  <a:txBody>
                    <a:bodyPr/>
                    <a:lstStyle/>
                    <a:p>
                      <a:pPr algn="l" fontAlgn="b"/>
                      <a:r>
                        <a:rPr lang="en-US" sz="1400" b="1" i="0" u="none" strike="noStrike">
                          <a:solidFill>
                            <a:srgbClr val="000000"/>
                          </a:solidFill>
                          <a:effectLst/>
                          <a:latin typeface="Times New Roman"/>
                        </a:rPr>
                        <a:t>(0.485)</a:t>
                      </a:r>
                    </a:p>
                  </a:txBody>
                  <a:tcPr marL="9525" marR="9525" marT="9525" marB="0" anchor="b">
                    <a:lnL>
                      <a:noFill/>
                    </a:lnL>
                    <a:lnR>
                      <a:noFill/>
                    </a:lnR>
                    <a:lnT>
                      <a:noFill/>
                    </a:lnT>
                    <a:lnB>
                      <a:noFill/>
                    </a:lnB>
                  </a:tcPr>
                </a:tc>
              </a:tr>
              <a:tr h="206375">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400" b="1" i="0" u="none" strike="noStrike" dirty="0">
                        <a:solidFill>
                          <a:srgbClr val="000000"/>
                        </a:solidFill>
                        <a:effectLst/>
                        <a:latin typeface="Times New Roman"/>
                      </a:endParaRPr>
                    </a:p>
                  </a:txBody>
                  <a:tcPr marL="9525" marR="9525" marT="9525"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21</a:t>
            </a:fld>
            <a:endParaRPr lang="en-US"/>
          </a:p>
        </p:txBody>
      </p:sp>
    </p:spTree>
    <p:extLst>
      <p:ext uri="{BB962C8B-B14F-4D97-AF65-F5344CB8AC3E}">
        <p14:creationId xmlns:p14="http://schemas.microsoft.com/office/powerpoint/2010/main" val="5797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Interactions of Enforcement with Firm Age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4395502"/>
              </p:ext>
            </p:extLst>
          </p:nvPr>
        </p:nvGraphicFramePr>
        <p:xfrm>
          <a:off x="533400" y="1381698"/>
          <a:ext cx="7848600" cy="5476302"/>
        </p:xfrm>
        <a:graphic>
          <a:graphicData uri="http://schemas.openxmlformats.org/drawingml/2006/table">
            <a:tbl>
              <a:tblPr>
                <a:tableStyleId>{5C22544A-7EE6-4342-B048-85BDC9FD1C3A}</a:tableStyleId>
              </a:tblPr>
              <a:tblGrid>
                <a:gridCol w="3893328"/>
                <a:gridCol w="1977636"/>
                <a:gridCol w="1977636"/>
              </a:tblGrid>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(1)</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a:effectLst/>
                        </a:rPr>
                        <a:t>(2)</a:t>
                      </a:r>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PctJobChg2</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a:effectLst/>
                        </a:rPr>
                        <a:t>PctJobChg2</a:t>
                      </a:r>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r>
                        <a:rPr lang="en-US" sz="1600" u="none" strike="noStrike" dirty="0">
                          <a:effectLst/>
                        </a:rPr>
                        <a:t>std1_meanObstLabor</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2.064*</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2.045*</a:t>
                      </a:r>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(1.086)</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(1.086)</a:t>
                      </a:r>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r>
              <a:tr h="389699">
                <a:tc>
                  <a:txBody>
                    <a:bodyPr/>
                    <a:lstStyle/>
                    <a:p>
                      <a:pPr algn="l" fontAlgn="b"/>
                      <a:r>
                        <a:rPr lang="en-US" sz="1600" u="none" strike="noStrike" dirty="0">
                          <a:effectLst/>
                        </a:rPr>
                        <a:t>std1_meanLog_ManTimeReg</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3.089***</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3.686***</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(0.775)</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(0.842)</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r>
                        <a:rPr lang="en-US" sz="1600" u="none" strike="noStrike" dirty="0">
                          <a:effectLst/>
                        </a:rPr>
                        <a:t>AgeGrp2</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-3.077***</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-2.309**</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(0.725)</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(1.130)</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r>
                        <a:rPr lang="en-US" sz="1600" u="none" strike="noStrike" dirty="0">
                          <a:effectLst/>
                        </a:rPr>
                        <a:t>AgeGrp3</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-4.809***</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-0.697</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(0.768)</a:t>
                      </a:r>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(1.348)</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r>
              <a:tr h="389699">
                <a:tc>
                  <a:txBody>
                    <a:bodyPr/>
                    <a:lstStyle/>
                    <a:p>
                      <a:pPr algn="l" fontAlgn="b"/>
                      <a:r>
                        <a:rPr lang="en-US" sz="1600" u="none" strike="noStrike" dirty="0">
                          <a:effectLst/>
                        </a:rPr>
                        <a:t>std1_ManTimeReg_AgeGrp2</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-0.448</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(0.599)</a:t>
                      </a:r>
                      <a:endParaRPr lang="en-US" sz="1600" b="0" i="0" u="none" strike="noStrike" dirty="0">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endParaRPr lang="en-US" sz="1600" b="0" i="0" u="none" strike="noStrike">
                        <a:solidFill>
                          <a:srgbClr val="000000"/>
                        </a:solidFill>
                        <a:effectLst/>
                        <a:latin typeface="Times New Roman"/>
                      </a:endParaRPr>
                    </a:p>
                  </a:txBody>
                  <a:tcPr marL="9525" marR="9525" marT="9525" marB="0" anchor="b"/>
                </a:tc>
              </a:tr>
              <a:tr h="389699">
                <a:tc>
                  <a:txBody>
                    <a:bodyPr/>
                    <a:lstStyle/>
                    <a:p>
                      <a:pPr algn="l" fontAlgn="b"/>
                      <a:r>
                        <a:rPr lang="en-US" sz="1600" u="none" strike="noStrike" dirty="0">
                          <a:effectLst/>
                        </a:rPr>
                        <a:t>std1_ManTimeReg_AgeGrp3</a:t>
                      </a:r>
                      <a:endParaRPr lang="en-US" sz="1600" b="0" i="0" u="none" strike="noStrike" dirty="0">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a:effectLst/>
                        </a:rPr>
                        <a:t>-2.089***</a:t>
                      </a:r>
                      <a:endParaRPr lang="en-US" sz="1600" b="0" i="0" u="none" strike="noStrike">
                        <a:solidFill>
                          <a:srgbClr val="000000"/>
                        </a:solidFill>
                        <a:effectLst/>
                        <a:latin typeface="Times New Roman"/>
                      </a:endParaRPr>
                    </a:p>
                  </a:txBody>
                  <a:tcPr marL="9525" marR="9525" marT="9525" marB="0" anchor="b"/>
                </a:tc>
              </a:tr>
              <a:tr h="249477">
                <a:tc>
                  <a:txBody>
                    <a:bodyPr/>
                    <a:lstStyle/>
                    <a:p>
                      <a:pPr algn="l" fontAlgn="b"/>
                      <a:endParaRPr lang="en-US" sz="1600" b="0" i="0" u="none" strike="noStrike">
                        <a:solidFill>
                          <a:srgbClr val="000000"/>
                        </a:solidFill>
                        <a:effectLst/>
                        <a:latin typeface="Times New Roman"/>
                      </a:endParaRPr>
                    </a:p>
                  </a:txBody>
                  <a:tcPr marL="9525" marR="9525" marT="9525" marB="0" anchor="b"/>
                </a:tc>
                <a:tc>
                  <a:txBody>
                    <a:bodyPr/>
                    <a:lstStyle/>
                    <a:p>
                      <a:pPr algn="l" fontAlgn="b"/>
                      <a:endParaRPr lang="en-US" sz="1600" b="0" i="0" u="none" strike="noStrike" dirty="0">
                        <a:solidFill>
                          <a:srgbClr val="000000"/>
                        </a:solidFill>
                        <a:effectLst/>
                        <a:latin typeface="Times New Roman"/>
                      </a:endParaRPr>
                    </a:p>
                  </a:txBody>
                  <a:tcPr marL="9525" marR="9525" marT="9525" marB="0" anchor="b"/>
                </a:tc>
                <a:tc>
                  <a:txBody>
                    <a:bodyPr/>
                    <a:lstStyle/>
                    <a:p>
                      <a:pPr algn="l" fontAlgn="b"/>
                      <a:r>
                        <a:rPr lang="en-US" sz="1600" u="none" strike="noStrike" dirty="0">
                          <a:effectLst/>
                        </a:rPr>
                        <a:t>(0.697)</a:t>
                      </a:r>
                      <a:endParaRPr lang="en-US" sz="1600" b="0" i="0" u="none" strike="noStrike" dirty="0">
                        <a:solidFill>
                          <a:srgbClr val="000000"/>
                        </a:solidFill>
                        <a:effectLst/>
                        <a:latin typeface="Times New Roman"/>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22</a:t>
            </a:fld>
            <a:endParaRPr lang="en-US"/>
          </a:p>
        </p:txBody>
      </p:sp>
    </p:spTree>
    <p:extLst>
      <p:ext uri="{BB962C8B-B14F-4D97-AF65-F5344CB8AC3E}">
        <p14:creationId xmlns:p14="http://schemas.microsoft.com/office/powerpoint/2010/main" val="333960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Heterogeneous Effects by Firm Size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3161077"/>
              </p:ext>
            </p:extLst>
          </p:nvPr>
        </p:nvGraphicFramePr>
        <p:xfrm>
          <a:off x="304800" y="1219198"/>
          <a:ext cx="8305801" cy="5802632"/>
        </p:xfrm>
        <a:graphic>
          <a:graphicData uri="http://schemas.openxmlformats.org/drawingml/2006/table">
            <a:tbl>
              <a:tblPr/>
              <a:tblGrid>
                <a:gridCol w="3251713"/>
                <a:gridCol w="1684696"/>
                <a:gridCol w="1684696"/>
                <a:gridCol w="1684696"/>
              </a:tblGrid>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(1)</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(2)</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(3)</a:t>
                      </a:r>
                    </a:p>
                  </a:txBody>
                  <a:tcPr marL="9525" marR="9525" marT="9525" marB="0" anchor="b">
                    <a:lnL>
                      <a:noFill/>
                    </a:lnL>
                    <a:lnR>
                      <a:noFill/>
                    </a:lnR>
                    <a:lnT>
                      <a:noFill/>
                    </a:lnT>
                    <a:lnB>
                      <a:noFill/>
                    </a:lnB>
                  </a:tcPr>
                </a:tc>
              </a:tr>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PctJobChg2</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PctJobChg2</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PctJobCre</a:t>
                      </a:r>
                    </a:p>
                  </a:txBody>
                  <a:tcPr marL="9525" marR="9525" marT="9525" marB="0" anchor="b">
                    <a:lnL>
                      <a:noFill/>
                    </a:lnL>
                    <a:lnR>
                      <a:noFill/>
                    </a:lnR>
                    <a:lnT>
                      <a:noFill/>
                    </a:lnT>
                    <a:lnB>
                      <a:noFill/>
                    </a:lnB>
                  </a:tcPr>
                </a:tc>
              </a:tr>
              <a:tr h="263756">
                <a:tc>
                  <a:txBody>
                    <a:bodyPr/>
                    <a:lstStyle/>
                    <a:p>
                      <a:pPr algn="l" fontAlgn="b"/>
                      <a:r>
                        <a:rPr lang="en-US" sz="1600" b="1" i="0" u="none" strike="noStrike" dirty="0">
                          <a:solidFill>
                            <a:srgbClr val="000000"/>
                          </a:solidFill>
                          <a:effectLst/>
                          <a:latin typeface="Times New Roman"/>
                        </a:rPr>
                        <a:t>std1_meanObstLabor</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2.513**</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4.292***</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3.873***</a:t>
                      </a:r>
                    </a:p>
                  </a:txBody>
                  <a:tcPr marL="9525" marR="9525" marT="9525" marB="0" anchor="b">
                    <a:lnL>
                      <a:noFill/>
                    </a:lnL>
                    <a:lnR>
                      <a:noFill/>
                    </a:lnR>
                    <a:lnT>
                      <a:noFill/>
                    </a:lnT>
                    <a:lnB>
                      <a:noFill/>
                    </a:lnB>
                  </a:tcPr>
                </a:tc>
              </a:tr>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(1.093)</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(1.566)</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(0.892)</a:t>
                      </a:r>
                    </a:p>
                  </a:txBody>
                  <a:tcPr marL="9525" marR="9525" marT="9525" marB="0" anchor="b">
                    <a:lnL>
                      <a:noFill/>
                    </a:lnL>
                    <a:lnR>
                      <a:noFill/>
                    </a:lnR>
                    <a:lnT>
                      <a:noFill/>
                    </a:lnT>
                    <a:lnB>
                      <a:noFill/>
                    </a:lnB>
                  </a:tcPr>
                </a:tc>
              </a:tr>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dirty="0" err="1">
                          <a:solidFill>
                            <a:srgbClr val="000000"/>
                          </a:solidFill>
                          <a:effectLst/>
                          <a:latin typeface="Times New Roman"/>
                        </a:rPr>
                        <a:t>MedSize</a:t>
                      </a:r>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-5.870***</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-3.402*</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-5.455***</a:t>
                      </a:r>
                    </a:p>
                  </a:txBody>
                  <a:tcPr marL="9525" marR="9525" marT="9525" marB="0" anchor="b">
                    <a:lnL>
                      <a:noFill/>
                    </a:lnL>
                    <a:lnR>
                      <a:noFill/>
                    </a:lnR>
                    <a:lnT>
                      <a:noFill/>
                    </a:lnT>
                    <a:lnB>
                      <a:noFill/>
                    </a:lnB>
                  </a:tcPr>
                </a:tc>
              </a:tr>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(0.755)</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(1.843)</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(0.735)</a:t>
                      </a:r>
                    </a:p>
                  </a:txBody>
                  <a:tcPr marL="9525" marR="9525" marT="9525" marB="0" anchor="b">
                    <a:lnL>
                      <a:noFill/>
                    </a:lnL>
                    <a:lnR>
                      <a:noFill/>
                    </a:lnR>
                    <a:lnT>
                      <a:noFill/>
                    </a:lnT>
                    <a:lnB>
                      <a:noFill/>
                    </a:lnB>
                  </a:tcPr>
                </a:tc>
              </a:tr>
              <a:tr h="263756">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dirty="0" err="1">
                          <a:solidFill>
                            <a:srgbClr val="000000"/>
                          </a:solidFill>
                          <a:effectLst/>
                          <a:latin typeface="Times New Roman"/>
                        </a:rPr>
                        <a:t>LrgSize</a:t>
                      </a:r>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-11.569***</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-2.260</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-10.582***</a:t>
                      </a: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(1.031)</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(2.606)</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(1.043)</a:t>
                      </a: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a:solidFill>
                            <a:srgbClr val="000000"/>
                          </a:solidFill>
                          <a:effectLst/>
                          <a:latin typeface="Times New Roman"/>
                        </a:rPr>
                        <a:t>std1_ObstLabor_MedSize</a:t>
                      </a: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-1.648</a:t>
                      </a: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(1.305)</a:t>
                      </a: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a:solidFill>
                            <a:srgbClr val="000000"/>
                          </a:solidFill>
                          <a:effectLst/>
                          <a:latin typeface="Times New Roman"/>
                        </a:rPr>
                        <a:t>std1_ObstLabor_LrgSize</a:t>
                      </a: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-5.029***</a:t>
                      </a: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(1.716)</a:t>
                      </a: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a:solidFill>
                            <a:srgbClr val="000000"/>
                          </a:solidFill>
                          <a:effectLst/>
                          <a:latin typeface="Times New Roman"/>
                        </a:rPr>
                        <a:t>AgeGrp2</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-3.446***</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-3.546***</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-2.674***</a:t>
                      </a: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(0.750)</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(0.759)</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(0.736)</a:t>
                      </a: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r>
              <a:tr h="263756">
                <a:tc>
                  <a:txBody>
                    <a:bodyPr/>
                    <a:lstStyle/>
                    <a:p>
                      <a:pPr algn="l" fontAlgn="b"/>
                      <a:r>
                        <a:rPr lang="en-US" sz="1600" b="1" i="0" u="none" strike="noStrike">
                          <a:solidFill>
                            <a:srgbClr val="000000"/>
                          </a:solidFill>
                          <a:effectLst/>
                          <a:latin typeface="Times New Roman"/>
                        </a:rPr>
                        <a:t>AgeGrp3</a:t>
                      </a: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-5.425***</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-5.583***</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-3.503***</a:t>
                      </a:r>
                    </a:p>
                  </a:txBody>
                  <a:tcPr marL="9525" marR="9525" marT="9525" marB="0" anchor="b">
                    <a:lnL>
                      <a:noFill/>
                    </a:lnL>
                    <a:lnR>
                      <a:noFill/>
                    </a:lnR>
                    <a:lnT>
                      <a:noFill/>
                    </a:lnT>
                    <a:lnB>
                      <a:noFill/>
                    </a:lnB>
                  </a:tcPr>
                </a:tc>
              </a:tr>
              <a:tr h="263756">
                <a:tc>
                  <a:txBody>
                    <a:bodyPr/>
                    <a:lstStyle/>
                    <a:p>
                      <a:pPr algn="l" fontAlgn="b"/>
                      <a:endParaRPr lang="en-US" sz="16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1600" b="1" i="0" u="none" strike="noStrike">
                          <a:solidFill>
                            <a:srgbClr val="000000"/>
                          </a:solidFill>
                          <a:effectLst/>
                          <a:latin typeface="Times New Roman"/>
                        </a:rPr>
                        <a:t>(0.833)</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(0.836)</a:t>
                      </a:r>
                    </a:p>
                  </a:txBody>
                  <a:tcPr marL="9525" marR="9525" marT="9525" marB="0" anchor="b">
                    <a:lnL>
                      <a:noFill/>
                    </a:lnL>
                    <a:lnR>
                      <a:noFill/>
                    </a:lnR>
                    <a:lnT>
                      <a:noFill/>
                    </a:lnT>
                    <a:lnB>
                      <a:noFill/>
                    </a:lnB>
                  </a:tcPr>
                </a:tc>
                <a:tc>
                  <a:txBody>
                    <a:bodyPr/>
                    <a:lstStyle/>
                    <a:p>
                      <a:pPr algn="l" fontAlgn="b"/>
                      <a:r>
                        <a:rPr lang="en-US" sz="1600" b="1" i="0" u="none" strike="noStrike" dirty="0">
                          <a:solidFill>
                            <a:srgbClr val="000000"/>
                          </a:solidFill>
                          <a:effectLst/>
                          <a:latin typeface="Times New Roman"/>
                        </a:rPr>
                        <a:t>(0.781)</a:t>
                      </a:r>
                    </a:p>
                  </a:txBody>
                  <a:tcPr marL="9525" marR="9525" marT="9525"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23</a:t>
            </a:fld>
            <a:endParaRPr lang="en-US"/>
          </a:p>
        </p:txBody>
      </p:sp>
    </p:spTree>
    <p:extLst>
      <p:ext uri="{BB962C8B-B14F-4D97-AF65-F5344CB8AC3E}">
        <p14:creationId xmlns:p14="http://schemas.microsoft.com/office/powerpoint/2010/main" val="404115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Effects by Industry</a:t>
            </a:r>
            <a:endParaRPr lang="en-US" dirty="0"/>
          </a:p>
        </p:txBody>
      </p:sp>
      <p:sp>
        <p:nvSpPr>
          <p:cNvPr id="3" name="Content Placeholder 2"/>
          <p:cNvSpPr>
            <a:spLocks noGrp="1"/>
          </p:cNvSpPr>
          <p:nvPr>
            <p:ph idx="1"/>
          </p:nvPr>
        </p:nvSpPr>
        <p:spPr/>
        <p:txBody>
          <a:bodyPr>
            <a:normAutofit/>
          </a:bodyPr>
          <a:lstStyle/>
          <a:p>
            <a:r>
              <a:rPr lang="en-US" sz="3600" dirty="0" smtClean="0"/>
              <a:t>In this case results showed very little in the way of differences in effects of </a:t>
            </a:r>
            <a:r>
              <a:rPr lang="en-US" sz="3600" dirty="0" err="1" smtClean="0"/>
              <a:t>MeanObst</a:t>
            </a:r>
            <a:r>
              <a:rPr lang="en-US" sz="3600" dirty="0" smtClean="0"/>
              <a:t> Labor across industries </a:t>
            </a:r>
            <a:endParaRPr lang="en-US" sz="3600" dirty="0"/>
          </a:p>
        </p:txBody>
      </p:sp>
      <p:sp>
        <p:nvSpPr>
          <p:cNvPr id="4" name="Slide Number Placeholder 3"/>
          <p:cNvSpPr>
            <a:spLocks noGrp="1"/>
          </p:cNvSpPr>
          <p:nvPr>
            <p:ph type="sldNum" sz="quarter" idx="12"/>
          </p:nvPr>
        </p:nvSpPr>
        <p:spPr/>
        <p:txBody>
          <a:bodyPr/>
          <a:lstStyle/>
          <a:p>
            <a:fld id="{F2AFEE5C-71C7-47B0-892D-8164FFEA41C5}" type="slidenum">
              <a:rPr lang="en-US" smtClean="0"/>
              <a:t>24</a:t>
            </a:fld>
            <a:endParaRPr lang="en-US"/>
          </a:p>
        </p:txBody>
      </p:sp>
    </p:spTree>
    <p:extLst>
      <p:ext uri="{BB962C8B-B14F-4D97-AF65-F5344CB8AC3E}">
        <p14:creationId xmlns:p14="http://schemas.microsoft.com/office/powerpoint/2010/main" val="416731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534400" cy="914400"/>
          </a:xfrm>
        </p:spPr>
        <p:txBody>
          <a:bodyPr>
            <a:normAutofit fontScale="90000"/>
          </a:bodyPr>
          <a:lstStyle/>
          <a:p>
            <a:r>
              <a:rPr lang="en-US" sz="2800" dirty="0" smtClean="0"/>
              <a:t>Linking Perception of Labor Obstacle to Rigidity of Labor Regulation and Enforcement</a:t>
            </a:r>
            <a:endParaRPr lang="en-US" sz="2800" dirty="0"/>
          </a:p>
        </p:txBody>
      </p:sp>
      <p:sp>
        <p:nvSpPr>
          <p:cNvPr id="4" name="Slide Number Placeholder 3"/>
          <p:cNvSpPr>
            <a:spLocks noGrp="1"/>
          </p:cNvSpPr>
          <p:nvPr>
            <p:ph type="sldNum" sz="quarter" idx="12"/>
          </p:nvPr>
        </p:nvSpPr>
        <p:spPr/>
        <p:txBody>
          <a:bodyPr/>
          <a:lstStyle/>
          <a:p>
            <a:fld id="{F2AFEE5C-71C7-47B0-892D-8164FFEA41C5}" type="slidenum">
              <a:rPr lang="en-US" smtClean="0"/>
              <a:t>25</a:t>
            </a:fld>
            <a:endParaRPr lang="en-US"/>
          </a:p>
        </p:txBody>
      </p:sp>
      <p:pic>
        <p:nvPicPr>
          <p:cNvPr id="3" name="Picture 2"/>
          <p:cNvPicPr>
            <a:picLocks noChangeAspect="1"/>
          </p:cNvPicPr>
          <p:nvPr/>
        </p:nvPicPr>
        <p:blipFill>
          <a:blip r:embed="rId2"/>
          <a:stretch>
            <a:fillRect/>
          </a:stretch>
        </p:blipFill>
        <p:spPr>
          <a:xfrm>
            <a:off x="838200" y="1676400"/>
            <a:ext cx="7427968" cy="4572000"/>
          </a:xfrm>
          <a:prstGeom prst="rect">
            <a:avLst/>
          </a:prstGeom>
        </p:spPr>
      </p:pic>
    </p:spTree>
    <p:extLst>
      <p:ext uri="{BB962C8B-B14F-4D97-AF65-F5344CB8AC3E}">
        <p14:creationId xmlns:p14="http://schemas.microsoft.com/office/powerpoint/2010/main" val="365717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D2533C"/>
                </a:solidFill>
              </a:rPr>
              <a:t>Estimates of Effects of </a:t>
            </a:r>
            <a:r>
              <a:rPr lang="en-US" sz="3600" b="1" dirty="0" err="1">
                <a:solidFill>
                  <a:srgbClr val="D2533C"/>
                </a:solidFill>
              </a:rPr>
              <a:t>Obst</a:t>
            </a:r>
            <a:r>
              <a:rPr lang="en-US" sz="3600" b="1" dirty="0">
                <a:solidFill>
                  <a:srgbClr val="D2533C"/>
                </a:solidFill>
              </a:rPr>
              <a:t> Labor on </a:t>
            </a:r>
            <a:r>
              <a:rPr lang="en-US" sz="3600" b="1" dirty="0" err="1">
                <a:solidFill>
                  <a:srgbClr val="D2533C"/>
                </a:solidFill>
              </a:rPr>
              <a:t>Pct</a:t>
            </a:r>
            <a:r>
              <a:rPr lang="en-US" sz="3600" b="1" dirty="0">
                <a:solidFill>
                  <a:srgbClr val="D2533C"/>
                </a:solidFill>
              </a:rPr>
              <a:t> Job Creation Using an IV Approach</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000000"/>
                </a:solidFill>
                <a:latin typeface="Times New Roman"/>
              </a:rPr>
              <a:t>		</a:t>
            </a:r>
          </a:p>
          <a:p>
            <a:r>
              <a:rPr lang="pt-BR" dirty="0">
                <a:solidFill>
                  <a:srgbClr val="000000"/>
                </a:solidFill>
                <a:latin typeface="Times New Roman"/>
              </a:rPr>
              <a:t>	</a:t>
            </a:r>
            <a:r>
              <a:rPr lang="pt-BR" dirty="0" smtClean="0">
                <a:solidFill>
                  <a:srgbClr val="000000"/>
                </a:solidFill>
                <a:latin typeface="Times New Roman"/>
              </a:rPr>
              <a:t>	  OLS	IV Indexo  IV Indexh  IVIndexf </a:t>
            </a:r>
            <a:endParaRPr lang="pt-BR" dirty="0">
              <a:solidFill>
                <a:srgbClr val="000000"/>
              </a:solidFill>
              <a:latin typeface="Times New Roman"/>
            </a:endParaRPr>
          </a:p>
          <a:p>
            <a:r>
              <a:rPr lang="en-US" dirty="0">
                <a:solidFill>
                  <a:srgbClr val="000000"/>
                </a:solidFill>
                <a:latin typeface="Times New Roman"/>
              </a:rPr>
              <a:t>					</a:t>
            </a:r>
          </a:p>
          <a:p>
            <a:r>
              <a:rPr lang="en-US" dirty="0">
                <a:solidFill>
                  <a:srgbClr val="000000"/>
                </a:solidFill>
                <a:latin typeface="Times New Roman"/>
              </a:rPr>
              <a:t>std1_ObstLabor	1.286</a:t>
            </a:r>
            <a:r>
              <a:rPr lang="en-US" dirty="0" smtClean="0">
                <a:solidFill>
                  <a:srgbClr val="000000"/>
                </a:solidFill>
                <a:latin typeface="Times New Roman"/>
              </a:rPr>
              <a:t>***  77.934*** 97.898*** 101.659</a:t>
            </a:r>
            <a:r>
              <a:rPr lang="en-US" dirty="0">
                <a:solidFill>
                  <a:srgbClr val="000000"/>
                </a:solidFill>
                <a:latin typeface="Times New Roman"/>
              </a:rPr>
              <a:t>***	</a:t>
            </a:r>
          </a:p>
          <a:p>
            <a:r>
              <a:rPr lang="en-US" dirty="0">
                <a:solidFill>
                  <a:srgbClr val="000000"/>
                </a:solidFill>
                <a:latin typeface="Times New Roman"/>
              </a:rPr>
              <a:t>	</a:t>
            </a:r>
            <a:r>
              <a:rPr lang="en-US" dirty="0" smtClean="0">
                <a:solidFill>
                  <a:srgbClr val="000000"/>
                </a:solidFill>
                <a:latin typeface="Times New Roman"/>
              </a:rPr>
              <a:t>	(</a:t>
            </a:r>
            <a:r>
              <a:rPr lang="en-US" dirty="0">
                <a:solidFill>
                  <a:srgbClr val="000000"/>
                </a:solidFill>
                <a:latin typeface="Times New Roman"/>
              </a:rPr>
              <a:t>0.337)	(15.830)	(31.135)	(31.776)	</a:t>
            </a:r>
          </a:p>
          <a:p>
            <a:r>
              <a:rPr lang="en-US" dirty="0">
                <a:solidFill>
                  <a:srgbClr val="000000"/>
                </a:solidFill>
                <a:latin typeface="Times New Roman"/>
              </a:rPr>
              <a:t>					</a:t>
            </a:r>
          </a:p>
          <a:p>
            <a:r>
              <a:rPr lang="nn-NO" dirty="0">
                <a:solidFill>
                  <a:srgbClr val="000000"/>
                </a:solidFill>
                <a:latin typeface="Times New Roman"/>
              </a:rPr>
              <a:t>Avg_Obst	2.192***	-49.783</a:t>
            </a:r>
            <a:r>
              <a:rPr lang="nn-NO" dirty="0" smtClean="0">
                <a:solidFill>
                  <a:srgbClr val="000000"/>
                </a:solidFill>
                <a:latin typeface="Times New Roman"/>
              </a:rPr>
              <a:t>***-</a:t>
            </a:r>
            <a:r>
              <a:rPr lang="nn-NO" dirty="0">
                <a:solidFill>
                  <a:srgbClr val="000000"/>
                </a:solidFill>
                <a:latin typeface="Times New Roman"/>
              </a:rPr>
              <a:t>63.343</a:t>
            </a:r>
            <a:r>
              <a:rPr lang="nn-NO" dirty="0" smtClean="0">
                <a:solidFill>
                  <a:srgbClr val="000000"/>
                </a:solidFill>
                <a:latin typeface="Times New Roman"/>
              </a:rPr>
              <a:t>***-</a:t>
            </a:r>
            <a:r>
              <a:rPr lang="nn-NO" dirty="0">
                <a:solidFill>
                  <a:srgbClr val="000000"/>
                </a:solidFill>
                <a:latin typeface="Times New Roman"/>
              </a:rPr>
              <a:t>65.899***	</a:t>
            </a:r>
          </a:p>
          <a:p>
            <a:r>
              <a:rPr lang="en-US" dirty="0">
                <a:solidFill>
                  <a:srgbClr val="000000"/>
                </a:solidFill>
                <a:latin typeface="Times New Roman"/>
              </a:rPr>
              <a:t>	</a:t>
            </a:r>
            <a:r>
              <a:rPr lang="en-US" dirty="0" smtClean="0">
                <a:solidFill>
                  <a:srgbClr val="000000"/>
                </a:solidFill>
                <a:latin typeface="Times New Roman"/>
              </a:rPr>
              <a:t>	(</a:t>
            </a:r>
            <a:r>
              <a:rPr lang="en-US" dirty="0">
                <a:solidFill>
                  <a:srgbClr val="000000"/>
                </a:solidFill>
                <a:latin typeface="Times New Roman"/>
              </a:rPr>
              <a:t>0.409)	(10.753)	</a:t>
            </a:r>
            <a:r>
              <a:rPr lang="en-US" dirty="0" smtClean="0">
                <a:solidFill>
                  <a:srgbClr val="000000"/>
                </a:solidFill>
                <a:latin typeface="Times New Roman"/>
              </a:rPr>
              <a:t>  (</a:t>
            </a:r>
            <a:r>
              <a:rPr lang="en-US" dirty="0">
                <a:solidFill>
                  <a:srgbClr val="000000"/>
                </a:solidFill>
                <a:latin typeface="Times New Roman"/>
              </a:rPr>
              <a:t>21.148)	</a:t>
            </a:r>
            <a:r>
              <a:rPr lang="en-US" dirty="0" smtClean="0">
                <a:solidFill>
                  <a:srgbClr val="000000"/>
                </a:solidFill>
                <a:latin typeface="Times New Roman"/>
              </a:rPr>
              <a:t>   (</a:t>
            </a:r>
            <a:r>
              <a:rPr lang="en-US" dirty="0">
                <a:solidFill>
                  <a:srgbClr val="000000"/>
                </a:solidFill>
                <a:latin typeface="Times New Roman"/>
              </a:rPr>
              <a:t>21.579)	</a:t>
            </a:r>
          </a:p>
          <a:p>
            <a:r>
              <a:rPr lang="en-US" dirty="0">
                <a:solidFill>
                  <a:srgbClr val="000000"/>
                </a:solidFill>
                <a:latin typeface="Times New Roman"/>
              </a:rPr>
              <a:t>					</a:t>
            </a:r>
          </a:p>
          <a:p>
            <a:r>
              <a:rPr lang="de-DE" dirty="0">
                <a:solidFill>
                  <a:srgbClr val="000000"/>
                </a:solidFill>
                <a:latin typeface="Times New Roman"/>
              </a:rPr>
              <a:t>AgeGrp2	-2.658***	-3.715***	</a:t>
            </a:r>
            <a:r>
              <a:rPr lang="de-DE" dirty="0" smtClean="0">
                <a:solidFill>
                  <a:srgbClr val="000000"/>
                </a:solidFill>
                <a:latin typeface="Times New Roman"/>
              </a:rPr>
              <a:t> -</a:t>
            </a:r>
            <a:r>
              <a:rPr lang="de-DE" dirty="0">
                <a:solidFill>
                  <a:srgbClr val="000000"/>
                </a:solidFill>
                <a:latin typeface="Times New Roman"/>
              </a:rPr>
              <a:t>4.084</a:t>
            </a:r>
            <a:r>
              <a:rPr lang="de-DE" dirty="0" smtClean="0">
                <a:solidFill>
                  <a:srgbClr val="000000"/>
                </a:solidFill>
                <a:latin typeface="Times New Roman"/>
              </a:rPr>
              <a:t>***  -</a:t>
            </a:r>
            <a:r>
              <a:rPr lang="de-DE" dirty="0">
                <a:solidFill>
                  <a:srgbClr val="000000"/>
                </a:solidFill>
                <a:latin typeface="Times New Roman"/>
              </a:rPr>
              <a:t>4.153***	</a:t>
            </a:r>
          </a:p>
          <a:p>
            <a:r>
              <a:rPr lang="en-US" dirty="0">
                <a:solidFill>
                  <a:srgbClr val="000000"/>
                </a:solidFill>
                <a:latin typeface="Times New Roman"/>
              </a:rPr>
              <a:t>	</a:t>
            </a:r>
            <a:r>
              <a:rPr lang="en-US" dirty="0" smtClean="0">
                <a:solidFill>
                  <a:srgbClr val="000000"/>
                </a:solidFill>
                <a:latin typeface="Times New Roman"/>
              </a:rPr>
              <a:t>	(</a:t>
            </a:r>
            <a:r>
              <a:rPr lang="en-US" dirty="0">
                <a:solidFill>
                  <a:srgbClr val="000000"/>
                </a:solidFill>
                <a:latin typeface="Times New Roman"/>
              </a:rPr>
              <a:t>0.742)	(0.971)	</a:t>
            </a:r>
            <a:r>
              <a:rPr lang="en-US" dirty="0" smtClean="0">
                <a:solidFill>
                  <a:srgbClr val="000000"/>
                </a:solidFill>
                <a:latin typeface="Times New Roman"/>
              </a:rPr>
              <a:t> (</a:t>
            </a:r>
            <a:r>
              <a:rPr lang="en-US" dirty="0">
                <a:solidFill>
                  <a:srgbClr val="000000"/>
                </a:solidFill>
                <a:latin typeface="Times New Roman"/>
              </a:rPr>
              <a:t>1.244)	</a:t>
            </a:r>
            <a:r>
              <a:rPr lang="en-US" dirty="0" smtClean="0">
                <a:solidFill>
                  <a:srgbClr val="000000"/>
                </a:solidFill>
                <a:latin typeface="Times New Roman"/>
              </a:rPr>
              <a:t>  (</a:t>
            </a:r>
            <a:r>
              <a:rPr lang="en-US" dirty="0">
                <a:solidFill>
                  <a:srgbClr val="000000"/>
                </a:solidFill>
                <a:latin typeface="Times New Roman"/>
              </a:rPr>
              <a:t>1.270)	</a:t>
            </a:r>
          </a:p>
          <a:p>
            <a:r>
              <a:rPr lang="en-US" dirty="0">
                <a:solidFill>
                  <a:srgbClr val="000000"/>
                </a:solidFill>
                <a:latin typeface="Times New Roman"/>
              </a:rPr>
              <a:t>					</a:t>
            </a:r>
          </a:p>
          <a:p>
            <a:r>
              <a:rPr lang="de-DE" dirty="0">
                <a:solidFill>
                  <a:srgbClr val="000000"/>
                </a:solidFill>
                <a:latin typeface="Times New Roman"/>
              </a:rPr>
              <a:t>AgeGrp3	-3.393***	-5.225***	</a:t>
            </a:r>
            <a:r>
              <a:rPr lang="de-DE" dirty="0" smtClean="0">
                <a:solidFill>
                  <a:srgbClr val="000000"/>
                </a:solidFill>
                <a:latin typeface="Times New Roman"/>
              </a:rPr>
              <a:t> -</a:t>
            </a:r>
            <a:r>
              <a:rPr lang="de-DE" dirty="0">
                <a:solidFill>
                  <a:srgbClr val="000000"/>
                </a:solidFill>
                <a:latin typeface="Times New Roman"/>
              </a:rPr>
              <a:t>5.838</a:t>
            </a:r>
            <a:r>
              <a:rPr lang="de-DE" dirty="0" smtClean="0">
                <a:solidFill>
                  <a:srgbClr val="000000"/>
                </a:solidFill>
                <a:latin typeface="Times New Roman"/>
              </a:rPr>
              <a:t>***  -</a:t>
            </a:r>
            <a:r>
              <a:rPr lang="de-DE" dirty="0">
                <a:solidFill>
                  <a:srgbClr val="000000"/>
                </a:solidFill>
                <a:latin typeface="Times New Roman"/>
              </a:rPr>
              <a:t>5.954***	</a:t>
            </a:r>
          </a:p>
          <a:p>
            <a:r>
              <a:rPr lang="en-US" dirty="0">
                <a:solidFill>
                  <a:srgbClr val="000000"/>
                </a:solidFill>
                <a:latin typeface="Times New Roman"/>
              </a:rPr>
              <a:t>	</a:t>
            </a:r>
            <a:r>
              <a:rPr lang="en-US" dirty="0" smtClean="0">
                <a:solidFill>
                  <a:srgbClr val="000000"/>
                </a:solidFill>
                <a:latin typeface="Times New Roman"/>
              </a:rPr>
              <a:t>	(</a:t>
            </a:r>
            <a:r>
              <a:rPr lang="en-US" dirty="0">
                <a:solidFill>
                  <a:srgbClr val="000000"/>
                </a:solidFill>
                <a:latin typeface="Times New Roman"/>
              </a:rPr>
              <a:t>0.794)	(1.226)	</a:t>
            </a:r>
            <a:r>
              <a:rPr lang="en-US" dirty="0" smtClean="0">
                <a:solidFill>
                  <a:srgbClr val="000000"/>
                </a:solidFill>
                <a:latin typeface="Times New Roman"/>
              </a:rPr>
              <a:t> (</a:t>
            </a:r>
            <a:r>
              <a:rPr lang="en-US" dirty="0">
                <a:solidFill>
                  <a:srgbClr val="000000"/>
                </a:solidFill>
                <a:latin typeface="Times New Roman"/>
              </a:rPr>
              <a:t>1.653)	</a:t>
            </a:r>
            <a:r>
              <a:rPr lang="en-US" dirty="0" smtClean="0">
                <a:solidFill>
                  <a:srgbClr val="000000"/>
                </a:solidFill>
                <a:latin typeface="Times New Roman"/>
              </a:rPr>
              <a:t>  (</a:t>
            </a:r>
            <a:r>
              <a:rPr lang="en-US" dirty="0">
                <a:solidFill>
                  <a:srgbClr val="000000"/>
                </a:solidFill>
                <a:latin typeface="Times New Roman"/>
              </a:rPr>
              <a:t>1.692)	</a:t>
            </a:r>
          </a:p>
          <a:p>
            <a:r>
              <a:rPr lang="en-US" dirty="0">
                <a:solidFill>
                  <a:srgbClr val="000000"/>
                </a:solidFill>
                <a:latin typeface="Times New Roman"/>
              </a:rPr>
              <a:t>					</a:t>
            </a:r>
          </a:p>
          <a:p>
            <a:r>
              <a:rPr lang="en-US" dirty="0" err="1">
                <a:solidFill>
                  <a:srgbClr val="000000"/>
                </a:solidFill>
                <a:latin typeface="Times New Roman"/>
              </a:rPr>
              <a:t>FgnOwned</a:t>
            </a:r>
            <a:r>
              <a:rPr lang="en-US" dirty="0">
                <a:solidFill>
                  <a:srgbClr val="000000"/>
                </a:solidFill>
                <a:latin typeface="Times New Roman"/>
              </a:rPr>
              <a:t>	-0.548	-4.422***	-5.456***	</a:t>
            </a:r>
            <a:r>
              <a:rPr lang="en-US" dirty="0" smtClean="0">
                <a:solidFill>
                  <a:srgbClr val="000000"/>
                </a:solidFill>
                <a:latin typeface="Times New Roman"/>
              </a:rPr>
              <a:t>  -</a:t>
            </a:r>
            <a:r>
              <a:rPr lang="en-US" dirty="0">
                <a:solidFill>
                  <a:srgbClr val="000000"/>
                </a:solidFill>
                <a:latin typeface="Times New Roman"/>
              </a:rPr>
              <a:t>5.651***	</a:t>
            </a:r>
          </a:p>
          <a:p>
            <a:r>
              <a:rPr lang="en-US" dirty="0">
                <a:solidFill>
                  <a:srgbClr val="000000"/>
                </a:solidFill>
                <a:latin typeface="Times New Roman"/>
              </a:rPr>
              <a:t>	</a:t>
            </a:r>
            <a:r>
              <a:rPr lang="en-US" dirty="0" smtClean="0">
                <a:solidFill>
                  <a:srgbClr val="000000"/>
                </a:solidFill>
                <a:latin typeface="Times New Roman"/>
              </a:rPr>
              <a:t>	(</a:t>
            </a:r>
            <a:r>
              <a:rPr lang="en-US" dirty="0">
                <a:solidFill>
                  <a:srgbClr val="000000"/>
                </a:solidFill>
                <a:latin typeface="Times New Roman"/>
              </a:rPr>
              <a:t>0.497)	(1.329)	(2.054)	</a:t>
            </a:r>
            <a:r>
              <a:rPr lang="en-US" dirty="0" smtClean="0">
                <a:solidFill>
                  <a:srgbClr val="000000"/>
                </a:solidFill>
                <a:latin typeface="Times New Roman"/>
              </a:rPr>
              <a:t>  (</a:t>
            </a:r>
            <a:r>
              <a:rPr lang="en-US" dirty="0">
                <a:solidFill>
                  <a:srgbClr val="000000"/>
                </a:solidFill>
                <a:latin typeface="Times New Roman"/>
              </a:rPr>
              <a:t>2.097)	</a:t>
            </a:r>
          </a:p>
          <a:p>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26</a:t>
            </a:fld>
            <a:endParaRPr lang="en-US"/>
          </a:p>
        </p:txBody>
      </p:sp>
    </p:spTree>
    <p:extLst>
      <p:ext uri="{BB962C8B-B14F-4D97-AF65-F5344CB8AC3E}">
        <p14:creationId xmlns:p14="http://schemas.microsoft.com/office/powerpoint/2010/main" val="168173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Effects with IV  Size of Firm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8892415"/>
              </p:ext>
            </p:extLst>
          </p:nvPr>
        </p:nvGraphicFramePr>
        <p:xfrm>
          <a:off x="1143000" y="2133600"/>
          <a:ext cx="6553200" cy="3556000"/>
        </p:xfrm>
        <a:graphic>
          <a:graphicData uri="http://schemas.openxmlformats.org/drawingml/2006/table">
            <a:tbl>
              <a:tblPr/>
              <a:tblGrid>
                <a:gridCol w="1310640"/>
                <a:gridCol w="1310640"/>
                <a:gridCol w="1310640"/>
                <a:gridCol w="1310640"/>
                <a:gridCol w="1310640"/>
              </a:tblGrid>
              <a:tr h="508000">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dirty="0" smtClean="0">
                          <a:solidFill>
                            <a:srgbClr val="000000"/>
                          </a:solidFill>
                          <a:effectLst/>
                          <a:latin typeface="Times New Roman"/>
                        </a:rPr>
                        <a:t>OLS</a:t>
                      </a:r>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dirty="0" smtClean="0">
                          <a:solidFill>
                            <a:srgbClr val="000000"/>
                          </a:solidFill>
                          <a:effectLst/>
                          <a:latin typeface="Times New Roman"/>
                        </a:rPr>
                        <a:t>IV </a:t>
                      </a:r>
                      <a:r>
                        <a:rPr lang="en-US" sz="2000" b="1" i="0" u="none" strike="noStrike" dirty="0" err="1" smtClean="0">
                          <a:solidFill>
                            <a:srgbClr val="000000"/>
                          </a:solidFill>
                          <a:effectLst/>
                          <a:latin typeface="Times New Roman"/>
                        </a:rPr>
                        <a:t>Indexo</a:t>
                      </a:r>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dirty="0" err="1" smtClean="0">
                          <a:solidFill>
                            <a:srgbClr val="000000"/>
                          </a:solidFill>
                          <a:effectLst/>
                          <a:latin typeface="Times New Roman"/>
                        </a:rPr>
                        <a:t>IVIndexh</a:t>
                      </a:r>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dirty="0" err="1" smtClean="0">
                          <a:solidFill>
                            <a:srgbClr val="000000"/>
                          </a:solidFill>
                          <a:effectLst/>
                          <a:latin typeface="Times New Roman"/>
                        </a:rPr>
                        <a:t>IVIndexf</a:t>
                      </a:r>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r>
              <a:tr h="508000">
                <a:tc>
                  <a:txBody>
                    <a:bodyPr/>
                    <a:lstStyle/>
                    <a:p>
                      <a:pPr algn="l" fontAlgn="b"/>
                      <a:r>
                        <a:rPr lang="en-US" sz="2000" b="1" i="0" u="none" strike="noStrike" dirty="0" err="1">
                          <a:solidFill>
                            <a:srgbClr val="000000"/>
                          </a:solidFill>
                          <a:effectLst/>
                          <a:latin typeface="Times New Roman"/>
                        </a:rPr>
                        <a:t>MedSize</a:t>
                      </a:r>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-5.570***</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-11.708***</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-13.342***</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-13.650***</a:t>
                      </a:r>
                    </a:p>
                  </a:txBody>
                  <a:tcPr marL="9525" marR="9525" marT="9525" marB="0" anchor="b">
                    <a:lnL>
                      <a:noFill/>
                    </a:lnL>
                    <a:lnR>
                      <a:noFill/>
                    </a:lnR>
                    <a:lnT>
                      <a:noFill/>
                    </a:lnT>
                    <a:lnB>
                      <a:noFill/>
                    </a:lnB>
                  </a:tcPr>
                </a:tc>
              </a:tr>
              <a:tr h="508000">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(0.736)</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(1.560)</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(2.735)</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(2.809)</a:t>
                      </a:r>
                    </a:p>
                  </a:txBody>
                  <a:tcPr marL="9525" marR="9525" marT="9525" marB="0" anchor="b">
                    <a:lnL>
                      <a:noFill/>
                    </a:lnL>
                    <a:lnR>
                      <a:noFill/>
                    </a:lnR>
                    <a:lnT>
                      <a:noFill/>
                    </a:lnT>
                    <a:lnB>
                      <a:noFill/>
                    </a:lnB>
                  </a:tcPr>
                </a:tc>
              </a:tr>
              <a:tr h="508000">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r>
              <a:tr h="508000">
                <a:tc>
                  <a:txBody>
                    <a:bodyPr/>
                    <a:lstStyle/>
                    <a:p>
                      <a:pPr algn="l" fontAlgn="b"/>
                      <a:r>
                        <a:rPr lang="en-US" sz="2000" b="1" i="0" u="none" strike="noStrike">
                          <a:solidFill>
                            <a:srgbClr val="000000"/>
                          </a:solidFill>
                          <a:effectLst/>
                          <a:latin typeface="Times New Roman"/>
                        </a:rPr>
                        <a:t>LrgSize</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-10.796***</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-23.854***</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-27.269***</a:t>
                      </a: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-27.913***</a:t>
                      </a:r>
                    </a:p>
                  </a:txBody>
                  <a:tcPr marL="9525" marR="9525" marT="9525" marB="0" anchor="b">
                    <a:lnL>
                      <a:noFill/>
                    </a:lnL>
                    <a:lnR>
                      <a:noFill/>
                    </a:lnR>
                    <a:lnT>
                      <a:noFill/>
                    </a:lnT>
                    <a:lnB>
                      <a:noFill/>
                    </a:lnB>
                  </a:tcPr>
                </a:tc>
              </a:tr>
              <a:tr h="508000">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000" b="1" i="0" u="none" strike="noStrike">
                          <a:solidFill>
                            <a:srgbClr val="000000"/>
                          </a:solidFill>
                          <a:effectLst/>
                          <a:latin typeface="Times New Roman"/>
                        </a:rPr>
                        <a:t>(1.059)</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(2.931)</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(5.478)</a:t>
                      </a:r>
                    </a:p>
                  </a:txBody>
                  <a:tcPr marL="9525" marR="9525" marT="9525" marB="0" anchor="b">
                    <a:lnL>
                      <a:noFill/>
                    </a:lnL>
                    <a:lnR>
                      <a:noFill/>
                    </a:lnR>
                    <a:lnT>
                      <a:noFill/>
                    </a:lnT>
                    <a:lnB>
                      <a:noFill/>
                    </a:lnB>
                  </a:tcPr>
                </a:tc>
                <a:tc>
                  <a:txBody>
                    <a:bodyPr/>
                    <a:lstStyle/>
                    <a:p>
                      <a:pPr algn="l" fontAlgn="b"/>
                      <a:r>
                        <a:rPr lang="en-US" sz="2000" b="1" i="0" u="none" strike="noStrike" dirty="0">
                          <a:solidFill>
                            <a:srgbClr val="000000"/>
                          </a:solidFill>
                          <a:effectLst/>
                          <a:latin typeface="Times New Roman"/>
                        </a:rPr>
                        <a:t>(5.613)</a:t>
                      </a:r>
                    </a:p>
                  </a:txBody>
                  <a:tcPr marL="9525" marR="9525" marT="9525" marB="0" anchor="b">
                    <a:lnL>
                      <a:noFill/>
                    </a:lnL>
                    <a:lnR>
                      <a:noFill/>
                    </a:lnR>
                    <a:lnT>
                      <a:noFill/>
                    </a:lnT>
                    <a:lnB>
                      <a:noFill/>
                    </a:lnB>
                  </a:tcPr>
                </a:tc>
              </a:tr>
              <a:tr h="508000">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endParaRPr lang="en-US" sz="2000" b="1" i="0" u="none" strike="noStrike" dirty="0">
                        <a:solidFill>
                          <a:srgbClr val="000000"/>
                        </a:solidFill>
                        <a:effectLst/>
                        <a:latin typeface="Times New Roman"/>
                      </a:endParaRPr>
                    </a:p>
                  </a:txBody>
                  <a:tcPr marL="9525" marR="9525" marT="9525"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27</a:t>
            </a:fld>
            <a:endParaRPr lang="en-US"/>
          </a:p>
        </p:txBody>
      </p:sp>
    </p:spTree>
    <p:extLst>
      <p:ext uri="{BB962C8B-B14F-4D97-AF65-F5344CB8AC3E}">
        <p14:creationId xmlns:p14="http://schemas.microsoft.com/office/powerpoint/2010/main" val="2567440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stage Results with </a:t>
            </a:r>
            <a:r>
              <a:rPr lang="en-US" dirty="0" err="1" smtClean="0"/>
              <a:t>Ivs</a:t>
            </a:r>
            <a:r>
              <a:rPr lang="en-US" dirty="0" smtClean="0"/>
              <a:t> for </a:t>
            </a:r>
            <a:r>
              <a:rPr lang="en-US" dirty="0" err="1" smtClean="0"/>
              <a:t>ObstacleLabor</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Show that in every case the </a:t>
            </a:r>
          </a:p>
          <a:p>
            <a:pPr marL="0" marR="0">
              <a:spcBef>
                <a:spcPts val="0"/>
              </a:spcBef>
              <a:spcAft>
                <a:spcPts val="0"/>
              </a:spcAft>
            </a:pPr>
            <a:r>
              <a:rPr lang="en-US" dirty="0">
                <a:latin typeface="Times New Roman"/>
                <a:ea typeface="Calibri"/>
              </a:rPr>
              <a:t>Index O case:</a:t>
            </a:r>
          </a:p>
          <a:p>
            <a:pPr marL="0" marR="0">
              <a:spcBef>
                <a:spcPts val="0"/>
              </a:spcBef>
              <a:spcAft>
                <a:spcPts val="0"/>
              </a:spcAft>
            </a:pPr>
            <a:r>
              <a:rPr lang="en-US" dirty="0">
                <a:latin typeface="Times New Roman"/>
                <a:ea typeface="Calibri"/>
              </a:rPr>
              <a:t>  Test of </a:t>
            </a:r>
            <a:r>
              <a:rPr lang="en-US" dirty="0" err="1">
                <a:latin typeface="Times New Roman"/>
                <a:ea typeface="Calibri"/>
              </a:rPr>
              <a:t>overidentifying</a:t>
            </a:r>
            <a:r>
              <a:rPr lang="en-US" dirty="0">
                <a:latin typeface="Times New Roman"/>
                <a:ea typeface="Calibri"/>
              </a:rPr>
              <a:t> restrictions:</a:t>
            </a:r>
          </a:p>
          <a:p>
            <a:pPr marL="0" marR="0">
              <a:spcBef>
                <a:spcPts val="0"/>
              </a:spcBef>
              <a:spcAft>
                <a:spcPts val="0"/>
              </a:spcAft>
            </a:pPr>
            <a:r>
              <a:rPr lang="en-US" dirty="0">
                <a:latin typeface="Times New Roman"/>
                <a:ea typeface="Calibri"/>
              </a:rPr>
              <a:t>  Score chi2(1)          =  2.31044  (p = 0.1285)</a:t>
            </a:r>
          </a:p>
          <a:p>
            <a:pPr marL="0" marR="0">
              <a:spcBef>
                <a:spcPts val="0"/>
              </a:spcBef>
              <a:spcAft>
                <a:spcPts val="0"/>
              </a:spcAft>
            </a:pPr>
            <a:r>
              <a:rPr lang="en-US" dirty="0">
                <a:latin typeface="Times New Roman"/>
                <a:ea typeface="Calibri"/>
              </a:rPr>
              <a:t> </a:t>
            </a:r>
            <a:r>
              <a:rPr lang="en-US" dirty="0" smtClean="0">
                <a:latin typeface="Times New Roman"/>
                <a:ea typeface="Calibri"/>
              </a:rPr>
              <a:t>Index </a:t>
            </a:r>
            <a:r>
              <a:rPr lang="en-US" dirty="0">
                <a:latin typeface="Times New Roman"/>
                <a:ea typeface="Calibri"/>
              </a:rPr>
              <a:t>H case:</a:t>
            </a:r>
          </a:p>
          <a:p>
            <a:pPr marL="0" marR="0">
              <a:spcBef>
                <a:spcPts val="0"/>
              </a:spcBef>
              <a:spcAft>
                <a:spcPts val="0"/>
              </a:spcAft>
            </a:pPr>
            <a:r>
              <a:rPr lang="en-US" dirty="0">
                <a:latin typeface="Times New Roman"/>
                <a:ea typeface="Calibri"/>
              </a:rPr>
              <a:t>  Test of </a:t>
            </a:r>
            <a:r>
              <a:rPr lang="en-US" dirty="0" err="1">
                <a:latin typeface="Times New Roman"/>
                <a:ea typeface="Calibri"/>
              </a:rPr>
              <a:t>overidentifying</a:t>
            </a:r>
            <a:r>
              <a:rPr lang="en-US" dirty="0">
                <a:latin typeface="Times New Roman"/>
                <a:ea typeface="Calibri"/>
              </a:rPr>
              <a:t> restrictions:</a:t>
            </a:r>
          </a:p>
          <a:p>
            <a:pPr marL="0" marR="0">
              <a:spcBef>
                <a:spcPts val="0"/>
              </a:spcBef>
              <a:spcAft>
                <a:spcPts val="0"/>
              </a:spcAft>
            </a:pPr>
            <a:r>
              <a:rPr lang="en-US" dirty="0">
                <a:latin typeface="Times New Roman"/>
                <a:ea typeface="Calibri"/>
              </a:rPr>
              <a:t>  Score chi2(1)          =  .862033  (p = 0.3532)</a:t>
            </a:r>
          </a:p>
          <a:p>
            <a:pPr marL="0" marR="0">
              <a:spcBef>
                <a:spcPts val="0"/>
              </a:spcBef>
              <a:spcAft>
                <a:spcPts val="0"/>
              </a:spcAft>
            </a:pPr>
            <a:r>
              <a:rPr lang="en-US" dirty="0">
                <a:latin typeface="Times New Roman"/>
                <a:ea typeface="Calibri"/>
              </a:rPr>
              <a:t> </a:t>
            </a:r>
            <a:r>
              <a:rPr lang="en-US" dirty="0" smtClean="0">
                <a:latin typeface="Times New Roman"/>
                <a:ea typeface="Calibri"/>
              </a:rPr>
              <a:t>Index </a:t>
            </a:r>
            <a:r>
              <a:rPr lang="en-US" dirty="0">
                <a:latin typeface="Times New Roman"/>
                <a:ea typeface="Calibri"/>
              </a:rPr>
              <a:t>F case:</a:t>
            </a:r>
          </a:p>
          <a:p>
            <a:pPr marL="0" marR="0">
              <a:spcBef>
                <a:spcPts val="0"/>
              </a:spcBef>
              <a:spcAft>
                <a:spcPts val="0"/>
              </a:spcAft>
            </a:pPr>
            <a:r>
              <a:rPr lang="en-US" dirty="0">
                <a:latin typeface="Times New Roman"/>
                <a:ea typeface="Calibri"/>
              </a:rPr>
              <a:t>  Test of </a:t>
            </a:r>
            <a:r>
              <a:rPr lang="en-US" dirty="0" err="1">
                <a:latin typeface="Times New Roman"/>
                <a:ea typeface="Calibri"/>
              </a:rPr>
              <a:t>overidentifying</a:t>
            </a:r>
            <a:r>
              <a:rPr lang="en-US" dirty="0">
                <a:latin typeface="Times New Roman"/>
                <a:ea typeface="Calibri"/>
              </a:rPr>
              <a:t> restrictions:</a:t>
            </a:r>
          </a:p>
          <a:p>
            <a:pPr marL="0" marR="0">
              <a:spcBef>
                <a:spcPts val="0"/>
              </a:spcBef>
              <a:spcAft>
                <a:spcPts val="0"/>
              </a:spcAft>
            </a:pPr>
            <a:r>
              <a:rPr lang="en-US" dirty="0">
                <a:latin typeface="Times New Roman"/>
                <a:ea typeface="Calibri"/>
              </a:rPr>
              <a:t>  Score chi2(1)          =  .482659  (p = 0.4872)</a:t>
            </a:r>
          </a:p>
          <a:p>
            <a:pPr marL="0" marR="0">
              <a:spcBef>
                <a:spcPts val="0"/>
              </a:spcBef>
              <a:spcAft>
                <a:spcPts val="0"/>
              </a:spcAft>
            </a:pPr>
            <a:r>
              <a:rPr lang="en-US" dirty="0">
                <a:latin typeface="Times New Roman"/>
                <a:ea typeface="Calibri"/>
              </a:rPr>
              <a:t> F-statistics for the three cases (strength of IV first stage). A rule of thumb is that F &gt; 10 so the </a:t>
            </a:r>
            <a:r>
              <a:rPr lang="en-US" dirty="0" err="1">
                <a:latin typeface="Times New Roman"/>
                <a:ea typeface="Calibri"/>
              </a:rPr>
              <a:t>indexo</a:t>
            </a:r>
            <a:r>
              <a:rPr lang="en-US" dirty="0">
                <a:latin typeface="Times New Roman"/>
                <a:ea typeface="Calibri"/>
              </a:rPr>
              <a:t> case satisfies it.</a:t>
            </a:r>
          </a:p>
          <a:p>
            <a:pPr marL="0" marR="0">
              <a:spcBef>
                <a:spcPts val="0"/>
              </a:spcBef>
              <a:spcAft>
                <a:spcPts val="0"/>
              </a:spcAft>
            </a:pPr>
            <a:r>
              <a:rPr lang="en-US" dirty="0">
                <a:latin typeface="Times New Roman"/>
                <a:ea typeface="Calibri"/>
              </a:rPr>
              <a:t> </a:t>
            </a:r>
          </a:p>
          <a:p>
            <a:pPr marL="0" marR="0">
              <a:spcBef>
                <a:spcPts val="0"/>
              </a:spcBef>
              <a:spcAft>
                <a:spcPts val="0"/>
              </a:spcAft>
            </a:pPr>
            <a:r>
              <a:rPr lang="en-US" b="1" dirty="0">
                <a:latin typeface="Times New Roman"/>
                <a:ea typeface="Calibri"/>
              </a:rPr>
              <a:t>O: 16.9465</a:t>
            </a:r>
            <a:endParaRPr lang="en-US" dirty="0">
              <a:latin typeface="Times New Roman"/>
              <a:ea typeface="Calibri"/>
            </a:endParaRPr>
          </a:p>
          <a:p>
            <a:pPr marL="0" marR="0">
              <a:spcBef>
                <a:spcPts val="0"/>
              </a:spcBef>
              <a:spcAft>
                <a:spcPts val="0"/>
              </a:spcAft>
            </a:pPr>
            <a:r>
              <a:rPr lang="en-US" b="1" dirty="0">
                <a:latin typeface="Times New Roman"/>
                <a:ea typeface="Calibri"/>
              </a:rPr>
              <a:t>H:  6.1962</a:t>
            </a:r>
            <a:endParaRPr lang="en-US" dirty="0">
              <a:latin typeface="Times New Roman"/>
              <a:ea typeface="Calibri"/>
            </a:endParaRPr>
          </a:p>
          <a:p>
            <a:pPr marL="0" marR="0">
              <a:spcBef>
                <a:spcPts val="0"/>
              </a:spcBef>
              <a:spcAft>
                <a:spcPts val="0"/>
              </a:spcAft>
            </a:pPr>
            <a:r>
              <a:rPr lang="en-US" b="1" dirty="0">
                <a:latin typeface="Times New Roman"/>
                <a:ea typeface="Calibri"/>
              </a:rPr>
              <a:t>F:  6.27348 </a:t>
            </a:r>
            <a:endParaRPr lang="en-US" dirty="0">
              <a:latin typeface="Times New Roman"/>
              <a:ea typeface="Calibri"/>
            </a:endParaRPr>
          </a:p>
          <a:p>
            <a:pPr marL="0" marR="0">
              <a:spcBef>
                <a:spcPts val="0"/>
              </a:spcBef>
              <a:spcAft>
                <a:spcPts val="0"/>
              </a:spcAft>
            </a:pPr>
            <a:endParaRPr lang="en-US" dirty="0">
              <a:latin typeface="Times New Roman"/>
              <a:ea typeface="Calibri"/>
            </a:endParaRPr>
          </a:p>
          <a:p>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28</a:t>
            </a:fld>
            <a:endParaRPr lang="en-US"/>
          </a:p>
        </p:txBody>
      </p:sp>
    </p:spTree>
    <p:extLst>
      <p:ext uri="{BB962C8B-B14F-4D97-AF65-F5344CB8AC3E}">
        <p14:creationId xmlns:p14="http://schemas.microsoft.com/office/powerpoint/2010/main" val="43483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Estimates of Effects of </a:t>
            </a:r>
            <a:r>
              <a:rPr lang="en-US" b="1" dirty="0" err="1" smtClean="0"/>
              <a:t>Obst</a:t>
            </a:r>
            <a:r>
              <a:rPr lang="en-US" b="1" dirty="0" smtClean="0"/>
              <a:t> Labor on </a:t>
            </a:r>
            <a:r>
              <a:rPr lang="en-US" b="1" dirty="0" err="1" smtClean="0"/>
              <a:t>Pct</a:t>
            </a:r>
            <a:r>
              <a:rPr lang="en-US" b="1" dirty="0" smtClean="0"/>
              <a:t> Job Creation Using an IV Approach</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8233649"/>
              </p:ext>
            </p:extLst>
          </p:nvPr>
        </p:nvGraphicFramePr>
        <p:xfrm>
          <a:off x="533400" y="1600200"/>
          <a:ext cx="8458200" cy="4729940"/>
        </p:xfrm>
        <a:graphic>
          <a:graphicData uri="http://schemas.openxmlformats.org/drawingml/2006/table">
            <a:tbl>
              <a:tblPr/>
              <a:tblGrid>
                <a:gridCol w="1691640"/>
                <a:gridCol w="1691640"/>
                <a:gridCol w="1691640"/>
                <a:gridCol w="1691640"/>
                <a:gridCol w="1691640"/>
              </a:tblGrid>
              <a:tr h="506905">
                <a:tc>
                  <a:txBody>
                    <a:bodyPr/>
                    <a:lstStyle/>
                    <a:p>
                      <a:pPr algn="l" fontAlgn="b"/>
                      <a:r>
                        <a:rPr lang="en-US" sz="2400" b="1" i="0" u="none" strike="noStrike" dirty="0">
                          <a:solidFill>
                            <a:srgbClr val="000000"/>
                          </a:solidFill>
                          <a:effectLst/>
                          <a:latin typeface="Times New Roman"/>
                        </a:rPr>
                        <a:t>2nd stage for </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OLS</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IV - indexo</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IV - indexh</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IV - indexf</a:t>
                      </a:r>
                    </a:p>
                  </a:txBody>
                  <a:tcPr marL="9525" marR="9525" marT="9525" marB="0" anchor="b">
                    <a:lnL>
                      <a:noFill/>
                    </a:lnL>
                    <a:lnR>
                      <a:noFill/>
                    </a:lnR>
                    <a:lnT>
                      <a:noFill/>
                    </a:lnT>
                    <a:lnB>
                      <a:noFill/>
                    </a:lnB>
                  </a:tcPr>
                </a:tc>
              </a:tr>
              <a:tr h="440560">
                <a:tc>
                  <a:txBody>
                    <a:bodyPr/>
                    <a:lstStyle/>
                    <a:p>
                      <a:pPr algn="l" fontAlgn="b"/>
                      <a:endParaRPr lang="en-US" sz="2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(1)</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(2)</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(3)</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(4)</a:t>
                      </a:r>
                    </a:p>
                  </a:txBody>
                  <a:tcPr marL="9525" marR="9525" marT="9525" marB="0" anchor="b">
                    <a:lnL>
                      <a:noFill/>
                    </a:lnL>
                    <a:lnR>
                      <a:noFill/>
                    </a:lnR>
                    <a:lnT>
                      <a:noFill/>
                    </a:lnT>
                    <a:lnB>
                      <a:noFill/>
                    </a:lnB>
                  </a:tcPr>
                </a:tc>
              </a:tr>
              <a:tr h="506905">
                <a:tc>
                  <a:txBody>
                    <a:bodyPr/>
                    <a:lstStyle/>
                    <a:p>
                      <a:pPr algn="l" fontAlgn="b"/>
                      <a:endParaRPr lang="en-US" sz="2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dirty="0" err="1">
                          <a:solidFill>
                            <a:srgbClr val="000000"/>
                          </a:solidFill>
                          <a:effectLst/>
                          <a:latin typeface="Times New Roman"/>
                        </a:rPr>
                        <a:t>PctJobCre</a:t>
                      </a:r>
                      <a:endParaRPr lang="en-US" sz="2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dirty="0" err="1">
                          <a:solidFill>
                            <a:srgbClr val="000000"/>
                          </a:solidFill>
                          <a:effectLst/>
                          <a:latin typeface="Times New Roman"/>
                        </a:rPr>
                        <a:t>PctJobCre</a:t>
                      </a:r>
                      <a:endParaRPr lang="en-US" sz="2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PctJobCre</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PctJobCre</a:t>
                      </a:r>
                    </a:p>
                  </a:txBody>
                  <a:tcPr marL="9525" marR="9525" marT="9525" marB="0" anchor="b">
                    <a:lnL>
                      <a:noFill/>
                    </a:lnL>
                    <a:lnR>
                      <a:noFill/>
                    </a:lnR>
                    <a:lnT>
                      <a:noFill/>
                    </a:lnT>
                    <a:lnB>
                      <a:noFill/>
                    </a:lnB>
                  </a:tcPr>
                </a:tc>
              </a:tr>
              <a:tr h="506905">
                <a:tc>
                  <a:txBody>
                    <a:bodyPr/>
                    <a:lstStyle/>
                    <a:p>
                      <a:pPr algn="l" fontAlgn="b"/>
                      <a:r>
                        <a:rPr lang="en-US" sz="2400" b="1" i="0" u="none" strike="noStrike" dirty="0" err="1">
                          <a:solidFill>
                            <a:srgbClr val="000000"/>
                          </a:solidFill>
                          <a:effectLst/>
                          <a:latin typeface="Times New Roman"/>
                        </a:rPr>
                        <a:t>ObstLabor</a:t>
                      </a:r>
                      <a:endParaRPr lang="en-US" sz="2400" b="1" i="0" u="none" strike="noStrike" dirty="0">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1.666***</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40.902***</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51.937**</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23.556***</a:t>
                      </a:r>
                    </a:p>
                  </a:txBody>
                  <a:tcPr marL="9525" marR="9525" marT="9525" marB="0" anchor="b">
                    <a:lnL>
                      <a:noFill/>
                    </a:lnL>
                    <a:lnR>
                      <a:noFill/>
                    </a:lnR>
                    <a:lnT>
                      <a:noFill/>
                    </a:lnT>
                    <a:lnB>
                      <a:noFill/>
                    </a:lnB>
                  </a:tcPr>
                </a:tc>
              </a:tr>
              <a:tr h="506905">
                <a:tc>
                  <a:txBody>
                    <a:bodyPr/>
                    <a:lstStyle/>
                    <a:p>
                      <a:pPr algn="l" fontAlgn="b"/>
                      <a:endParaRPr lang="en-US" sz="2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(0.245)</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(9.613)</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(24.093)</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(5.088)</a:t>
                      </a:r>
                    </a:p>
                  </a:txBody>
                  <a:tcPr marL="9525" marR="9525" marT="9525" marB="0" anchor="b">
                    <a:lnL>
                      <a:noFill/>
                    </a:lnL>
                    <a:lnR>
                      <a:noFill/>
                    </a:lnR>
                    <a:lnT>
                      <a:noFill/>
                    </a:lnT>
                    <a:lnB>
                      <a:noFill/>
                    </a:lnB>
                  </a:tcPr>
                </a:tc>
              </a:tr>
              <a:tr h="506905">
                <a:tc>
                  <a:txBody>
                    <a:bodyPr/>
                    <a:lstStyle/>
                    <a:p>
                      <a:pPr algn="l" fontAlgn="b"/>
                      <a:r>
                        <a:rPr lang="en-US" sz="2400" b="1" i="0" u="none" strike="noStrike" dirty="0">
                          <a:solidFill>
                            <a:srgbClr val="000000"/>
                          </a:solidFill>
                          <a:effectLst/>
                          <a:latin typeface="Times New Roman"/>
                        </a:rPr>
                        <a:t>AgeGrp2</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-2.635***</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-3.942***</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-4.411***</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-3.205***</a:t>
                      </a:r>
                    </a:p>
                  </a:txBody>
                  <a:tcPr marL="9525" marR="9525" marT="9525" marB="0" anchor="b">
                    <a:lnL>
                      <a:noFill/>
                    </a:lnL>
                    <a:lnR>
                      <a:noFill/>
                    </a:lnR>
                    <a:lnT>
                      <a:noFill/>
                    </a:lnT>
                    <a:lnB>
                      <a:noFill/>
                    </a:lnB>
                  </a:tcPr>
                </a:tc>
              </a:tr>
              <a:tr h="506905">
                <a:tc>
                  <a:txBody>
                    <a:bodyPr/>
                    <a:lstStyle/>
                    <a:p>
                      <a:pPr algn="l" fontAlgn="b"/>
                      <a:endParaRPr lang="en-US" sz="2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(0.741)</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(1.201)</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(1.576)</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(0.836)</a:t>
                      </a:r>
                    </a:p>
                  </a:txBody>
                  <a:tcPr marL="9525" marR="9525" marT="9525" marB="0" anchor="b">
                    <a:lnL>
                      <a:noFill/>
                    </a:lnL>
                    <a:lnR>
                      <a:noFill/>
                    </a:lnR>
                    <a:lnT>
                      <a:noFill/>
                    </a:lnT>
                    <a:lnB>
                      <a:noFill/>
                    </a:lnB>
                  </a:tcPr>
                </a:tc>
              </a:tr>
              <a:tr h="506905">
                <a:tc>
                  <a:txBody>
                    <a:bodyPr/>
                    <a:lstStyle/>
                    <a:p>
                      <a:pPr algn="l" fontAlgn="b"/>
                      <a:r>
                        <a:rPr lang="en-US" sz="2400" b="1" i="0" u="none" strike="noStrike" dirty="0">
                          <a:solidFill>
                            <a:srgbClr val="000000"/>
                          </a:solidFill>
                          <a:effectLst/>
                          <a:latin typeface="Times New Roman"/>
                        </a:rPr>
                        <a:t>AgeGrp3</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-3.430***</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-4.232***</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-4.607***</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-3.643***</a:t>
                      </a:r>
                    </a:p>
                  </a:txBody>
                  <a:tcPr marL="9525" marR="9525" marT="9525" marB="0" anchor="b">
                    <a:lnL>
                      <a:noFill/>
                    </a:lnL>
                    <a:lnR>
                      <a:noFill/>
                    </a:lnR>
                    <a:lnT>
                      <a:noFill/>
                    </a:lnT>
                    <a:lnB>
                      <a:noFill/>
                    </a:lnB>
                  </a:tcPr>
                </a:tc>
              </a:tr>
              <a:tr h="506905">
                <a:tc>
                  <a:txBody>
                    <a:bodyPr/>
                    <a:lstStyle/>
                    <a:p>
                      <a:pPr algn="l" fontAlgn="b"/>
                      <a:endParaRPr lang="en-US" sz="2400" b="1" i="0" u="none" strike="noStrike">
                        <a:solidFill>
                          <a:srgbClr val="000000"/>
                        </a:solidFill>
                        <a:effectLst/>
                        <a:latin typeface="Times New Roman"/>
                      </a:endParaRP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(0.793)</a:t>
                      </a:r>
                    </a:p>
                  </a:txBody>
                  <a:tcPr marL="9525" marR="9525" marT="9525" marB="0" anchor="b">
                    <a:lnL>
                      <a:noFill/>
                    </a:lnL>
                    <a:lnR>
                      <a:noFill/>
                    </a:lnR>
                    <a:lnT>
                      <a:noFill/>
                    </a:lnT>
                    <a:lnB>
                      <a:noFill/>
                    </a:lnB>
                  </a:tcPr>
                </a:tc>
                <a:tc>
                  <a:txBody>
                    <a:bodyPr/>
                    <a:lstStyle/>
                    <a:p>
                      <a:pPr algn="l" fontAlgn="b"/>
                      <a:r>
                        <a:rPr lang="en-US" sz="2400" b="1" i="0" u="none" strike="noStrike">
                          <a:solidFill>
                            <a:srgbClr val="000000"/>
                          </a:solidFill>
                          <a:effectLst/>
                          <a:latin typeface="Times New Roman"/>
                        </a:rPr>
                        <a:t>(1.223)</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(1.542)</a:t>
                      </a:r>
                    </a:p>
                  </a:txBody>
                  <a:tcPr marL="9525" marR="9525" marT="9525" marB="0" anchor="b">
                    <a:lnL>
                      <a:noFill/>
                    </a:lnL>
                    <a:lnR>
                      <a:noFill/>
                    </a:lnR>
                    <a:lnT>
                      <a:noFill/>
                    </a:lnT>
                    <a:lnB>
                      <a:noFill/>
                    </a:lnB>
                  </a:tcPr>
                </a:tc>
                <a:tc>
                  <a:txBody>
                    <a:bodyPr/>
                    <a:lstStyle/>
                    <a:p>
                      <a:pPr algn="l" fontAlgn="b"/>
                      <a:r>
                        <a:rPr lang="en-US" sz="2400" b="1" i="0" u="none" strike="noStrike" dirty="0">
                          <a:solidFill>
                            <a:srgbClr val="000000"/>
                          </a:solidFill>
                          <a:effectLst/>
                          <a:latin typeface="Times New Roman"/>
                        </a:rPr>
                        <a:t>(0.861)</a:t>
                      </a:r>
                    </a:p>
                  </a:txBody>
                  <a:tcPr marL="9525" marR="9525" marT="9525"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F2AFEE5C-71C7-47B0-892D-8164FFEA41C5}" type="slidenum">
              <a:rPr lang="en-US" smtClean="0"/>
              <a:t>29</a:t>
            </a:fld>
            <a:endParaRPr lang="en-US"/>
          </a:p>
        </p:txBody>
      </p:sp>
    </p:spTree>
    <p:extLst>
      <p:ext uri="{BB962C8B-B14F-4D97-AF65-F5344CB8AC3E}">
        <p14:creationId xmlns:p14="http://schemas.microsoft.com/office/powerpoint/2010/main" val="276582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Continued:</a:t>
            </a:r>
            <a:endParaRPr lang="en-US" dirty="0"/>
          </a:p>
        </p:txBody>
      </p:sp>
      <p:sp>
        <p:nvSpPr>
          <p:cNvPr id="3" name="Content Placeholder 2"/>
          <p:cNvSpPr>
            <a:spLocks noGrp="1"/>
          </p:cNvSpPr>
          <p:nvPr>
            <p:ph idx="1"/>
          </p:nvPr>
        </p:nvSpPr>
        <p:spPr/>
        <p:txBody>
          <a:bodyPr/>
          <a:lstStyle/>
          <a:p>
            <a:r>
              <a:rPr lang="en-US" sz="3200" dirty="0" smtClean="0"/>
              <a:t>Often these policies backfire or are improperly motivated</a:t>
            </a:r>
          </a:p>
          <a:p>
            <a:pPr lvl="1"/>
            <a:r>
              <a:rPr lang="en-US" u="sng" dirty="0" smtClean="0"/>
              <a:t>Labor inspections </a:t>
            </a:r>
            <a:r>
              <a:rPr lang="en-US" dirty="0" smtClean="0"/>
              <a:t>to enforce regulations are often extremely costly and source of corruption</a:t>
            </a:r>
          </a:p>
          <a:p>
            <a:pPr lvl="1"/>
            <a:endParaRPr lang="en-US" dirty="0"/>
          </a:p>
          <a:p>
            <a:pPr lvl="1"/>
            <a:r>
              <a:rPr lang="en-US" dirty="0" smtClean="0"/>
              <a:t>These i</a:t>
            </a:r>
            <a:r>
              <a:rPr lang="en-US" u="sng" dirty="0" smtClean="0"/>
              <a:t>nterventions</a:t>
            </a:r>
            <a:r>
              <a:rPr lang="en-US" dirty="0" smtClean="0"/>
              <a:t> often pushed by labor unions in developed countries who really are interested in protecting their own markets from low cost imports.</a:t>
            </a:r>
          </a:p>
          <a:p>
            <a:pPr lvl="1"/>
            <a:endParaRPr lang="en-US" dirty="0" smtClean="0"/>
          </a:p>
          <a:p>
            <a:pPr lvl="1"/>
            <a:r>
              <a:rPr lang="en-US" u="sng" dirty="0" smtClean="0"/>
              <a:t>Perverse consequences </a:t>
            </a:r>
            <a:r>
              <a:rPr lang="en-US" dirty="0" smtClean="0"/>
              <a:t>of banning child labor when enforcement is weak.  (India’s Child Labor Ban in the 1986 </a:t>
            </a:r>
            <a:r>
              <a:rPr lang="en-US" dirty="0" err="1" smtClean="0"/>
              <a:t>Bharadwaj</a:t>
            </a:r>
            <a:r>
              <a:rPr lang="en-US" dirty="0" smtClean="0"/>
              <a:t> et al 2015 showed that child labor increased and wages decreased after the ban). </a:t>
            </a:r>
            <a:endParaRPr lang="en-US" dirty="0"/>
          </a:p>
          <a:p>
            <a:pPr lvl="1"/>
            <a:endParaRPr lang="en-US"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3</a:t>
            </a:fld>
            <a:endParaRPr lang="en-US"/>
          </a:p>
        </p:txBody>
      </p:sp>
    </p:spTree>
    <p:extLst>
      <p:ext uri="{BB962C8B-B14F-4D97-AF65-F5344CB8AC3E}">
        <p14:creationId xmlns:p14="http://schemas.microsoft.com/office/powerpoint/2010/main" val="647322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FEE5C-71C7-47B0-892D-8164FFEA41C5}" type="slidenum">
              <a:rPr lang="en-US" smtClean="0"/>
              <a:t>30</a:t>
            </a:fld>
            <a:endParaRPr lang="en-US"/>
          </a:p>
        </p:txBody>
      </p:sp>
      <p:pic>
        <p:nvPicPr>
          <p:cNvPr id="2" name="Picture 1"/>
          <p:cNvPicPr>
            <a:picLocks noChangeAspect="1"/>
          </p:cNvPicPr>
          <p:nvPr/>
        </p:nvPicPr>
        <p:blipFill>
          <a:blip r:embed="rId2"/>
          <a:stretch>
            <a:fillRect/>
          </a:stretch>
        </p:blipFill>
        <p:spPr>
          <a:xfrm>
            <a:off x="0" y="1591358"/>
            <a:ext cx="9067800" cy="3895041"/>
          </a:xfrm>
          <a:prstGeom prst="rect">
            <a:avLst/>
          </a:prstGeom>
        </p:spPr>
      </p:pic>
      <p:sp>
        <p:nvSpPr>
          <p:cNvPr id="6" name="Title 1"/>
          <p:cNvSpPr txBox="1">
            <a:spLocks/>
          </p:cNvSpPr>
          <p:nvPr/>
        </p:nvSpPr>
        <p:spPr>
          <a:xfrm>
            <a:off x="0" y="381000"/>
            <a:ext cx="8703449" cy="99059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endParaRPr lang="en-US" sz="2800" dirty="0" smtClean="0"/>
          </a:p>
          <a:p>
            <a:pPr algn="ctr"/>
            <a:r>
              <a:rPr lang="en-US" sz="2800" b="1" dirty="0" smtClean="0"/>
              <a:t>Robustness Checks 1 Use Additional Covariates and The Average of Other Obstacles </a:t>
            </a:r>
            <a:endParaRPr lang="en-US" sz="2800" b="1" dirty="0"/>
          </a:p>
        </p:txBody>
      </p:sp>
      <p:sp>
        <p:nvSpPr>
          <p:cNvPr id="3" name="TextBox 2"/>
          <p:cNvSpPr txBox="1"/>
          <p:nvPr/>
        </p:nvSpPr>
        <p:spPr>
          <a:xfrm>
            <a:off x="228600" y="5404956"/>
            <a:ext cx="8839200" cy="1754326"/>
          </a:xfrm>
          <a:prstGeom prst="rect">
            <a:avLst/>
          </a:prstGeom>
          <a:noFill/>
        </p:spPr>
        <p:txBody>
          <a:bodyPr wrap="square" rtlCol="0">
            <a:spAutoFit/>
          </a:bodyPr>
          <a:lstStyle/>
          <a:p>
            <a:endParaRPr lang="en-US" dirty="0" smtClean="0"/>
          </a:p>
          <a:p>
            <a:r>
              <a:rPr lang="en-US" b="1" dirty="0" smtClean="0"/>
              <a:t>Additional </a:t>
            </a:r>
            <a:r>
              <a:rPr lang="en-US" b="1" dirty="0"/>
              <a:t>covariates include the percentage of capital financed internally, as well as two dummy variables for a firm 1) being part of a franchise or with multiple locations in the country 2) having its own website.</a:t>
            </a:r>
          </a:p>
          <a:p>
            <a:pPr algn="ctr"/>
            <a:endParaRPr lang="en-US" dirty="0" smtClean="0"/>
          </a:p>
          <a:p>
            <a:pPr algn="ctr"/>
            <a:r>
              <a:rPr lang="en-US" dirty="0" smtClean="0"/>
              <a:t>  </a:t>
            </a:r>
            <a:endParaRPr lang="en-US" dirty="0"/>
          </a:p>
        </p:txBody>
      </p:sp>
    </p:spTree>
    <p:extLst>
      <p:ext uri="{BB962C8B-B14F-4D97-AF65-F5344CB8AC3E}">
        <p14:creationId xmlns:p14="http://schemas.microsoft.com/office/powerpoint/2010/main" val="693922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AFEE5C-71C7-47B0-892D-8164FFEA41C5}" type="slidenum">
              <a:rPr lang="en-US" smtClean="0"/>
              <a:t>31</a:t>
            </a:fld>
            <a:endParaRPr lang="en-US"/>
          </a:p>
        </p:txBody>
      </p:sp>
      <p:sp>
        <p:nvSpPr>
          <p:cNvPr id="8" name="Title 1"/>
          <p:cNvSpPr txBox="1">
            <a:spLocks/>
          </p:cNvSpPr>
          <p:nvPr/>
        </p:nvSpPr>
        <p:spPr>
          <a:xfrm>
            <a:off x="152400" y="381000"/>
            <a:ext cx="8991600" cy="914400"/>
          </a:xfrm>
          <a:prstGeom prst="rect">
            <a:avLst/>
          </a:prstGeom>
        </p:spPr>
        <p:txBody>
          <a:bodyPr vert="horz" lIns="91440" tIns="45720" rIns="91440" bIns="45720" rtlCol="0" anchor="ctr">
            <a:normAutofit fontScale="2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9800" b="1" dirty="0" smtClean="0"/>
              <a:t>Robustness 2: Alternative definitions </a:t>
            </a:r>
            <a:r>
              <a:rPr lang="en-US" sz="9800" b="1" dirty="0"/>
              <a:t>of </a:t>
            </a:r>
            <a:r>
              <a:rPr lang="en-US" sz="9800" b="1" dirty="0" smtClean="0"/>
              <a:t>outcomes</a:t>
            </a:r>
            <a:endParaRPr lang="en-US" sz="9800" b="1" dirty="0"/>
          </a:p>
          <a:p>
            <a:endParaRPr lang="en-US" sz="2700" b="1" dirty="0"/>
          </a:p>
        </p:txBody>
      </p:sp>
      <p:pic>
        <p:nvPicPr>
          <p:cNvPr id="3" name="Picture 2"/>
          <p:cNvPicPr>
            <a:picLocks noChangeAspect="1"/>
          </p:cNvPicPr>
          <p:nvPr/>
        </p:nvPicPr>
        <p:blipFill>
          <a:blip r:embed="rId2"/>
          <a:stretch>
            <a:fillRect/>
          </a:stretch>
        </p:blipFill>
        <p:spPr>
          <a:xfrm>
            <a:off x="242931" y="1447800"/>
            <a:ext cx="8402233" cy="3017520"/>
          </a:xfrm>
          <a:prstGeom prst="rect">
            <a:avLst/>
          </a:prstGeom>
        </p:spPr>
      </p:pic>
    </p:spTree>
    <p:extLst>
      <p:ext uri="{BB962C8B-B14F-4D97-AF65-F5344CB8AC3E}">
        <p14:creationId xmlns:p14="http://schemas.microsoft.com/office/powerpoint/2010/main" val="2285742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249" y="1295400"/>
            <a:ext cx="8686800" cy="5068677"/>
          </a:xfrm>
        </p:spPr>
        <p:txBody>
          <a:bodyPr>
            <a:normAutofit lnSpcReduction="10000"/>
          </a:bodyPr>
          <a:lstStyle/>
          <a:p>
            <a:r>
              <a:rPr lang="en-US" dirty="0"/>
              <a:t>For ObstLabor, use </a:t>
            </a:r>
            <a:r>
              <a:rPr lang="en-US" dirty="0" smtClean="0"/>
              <a:t>firm's </a:t>
            </a:r>
            <a:r>
              <a:rPr lang="en-US" dirty="0"/>
              <a:t>own perception of labor </a:t>
            </a:r>
            <a:r>
              <a:rPr lang="en-US" dirty="0" smtClean="0"/>
              <a:t>obstacle instead </a:t>
            </a:r>
            <a:r>
              <a:rPr lang="en-US" dirty="0"/>
              <a:t>of the average of </a:t>
            </a:r>
            <a:r>
              <a:rPr lang="en-US" dirty="0" smtClean="0"/>
              <a:t>“neighboring</a:t>
            </a:r>
            <a:r>
              <a:rPr lang="en-US" dirty="0"/>
              <a:t>" </a:t>
            </a:r>
            <a:r>
              <a:rPr lang="en-US" dirty="0" smtClean="0"/>
              <a:t>firms</a:t>
            </a:r>
            <a:endParaRPr lang="en-US" dirty="0"/>
          </a:p>
          <a:p>
            <a:r>
              <a:rPr lang="en-US" dirty="0"/>
              <a:t>Alternative </a:t>
            </a:r>
            <a:r>
              <a:rPr lang="en-US" dirty="0" smtClean="0"/>
              <a:t>definition </a:t>
            </a:r>
            <a:r>
              <a:rPr lang="en-US" dirty="0"/>
              <a:t>of </a:t>
            </a:r>
            <a:r>
              <a:rPr lang="en-US" dirty="0" smtClean="0"/>
              <a:t>“neighborhood</a:t>
            </a:r>
            <a:r>
              <a:rPr lang="en-US" dirty="0"/>
              <a:t>" in </a:t>
            </a:r>
            <a:r>
              <a:rPr lang="en-US" dirty="0" smtClean="0"/>
              <a:t>calculating averages </a:t>
            </a:r>
            <a:r>
              <a:rPr lang="en-US" dirty="0"/>
              <a:t>- country*industry, country*industry*export </a:t>
            </a:r>
            <a:r>
              <a:rPr lang="en-US" dirty="0" smtClean="0"/>
              <a:t>status, country*industry*firm </a:t>
            </a:r>
            <a:r>
              <a:rPr lang="en-US" dirty="0"/>
              <a:t>size</a:t>
            </a:r>
          </a:p>
          <a:p>
            <a:r>
              <a:rPr lang="en-US" dirty="0"/>
              <a:t>Restrict to </a:t>
            </a:r>
            <a:r>
              <a:rPr lang="en-US" dirty="0" smtClean="0"/>
              <a:t>firms </a:t>
            </a:r>
            <a:r>
              <a:rPr lang="en-US" dirty="0"/>
              <a:t>located in </a:t>
            </a:r>
            <a:r>
              <a:rPr lang="en-US" dirty="0" smtClean="0"/>
              <a:t>neighborhood where </a:t>
            </a:r>
            <a:r>
              <a:rPr lang="en-US" dirty="0"/>
              <a:t>there are </a:t>
            </a:r>
            <a:r>
              <a:rPr lang="en-US" dirty="0" smtClean="0"/>
              <a:t>at least </a:t>
            </a:r>
            <a:r>
              <a:rPr lang="en-US" dirty="0"/>
              <a:t>10 </a:t>
            </a:r>
            <a:r>
              <a:rPr lang="en-US" dirty="0" smtClean="0"/>
              <a:t>firms</a:t>
            </a:r>
            <a:endParaRPr lang="en-US" dirty="0"/>
          </a:p>
          <a:p>
            <a:r>
              <a:rPr lang="en-US" dirty="0"/>
              <a:t>L</a:t>
            </a:r>
            <a:r>
              <a:rPr lang="en-US" dirty="0" smtClean="0"/>
              <a:t>ogarithm </a:t>
            </a:r>
            <a:r>
              <a:rPr lang="en-US" dirty="0"/>
              <a:t>form and </a:t>
            </a:r>
            <a:r>
              <a:rPr lang="en-US" dirty="0" smtClean="0"/>
              <a:t>Tobit </a:t>
            </a:r>
            <a:r>
              <a:rPr lang="en-US" dirty="0"/>
              <a:t>regression for </a:t>
            </a:r>
            <a:r>
              <a:rPr lang="en-US" dirty="0" err="1" smtClean="0"/>
              <a:t>NetJobCreation</a:t>
            </a:r>
            <a:r>
              <a:rPr lang="en-US" dirty="0"/>
              <a:t> </a:t>
            </a:r>
            <a:r>
              <a:rPr lang="en-US" dirty="0" smtClean="0"/>
              <a:t>and </a:t>
            </a:r>
            <a:r>
              <a:rPr lang="en-US" dirty="0" err="1" smtClean="0"/>
              <a:t>NetJobDestruction</a:t>
            </a:r>
            <a:endParaRPr lang="en-US" dirty="0"/>
          </a:p>
          <a:p>
            <a:r>
              <a:rPr lang="en-US" dirty="0"/>
              <a:t>Standard errors clustered at \neighborhood" vs. robust </a:t>
            </a:r>
            <a:r>
              <a:rPr lang="en-US" dirty="0" err="1" smtClean="0"/>
              <a:t>s.e.</a:t>
            </a:r>
            <a:r>
              <a:rPr lang="en-US" dirty="0"/>
              <a:t> </a:t>
            </a:r>
            <a:r>
              <a:rPr lang="en-US" dirty="0" smtClean="0"/>
              <a:t>not </a:t>
            </a:r>
            <a:r>
              <a:rPr lang="en-US" dirty="0"/>
              <a:t>clustered</a:t>
            </a:r>
          </a:p>
          <a:p>
            <a:r>
              <a:rPr lang="en-US" dirty="0"/>
              <a:t>Use of total # of days as productivity shock (power + </a:t>
            </a:r>
            <a:r>
              <a:rPr lang="en-US" dirty="0" smtClean="0"/>
              <a:t>water outage</a:t>
            </a:r>
            <a:r>
              <a:rPr lang="en-US" dirty="0"/>
              <a:t>)</a:t>
            </a:r>
          </a:p>
        </p:txBody>
      </p:sp>
      <p:sp>
        <p:nvSpPr>
          <p:cNvPr id="4" name="Slide Number Placeholder 3"/>
          <p:cNvSpPr>
            <a:spLocks noGrp="1"/>
          </p:cNvSpPr>
          <p:nvPr>
            <p:ph type="sldNum" sz="quarter" idx="12"/>
          </p:nvPr>
        </p:nvSpPr>
        <p:spPr/>
        <p:txBody>
          <a:bodyPr/>
          <a:lstStyle/>
          <a:p>
            <a:fld id="{F2AFEE5C-71C7-47B0-892D-8164FFEA41C5}" type="slidenum">
              <a:rPr lang="en-US" smtClean="0"/>
              <a:t>32</a:t>
            </a:fld>
            <a:endParaRPr lang="en-US"/>
          </a:p>
        </p:txBody>
      </p:sp>
      <p:sp>
        <p:nvSpPr>
          <p:cNvPr id="8" name="Title 1"/>
          <p:cNvSpPr txBox="1">
            <a:spLocks/>
          </p:cNvSpPr>
          <p:nvPr/>
        </p:nvSpPr>
        <p:spPr>
          <a:xfrm>
            <a:off x="473849" y="381001"/>
            <a:ext cx="8229600" cy="762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3600" dirty="0"/>
              <a:t>Additional Robustness Checks</a:t>
            </a:r>
            <a:endParaRPr lang="en-US" sz="2700" dirty="0"/>
          </a:p>
          <a:p>
            <a:endParaRPr lang="en-US" sz="2700" dirty="0"/>
          </a:p>
        </p:txBody>
      </p:sp>
    </p:spTree>
    <p:extLst>
      <p:ext uri="{BB962C8B-B14F-4D97-AF65-F5344CB8AC3E}">
        <p14:creationId xmlns:p14="http://schemas.microsoft.com/office/powerpoint/2010/main" val="1273236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32049" cy="5221077"/>
          </a:xfrm>
        </p:spPr>
        <p:txBody>
          <a:bodyPr>
            <a:normAutofit lnSpcReduction="10000"/>
          </a:bodyPr>
          <a:lstStyle/>
          <a:p>
            <a:r>
              <a:rPr lang="en-US" b="1" dirty="0"/>
              <a:t>The </a:t>
            </a:r>
            <a:r>
              <a:rPr lang="en-US" b="1" dirty="0" smtClean="0"/>
              <a:t>firms</a:t>
            </a:r>
            <a:r>
              <a:rPr lang="en-US" b="1" dirty="0"/>
              <a:t>' hiring could increase </a:t>
            </a:r>
            <a:r>
              <a:rPr lang="en-US" b="1" dirty="0" smtClean="0"/>
              <a:t>significantly by de-regulation</a:t>
            </a:r>
            <a:r>
              <a:rPr lang="en-US" b="1" dirty="0"/>
              <a:t>, while </a:t>
            </a:r>
            <a:r>
              <a:rPr lang="en-US" b="1" dirty="0" smtClean="0"/>
              <a:t>firing would generally decrease but </a:t>
            </a:r>
            <a:r>
              <a:rPr lang="en-US" b="1" dirty="0"/>
              <a:t>with smaller </a:t>
            </a:r>
            <a:r>
              <a:rPr lang="en-US" b="1" dirty="0" smtClean="0"/>
              <a:t>scales, and more sensitive to specification and sample.</a:t>
            </a:r>
            <a:endParaRPr lang="en-US" b="1" dirty="0"/>
          </a:p>
          <a:p>
            <a:endParaRPr lang="en-US" b="1" dirty="0"/>
          </a:p>
          <a:p>
            <a:r>
              <a:rPr lang="en-US" b="1" dirty="0" smtClean="0"/>
              <a:t>De-regulation </a:t>
            </a:r>
            <a:r>
              <a:rPr lang="en-US" b="1" dirty="0"/>
              <a:t>of regulations on hiring more </a:t>
            </a:r>
            <a:r>
              <a:rPr lang="en-US" b="1" dirty="0" smtClean="0"/>
              <a:t>beneficial </a:t>
            </a:r>
            <a:r>
              <a:rPr lang="en-US" b="1" dirty="0"/>
              <a:t>to </a:t>
            </a:r>
            <a:r>
              <a:rPr lang="en-US" b="1" dirty="0" smtClean="0"/>
              <a:t>firms‘ employment creation than those on firing </a:t>
            </a:r>
            <a:endParaRPr lang="en-US" b="1" dirty="0"/>
          </a:p>
          <a:p>
            <a:endParaRPr lang="en-US" b="1" dirty="0" smtClean="0"/>
          </a:p>
          <a:p>
            <a:r>
              <a:rPr lang="en-US" b="1" dirty="0" smtClean="0"/>
              <a:t>Diversity </a:t>
            </a:r>
            <a:r>
              <a:rPr lang="en-US" b="1" dirty="0"/>
              <a:t>in </a:t>
            </a:r>
            <a:r>
              <a:rPr lang="en-US" b="1" dirty="0" smtClean="0"/>
              <a:t>effects </a:t>
            </a:r>
            <a:r>
              <a:rPr lang="en-US" b="1" dirty="0"/>
              <a:t>of labor regulations across </a:t>
            </a:r>
            <a:r>
              <a:rPr lang="en-US" b="1" dirty="0" smtClean="0"/>
              <a:t>firms, industries and </a:t>
            </a:r>
            <a:r>
              <a:rPr lang="en-US" b="1" dirty="0"/>
              <a:t>countries</a:t>
            </a:r>
          </a:p>
          <a:p>
            <a:endParaRPr lang="en-US" b="1" dirty="0" smtClean="0"/>
          </a:p>
          <a:p>
            <a:r>
              <a:rPr lang="en-US" b="1" dirty="0" smtClean="0"/>
              <a:t>Robustness </a:t>
            </a:r>
            <a:r>
              <a:rPr lang="en-US" b="1" dirty="0"/>
              <a:t>of results to estimation procedures, </a:t>
            </a:r>
            <a:r>
              <a:rPr lang="en-US" b="1" dirty="0" smtClean="0"/>
              <a:t>specifications, treatment </a:t>
            </a:r>
            <a:r>
              <a:rPr lang="en-US" b="1" dirty="0"/>
              <a:t>of outliers</a:t>
            </a:r>
          </a:p>
        </p:txBody>
      </p:sp>
      <p:sp>
        <p:nvSpPr>
          <p:cNvPr id="4" name="Slide Number Placeholder 3"/>
          <p:cNvSpPr>
            <a:spLocks noGrp="1"/>
          </p:cNvSpPr>
          <p:nvPr>
            <p:ph type="sldNum" sz="quarter" idx="12"/>
          </p:nvPr>
        </p:nvSpPr>
        <p:spPr/>
        <p:txBody>
          <a:bodyPr/>
          <a:lstStyle/>
          <a:p>
            <a:fld id="{F2AFEE5C-71C7-47B0-892D-8164FFEA41C5}" type="slidenum">
              <a:rPr lang="en-US" smtClean="0"/>
              <a:t>33</a:t>
            </a:fld>
            <a:endParaRPr lang="en-US"/>
          </a:p>
        </p:txBody>
      </p:sp>
      <p:sp>
        <p:nvSpPr>
          <p:cNvPr id="8" name="Title 1"/>
          <p:cNvSpPr txBox="1">
            <a:spLocks/>
          </p:cNvSpPr>
          <p:nvPr/>
        </p:nvSpPr>
        <p:spPr>
          <a:xfrm>
            <a:off x="473849" y="533401"/>
            <a:ext cx="8229600" cy="762000"/>
          </a:xfrm>
          <a:prstGeom prst="rect">
            <a:avLst/>
          </a:prstGeom>
        </p:spPr>
        <p:txBody>
          <a:bodyPr vert="horz" lIns="91440" tIns="45720" rIns="91440" bIns="45720" rtlCol="0" anchor="ctr">
            <a:normAutofit fontScale="7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4400" dirty="0" smtClean="0"/>
              <a:t>General Findings</a:t>
            </a:r>
            <a:endParaRPr lang="en-US" sz="4400" dirty="0"/>
          </a:p>
          <a:p>
            <a:endParaRPr lang="en-US" sz="2700" dirty="0"/>
          </a:p>
        </p:txBody>
      </p:sp>
    </p:spTree>
    <p:extLst>
      <p:ext uri="{BB962C8B-B14F-4D97-AF65-F5344CB8AC3E}">
        <p14:creationId xmlns:p14="http://schemas.microsoft.com/office/powerpoint/2010/main" val="193437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Implications</a:t>
            </a:r>
            <a:endParaRPr lang="en-US" dirty="0"/>
          </a:p>
        </p:txBody>
      </p:sp>
      <p:sp>
        <p:nvSpPr>
          <p:cNvPr id="3" name="Content Placeholder 2"/>
          <p:cNvSpPr>
            <a:spLocks noGrp="1"/>
          </p:cNvSpPr>
          <p:nvPr>
            <p:ph idx="1"/>
          </p:nvPr>
        </p:nvSpPr>
        <p:spPr/>
        <p:txBody>
          <a:bodyPr/>
          <a:lstStyle/>
          <a:p>
            <a:r>
              <a:rPr lang="en-US" dirty="0" smtClean="0"/>
              <a:t>1. Since Deregulation seems to give rise to much more Net Job Creation than Net Job Destruction, in principle it should be somewhat easier to get agreement on De-Regulation in countries with high youth </a:t>
            </a:r>
            <a:r>
              <a:rPr lang="en-US" dirty="0" err="1" smtClean="0"/>
              <a:t>unemploymentrates</a:t>
            </a:r>
            <a:endParaRPr lang="en-US" dirty="0" smtClean="0"/>
          </a:p>
          <a:p>
            <a:r>
              <a:rPr lang="en-US" dirty="0" smtClean="0"/>
              <a:t>2. As to which regulations to de-regulate both hiring and firing important, but hiring ones seem to have bigger impacts than hiring ones</a:t>
            </a:r>
          </a:p>
          <a:p>
            <a:r>
              <a:rPr lang="en-US" dirty="0" smtClean="0"/>
              <a:t>3. Enforcement of regulations is also important. It affects both firm perceptions of seriousness of labor regulations as an obstacle to business and also for given </a:t>
            </a:r>
            <a:r>
              <a:rPr lang="en-US" dirty="0" err="1" smtClean="0"/>
              <a:t>meanObstacleLabor</a:t>
            </a:r>
            <a:r>
              <a:rPr lang="en-US" dirty="0"/>
              <a:t> </a:t>
            </a:r>
            <a:r>
              <a:rPr lang="en-US" dirty="0" smtClean="0"/>
              <a:t>it has an additional effect. </a:t>
            </a:r>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34</a:t>
            </a:fld>
            <a:endParaRPr lang="en-US"/>
          </a:p>
        </p:txBody>
      </p:sp>
    </p:spTree>
    <p:extLst>
      <p:ext uri="{BB962C8B-B14F-4D97-AF65-F5344CB8AC3E}">
        <p14:creationId xmlns:p14="http://schemas.microsoft.com/office/powerpoint/2010/main" val="3662054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249" y="1295400"/>
            <a:ext cx="8686800" cy="5068677"/>
          </a:xfrm>
        </p:spPr>
        <p:txBody>
          <a:bodyPr>
            <a:normAutofit/>
          </a:bodyPr>
          <a:lstStyle/>
          <a:p>
            <a:r>
              <a:rPr lang="en-US" dirty="0" smtClean="0"/>
              <a:t>4. </a:t>
            </a:r>
            <a:r>
              <a:rPr lang="en-US" b="1" dirty="0" smtClean="0"/>
              <a:t>One size does not fit all</a:t>
            </a:r>
          </a:p>
          <a:p>
            <a:pPr lvl="1"/>
            <a:r>
              <a:rPr lang="en-US" dirty="0" smtClean="0"/>
              <a:t>In view of the important differences in effects of various firm and industry characteristics  and location, it might be optimal to have different regulations/enforcement I different parts of country or industry as in special zones as applied e.g. in Dubai. </a:t>
            </a:r>
          </a:p>
          <a:p>
            <a:pPr marL="274320" lvl="1" indent="0">
              <a:buNone/>
            </a:pPr>
            <a:r>
              <a:rPr lang="en-US" dirty="0" smtClean="0"/>
              <a:t>5. </a:t>
            </a:r>
            <a:r>
              <a:rPr lang="en-US" b="1" dirty="0" smtClean="0"/>
              <a:t>Given the human rights aspects of Labor regulations such as pregnancy leaves, child labor, excessive overtime, rights of association, safety, we do not necessarily suggest that all regulations are done away with.</a:t>
            </a:r>
          </a:p>
          <a:p>
            <a:pPr marL="274320" lvl="1" indent="0">
              <a:buNone/>
            </a:pPr>
            <a:r>
              <a:rPr lang="en-US" dirty="0" smtClean="0"/>
              <a:t>6. </a:t>
            </a:r>
            <a:r>
              <a:rPr lang="en-US" b="1" dirty="0" smtClean="0"/>
              <a:t>Combine more partial labor </a:t>
            </a:r>
            <a:r>
              <a:rPr lang="en-US" b="1" dirty="0"/>
              <a:t>reforms with other ways to strengthen </a:t>
            </a:r>
            <a:r>
              <a:rPr lang="en-US" b="1" dirty="0" smtClean="0"/>
              <a:t>the benefits</a:t>
            </a:r>
            <a:r>
              <a:rPr lang="en-US" b="1" dirty="0"/>
              <a:t>: </a:t>
            </a:r>
            <a:endParaRPr lang="en-US" b="1" dirty="0" smtClean="0"/>
          </a:p>
          <a:p>
            <a:pPr marL="274320" lvl="1" indent="0">
              <a:buNone/>
            </a:pPr>
            <a:r>
              <a:rPr lang="en-US" b="1" dirty="0" smtClean="0"/>
              <a:t>  </a:t>
            </a:r>
            <a:r>
              <a:rPr lang="en-US" b="1" dirty="0" err="1" smtClean="0"/>
              <a:t>Fiori</a:t>
            </a:r>
            <a:r>
              <a:rPr lang="en-US" b="1" dirty="0" smtClean="0"/>
              <a:t> </a:t>
            </a:r>
            <a:r>
              <a:rPr lang="en-US" b="1" dirty="0"/>
              <a:t>et al. (2007</a:t>
            </a:r>
            <a:r>
              <a:rPr lang="en-US" b="1" dirty="0" smtClean="0"/>
              <a:t>) Labor reforms, safety rules may work better when other policies are also reformed or when enforcement and rule of law are in place . </a:t>
            </a:r>
            <a:endParaRPr lang="en-US" b="1" dirty="0"/>
          </a:p>
        </p:txBody>
      </p:sp>
      <p:sp>
        <p:nvSpPr>
          <p:cNvPr id="4" name="Slide Number Placeholder 3"/>
          <p:cNvSpPr>
            <a:spLocks noGrp="1"/>
          </p:cNvSpPr>
          <p:nvPr>
            <p:ph type="sldNum" sz="quarter" idx="12"/>
          </p:nvPr>
        </p:nvSpPr>
        <p:spPr/>
        <p:txBody>
          <a:bodyPr/>
          <a:lstStyle/>
          <a:p>
            <a:fld id="{F2AFEE5C-71C7-47B0-892D-8164FFEA41C5}" type="slidenum">
              <a:rPr lang="en-US" smtClean="0"/>
              <a:t>35</a:t>
            </a:fld>
            <a:endParaRPr lang="en-US"/>
          </a:p>
        </p:txBody>
      </p:sp>
      <p:sp>
        <p:nvSpPr>
          <p:cNvPr id="8" name="Title 1"/>
          <p:cNvSpPr txBox="1">
            <a:spLocks/>
          </p:cNvSpPr>
          <p:nvPr/>
        </p:nvSpPr>
        <p:spPr>
          <a:xfrm>
            <a:off x="473849" y="533401"/>
            <a:ext cx="8229600" cy="762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3600" dirty="0" smtClean="0"/>
              <a:t>Policy Implications (continued)</a:t>
            </a:r>
            <a:endParaRPr lang="en-US" sz="2700" dirty="0"/>
          </a:p>
          <a:p>
            <a:endParaRPr lang="en-US" sz="2700" dirty="0"/>
          </a:p>
        </p:txBody>
      </p:sp>
    </p:spTree>
    <p:extLst>
      <p:ext uri="{BB962C8B-B14F-4D97-AF65-F5344CB8AC3E}">
        <p14:creationId xmlns:p14="http://schemas.microsoft.com/office/powerpoint/2010/main" val="3130681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249" y="838200"/>
            <a:ext cx="8686800" cy="5525877"/>
          </a:xfrm>
        </p:spPr>
        <p:txBody>
          <a:bodyPr>
            <a:normAutofit/>
          </a:bodyPr>
          <a:lstStyle/>
          <a:p>
            <a:r>
              <a:rPr lang="en-US" dirty="0"/>
              <a:t>To identify the particular components of labor </a:t>
            </a:r>
            <a:r>
              <a:rPr lang="en-US" dirty="0" smtClean="0"/>
              <a:t>regulations which </a:t>
            </a:r>
            <a:r>
              <a:rPr lang="en-US" dirty="0"/>
              <a:t>constrain the most and would make most </a:t>
            </a:r>
            <a:r>
              <a:rPr lang="en-US" dirty="0" smtClean="0"/>
              <a:t>difference, or compare with labor rights indicators, or more components from the Global Competitiveness Index.</a:t>
            </a:r>
            <a:endParaRPr lang="en-US" dirty="0"/>
          </a:p>
          <a:p>
            <a:r>
              <a:rPr lang="en-US" dirty="0" smtClean="0"/>
              <a:t>Focus more specifically on applicability to youth employment by making use of effects of age distribution of employees on the employment effects and if and when available by adding to the ES sample countries with high youth unemployment (Southern Europe, MENA).</a:t>
            </a:r>
            <a:endParaRPr lang="en-US" dirty="0"/>
          </a:p>
          <a:p>
            <a:r>
              <a:rPr lang="en-US" dirty="0" smtClean="0"/>
              <a:t>Need </a:t>
            </a:r>
            <a:r>
              <a:rPr lang="en-US" dirty="0"/>
              <a:t>for worker surveys to complement the </a:t>
            </a:r>
            <a:r>
              <a:rPr lang="en-US" dirty="0" smtClean="0"/>
              <a:t>firm surveys to get worker views of problems</a:t>
            </a:r>
          </a:p>
          <a:p>
            <a:r>
              <a:rPr lang="en-US" dirty="0" smtClean="0"/>
              <a:t>Make use of interactions between Rigidity index interactions with enforcement and specific firm characteristics</a:t>
            </a:r>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36</a:t>
            </a:fld>
            <a:endParaRPr lang="en-US"/>
          </a:p>
        </p:txBody>
      </p:sp>
      <p:sp>
        <p:nvSpPr>
          <p:cNvPr id="8" name="Title 1"/>
          <p:cNvSpPr txBox="1">
            <a:spLocks/>
          </p:cNvSpPr>
          <p:nvPr/>
        </p:nvSpPr>
        <p:spPr>
          <a:xfrm>
            <a:off x="381000" y="457199"/>
            <a:ext cx="8322449" cy="457201"/>
          </a:xfrm>
          <a:prstGeom prst="rect">
            <a:avLst/>
          </a:prstGeom>
        </p:spPr>
        <p:txBody>
          <a:bodyPr vert="horz" lIns="91440" tIns="45720" rIns="91440" bIns="45720" rtlCol="0" anchor="ctr">
            <a:normAutofit fontScale="2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2800" dirty="0" smtClean="0"/>
          </a:p>
          <a:p>
            <a:r>
              <a:rPr lang="en-US" sz="12800" dirty="0" smtClean="0"/>
              <a:t>Future Research</a:t>
            </a:r>
            <a:endParaRPr lang="en-US" sz="12800" dirty="0"/>
          </a:p>
          <a:p>
            <a:endParaRPr lang="en-US" sz="10700" dirty="0"/>
          </a:p>
        </p:txBody>
      </p:sp>
    </p:spTree>
    <p:extLst>
      <p:ext uri="{BB962C8B-B14F-4D97-AF65-F5344CB8AC3E}">
        <p14:creationId xmlns:p14="http://schemas.microsoft.com/office/powerpoint/2010/main" val="767158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37</a:t>
            </a:fld>
            <a:endParaRPr lang="en-US"/>
          </a:p>
        </p:txBody>
      </p:sp>
    </p:spTree>
    <p:extLst>
      <p:ext uri="{BB962C8B-B14F-4D97-AF65-F5344CB8AC3E}">
        <p14:creationId xmlns:p14="http://schemas.microsoft.com/office/powerpoint/2010/main" val="392355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But Many Potential Benefits of Labor Regulation</a:t>
            </a:r>
            <a:endParaRPr lang="en-US" dirty="0"/>
          </a:p>
        </p:txBody>
      </p:sp>
      <p:sp>
        <p:nvSpPr>
          <p:cNvPr id="3" name="Content Placeholder 2"/>
          <p:cNvSpPr>
            <a:spLocks noGrp="1"/>
          </p:cNvSpPr>
          <p:nvPr>
            <p:ph idx="1"/>
          </p:nvPr>
        </p:nvSpPr>
        <p:spPr/>
        <p:txBody>
          <a:bodyPr/>
          <a:lstStyle/>
          <a:p>
            <a:pPr marL="0" indent="0">
              <a:buNone/>
            </a:pPr>
            <a:r>
              <a:rPr lang="en-US" b="1" dirty="0" smtClean="0"/>
              <a:t>1. Overcome Market Failures </a:t>
            </a:r>
          </a:p>
          <a:p>
            <a:pPr marL="0" indent="0">
              <a:buNone/>
            </a:pPr>
            <a:r>
              <a:rPr lang="en-US" dirty="0" smtClean="0"/>
              <a:t>Can make it more legitimate for women to work and raising FLFPR which are often extremely low and contributing to extremely high fertility rates and population growth which locks countries in low level equilibrium traps</a:t>
            </a:r>
          </a:p>
          <a:p>
            <a:pPr marL="0" indent="0">
              <a:buNone/>
            </a:pPr>
            <a:r>
              <a:rPr lang="en-US" dirty="0" smtClean="0"/>
              <a:t>2. </a:t>
            </a:r>
            <a:r>
              <a:rPr lang="en-US" b="1" dirty="0" smtClean="0"/>
              <a:t>Can reduce excessive power of exploitative employers</a:t>
            </a:r>
          </a:p>
          <a:p>
            <a:pPr marL="0" indent="0">
              <a:buNone/>
            </a:pPr>
            <a:r>
              <a:rPr lang="en-US" dirty="0" smtClean="0"/>
              <a:t>3</a:t>
            </a:r>
            <a:r>
              <a:rPr lang="en-US" b="1" dirty="0" smtClean="0"/>
              <a:t>. Protection from dismissal can increase long term cooperative relation between workers and manager. </a:t>
            </a:r>
            <a:r>
              <a:rPr lang="en-US" dirty="0" smtClean="0"/>
              <a:t>Encourage </a:t>
            </a:r>
            <a:r>
              <a:rPr lang="en-US" b="1" dirty="0" smtClean="0"/>
              <a:t>training</a:t>
            </a:r>
            <a:r>
              <a:rPr lang="en-US" dirty="0" smtClean="0"/>
              <a:t> of workers by employers to reduce the gap between skills of workers entering labor force and those desired by employers</a:t>
            </a:r>
            <a:endParaRPr lang="en-US" dirty="0"/>
          </a:p>
        </p:txBody>
      </p:sp>
      <p:sp>
        <p:nvSpPr>
          <p:cNvPr id="4" name="Slide Number Placeholder 3"/>
          <p:cNvSpPr>
            <a:spLocks noGrp="1"/>
          </p:cNvSpPr>
          <p:nvPr>
            <p:ph type="sldNum" sz="quarter" idx="12"/>
          </p:nvPr>
        </p:nvSpPr>
        <p:spPr/>
        <p:txBody>
          <a:bodyPr/>
          <a:lstStyle/>
          <a:p>
            <a:fld id="{F2AFEE5C-71C7-47B0-892D-8164FFEA41C5}" type="slidenum">
              <a:rPr lang="en-US" smtClean="0"/>
              <a:t>4</a:t>
            </a:fld>
            <a:endParaRPr lang="en-US"/>
          </a:p>
        </p:txBody>
      </p:sp>
    </p:spTree>
    <p:extLst>
      <p:ext uri="{BB962C8B-B14F-4D97-AF65-F5344CB8AC3E}">
        <p14:creationId xmlns:p14="http://schemas.microsoft.com/office/powerpoint/2010/main" val="394093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8915400" cy="4800600"/>
          </a:xfrm>
        </p:spPr>
        <p:txBody>
          <a:bodyPr>
            <a:normAutofit fontScale="92500" lnSpcReduction="20000"/>
          </a:bodyPr>
          <a:lstStyle/>
          <a:p>
            <a:r>
              <a:rPr lang="en-US" sz="2800" dirty="0" smtClean="0"/>
              <a:t>High Unemployment (especially of youths) in much of Southern Europe and developing countries. 40% + in several countries. </a:t>
            </a:r>
            <a:r>
              <a:rPr lang="en-US" sz="2800" b="1" dirty="0" smtClean="0"/>
              <a:t>You should care because such regulations typically disadvantage new or young workers</a:t>
            </a:r>
            <a:endParaRPr lang="en-US" sz="2800" b="1" dirty="0" smtClean="0">
              <a:latin typeface="Times New Roman" pitchFamily="18" charset="0"/>
              <a:cs typeface="Times New Roman" pitchFamily="18" charset="0"/>
            </a:endParaRPr>
          </a:p>
          <a:p>
            <a:r>
              <a:rPr lang="en-US" sz="2800" dirty="0" smtClean="0"/>
              <a:t>Expansionary Monetary and Fiscal Policies Infeasible</a:t>
            </a:r>
          </a:p>
          <a:p>
            <a:r>
              <a:rPr lang="en-US" sz="2800" dirty="0" smtClean="0"/>
              <a:t>Deregulation of labor could </a:t>
            </a:r>
            <a:r>
              <a:rPr lang="en-US" sz="2800" dirty="0"/>
              <a:t>be </a:t>
            </a:r>
            <a:r>
              <a:rPr lang="en-US" sz="2800" dirty="0" smtClean="0"/>
              <a:t>low </a:t>
            </a:r>
            <a:r>
              <a:rPr lang="en-US" sz="2800" dirty="0"/>
              <a:t>cost and </a:t>
            </a:r>
            <a:r>
              <a:rPr lang="en-US" sz="2800" dirty="0" smtClean="0"/>
              <a:t>efficient means of </a:t>
            </a:r>
            <a:r>
              <a:rPr lang="en-US" sz="2800" dirty="0"/>
              <a:t>increasing </a:t>
            </a:r>
            <a:r>
              <a:rPr lang="en-US" sz="2800" dirty="0" smtClean="0"/>
              <a:t>employment, efficiency </a:t>
            </a:r>
          </a:p>
          <a:p>
            <a:r>
              <a:rPr lang="en-US" sz="2800" b="1" dirty="0" smtClean="0"/>
              <a:t>But</a:t>
            </a:r>
            <a:r>
              <a:rPr lang="en-US" sz="2800" dirty="0" smtClean="0"/>
              <a:t> it could lower </a:t>
            </a:r>
            <a:r>
              <a:rPr lang="en-US" sz="2800" dirty="0"/>
              <a:t>employment, </a:t>
            </a:r>
            <a:r>
              <a:rPr lang="en-US" sz="2800" dirty="0" smtClean="0"/>
              <a:t>by making </a:t>
            </a:r>
            <a:r>
              <a:rPr lang="en-US" sz="2800" dirty="0"/>
              <a:t>it easier to lay </a:t>
            </a:r>
            <a:r>
              <a:rPr lang="en-US" sz="2800" dirty="0" smtClean="0"/>
              <a:t>off </a:t>
            </a:r>
            <a:r>
              <a:rPr lang="en-US" sz="2800" dirty="0"/>
              <a:t>unwanted </a:t>
            </a:r>
            <a:r>
              <a:rPr lang="en-US" sz="2800" dirty="0" smtClean="0"/>
              <a:t>workers</a:t>
            </a:r>
          </a:p>
          <a:p>
            <a:r>
              <a:rPr lang="en-US" sz="2800" dirty="0"/>
              <a:t>Also could undermine incentive of </a:t>
            </a:r>
            <a:r>
              <a:rPr lang="en-US" sz="2800" dirty="0" smtClean="0"/>
              <a:t>firms </a:t>
            </a:r>
            <a:r>
              <a:rPr lang="en-US" sz="2800" dirty="0"/>
              <a:t>for </a:t>
            </a:r>
            <a:r>
              <a:rPr lang="en-US" sz="2800" dirty="0" smtClean="0"/>
              <a:t>on-the-job-training, and long term mutual commitments of cooperation between management and labor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2AFEE5C-71C7-47B0-892D-8164FFEA41C5}" type="slidenum">
              <a:rPr lang="en-US" smtClean="0"/>
              <a:t>5</a:t>
            </a:fld>
            <a:endParaRPr lang="en-US"/>
          </a:p>
        </p:txBody>
      </p:sp>
      <p:sp>
        <p:nvSpPr>
          <p:cNvPr id="5" name="Title 1"/>
          <p:cNvSpPr>
            <a:spLocks noGrp="1"/>
          </p:cNvSpPr>
          <p:nvPr>
            <p:ph type="title"/>
          </p:nvPr>
        </p:nvSpPr>
        <p:spPr>
          <a:xfrm>
            <a:off x="76200" y="274638"/>
            <a:ext cx="9067800" cy="1477962"/>
          </a:xfrm>
        </p:spPr>
        <p:txBody>
          <a:bodyPr>
            <a:normAutofit fontScale="90000"/>
          </a:bodyPr>
          <a:lstStyle/>
          <a:p>
            <a:r>
              <a:rPr lang="en-US" sz="3600" b="1" dirty="0" smtClean="0"/>
              <a:t>Motivation  for Specific Analysis of  Employment Effects of Partial De-regulation of labor  with respect to Hiring, Firing of Workers</a:t>
            </a:r>
            <a:endParaRPr lang="en-US" sz="3600" b="1" dirty="0"/>
          </a:p>
        </p:txBody>
      </p:sp>
    </p:spTree>
    <p:extLst>
      <p:ext uri="{BB962C8B-B14F-4D97-AF65-F5344CB8AC3E}">
        <p14:creationId xmlns:p14="http://schemas.microsoft.com/office/powerpoint/2010/main" val="85402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839200" cy="5181600"/>
          </a:xfrm>
        </p:spPr>
        <p:txBody>
          <a:bodyPr>
            <a:normAutofit/>
          </a:bodyPr>
          <a:lstStyle/>
          <a:p>
            <a:r>
              <a:rPr lang="en-US" sz="2800" dirty="0" smtClean="0"/>
              <a:t>Considerable complexity needed, given fragmented character of labor markets:</a:t>
            </a:r>
          </a:p>
          <a:p>
            <a:pPr lvl="1"/>
            <a:r>
              <a:rPr lang="en-US" dirty="0" smtClean="0"/>
              <a:t>Various sectors</a:t>
            </a:r>
            <a:r>
              <a:rPr lang="en-US" dirty="0"/>
              <a:t>, formal, informal, </a:t>
            </a:r>
            <a:r>
              <a:rPr lang="en-US" dirty="0" smtClean="0"/>
              <a:t>dynamic effects</a:t>
            </a:r>
            <a:r>
              <a:rPr lang="en-US" dirty="0"/>
              <a:t>, </a:t>
            </a:r>
            <a:r>
              <a:rPr lang="en-US" dirty="0" smtClean="0"/>
              <a:t>participation constraints, informational asymmetries </a:t>
            </a:r>
          </a:p>
          <a:p>
            <a:pPr lvl="1"/>
            <a:r>
              <a:rPr lang="en-US" dirty="0" smtClean="0"/>
              <a:t>difficult to capture in </a:t>
            </a:r>
            <a:r>
              <a:rPr lang="en-US" dirty="0"/>
              <a:t>GE, </a:t>
            </a:r>
            <a:r>
              <a:rPr lang="en-US" dirty="0" smtClean="0"/>
              <a:t>(</a:t>
            </a:r>
            <a:r>
              <a:rPr lang="en-US" dirty="0" err="1" smtClean="0"/>
              <a:t>Pissarides</a:t>
            </a:r>
            <a:r>
              <a:rPr lang="en-US" dirty="0" smtClean="0"/>
              <a:t>)</a:t>
            </a:r>
          </a:p>
          <a:p>
            <a:pPr marL="274320" lvl="1" indent="0">
              <a:buNone/>
            </a:pPr>
            <a:r>
              <a:rPr lang="en-US" sz="2800" dirty="0" smtClean="0"/>
              <a:t>These can sometimes justify regulations to avoid market failures: But are such regulations optimal?</a:t>
            </a:r>
          </a:p>
          <a:p>
            <a:r>
              <a:rPr lang="en-US" sz="2800" dirty="0" smtClean="0"/>
              <a:t>Lack of clear-cut conclusions from theoretical models: Need </a:t>
            </a:r>
            <a:r>
              <a:rPr lang="en-US" sz="2800" dirty="0"/>
              <a:t>for </a:t>
            </a:r>
            <a:r>
              <a:rPr lang="en-US" sz="2800" b="1" u="sng" dirty="0"/>
              <a:t>empirical </a:t>
            </a:r>
            <a:r>
              <a:rPr lang="en-US" sz="2800" dirty="0" smtClean="0"/>
              <a:t>studies of de-regulation</a:t>
            </a:r>
            <a:endParaRPr lang="en-US" sz="2800" dirty="0"/>
          </a:p>
        </p:txBody>
      </p:sp>
      <p:sp>
        <p:nvSpPr>
          <p:cNvPr id="4" name="Slide Number Placeholder 3"/>
          <p:cNvSpPr>
            <a:spLocks noGrp="1"/>
          </p:cNvSpPr>
          <p:nvPr>
            <p:ph type="sldNum" sz="quarter" idx="12"/>
          </p:nvPr>
        </p:nvSpPr>
        <p:spPr/>
        <p:txBody>
          <a:bodyPr/>
          <a:lstStyle/>
          <a:p>
            <a:fld id="{F2AFEE5C-71C7-47B0-892D-8164FFEA41C5}" type="slidenum">
              <a:rPr lang="en-US" smtClean="0"/>
              <a:t>6</a:t>
            </a:fld>
            <a:endParaRPr lang="en-US"/>
          </a:p>
        </p:txBody>
      </p:sp>
      <p:sp>
        <p:nvSpPr>
          <p:cNvPr id="5" name="Title 1"/>
          <p:cNvSpPr>
            <a:spLocks noGrp="1"/>
          </p:cNvSpPr>
          <p:nvPr>
            <p:ph type="title"/>
          </p:nvPr>
        </p:nvSpPr>
        <p:spPr>
          <a:xfrm>
            <a:off x="457200" y="274638"/>
            <a:ext cx="8229600" cy="1280160"/>
          </a:xfrm>
        </p:spPr>
        <p:txBody>
          <a:bodyPr>
            <a:normAutofit/>
          </a:bodyPr>
          <a:lstStyle/>
          <a:p>
            <a:r>
              <a:rPr lang="en-US" sz="3600" b="1" dirty="0" smtClean="0"/>
              <a:t>Theoretical Models of Labor Market</a:t>
            </a:r>
            <a:endParaRPr lang="en-US" sz="3600" b="1" dirty="0"/>
          </a:p>
        </p:txBody>
      </p:sp>
    </p:spTree>
    <p:extLst>
      <p:ext uri="{BB962C8B-B14F-4D97-AF65-F5344CB8AC3E}">
        <p14:creationId xmlns:p14="http://schemas.microsoft.com/office/powerpoint/2010/main" val="1508702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257799"/>
          </a:xfrm>
        </p:spPr>
        <p:txBody>
          <a:bodyPr>
            <a:normAutofit/>
          </a:bodyPr>
          <a:lstStyle/>
          <a:p>
            <a:r>
              <a:rPr lang="en-US" sz="2800" dirty="0"/>
              <a:t>Labor regulations usually set at national level</a:t>
            </a:r>
            <a:endParaRPr lang="en-US" sz="2800" dirty="0" smtClean="0"/>
          </a:p>
          <a:p>
            <a:r>
              <a:rPr lang="en-US" sz="2800" dirty="0"/>
              <a:t>Relatively little variation over time, in part because they </a:t>
            </a:r>
            <a:r>
              <a:rPr lang="en-US" sz="2800" dirty="0" smtClean="0"/>
              <a:t>are so </a:t>
            </a:r>
            <a:r>
              <a:rPr lang="en-US" sz="2800" dirty="0"/>
              <a:t>controversial (Campos, Hsiao and Nugent, 2011)</a:t>
            </a:r>
            <a:endParaRPr lang="en-US" sz="2800" dirty="0" smtClean="0"/>
          </a:p>
          <a:p>
            <a:r>
              <a:rPr lang="en-US" sz="2800" dirty="0" smtClean="0"/>
              <a:t>Need for quantification: but until </a:t>
            </a:r>
            <a:r>
              <a:rPr lang="en-US" sz="2800" dirty="0"/>
              <a:t>recently, </a:t>
            </a:r>
            <a:r>
              <a:rPr lang="en-US" sz="2800" dirty="0" smtClean="0"/>
              <a:t>such data </a:t>
            </a:r>
            <a:r>
              <a:rPr lang="en-US" sz="2800" dirty="0"/>
              <a:t>available only for developed countries</a:t>
            </a:r>
            <a:endParaRPr lang="en-US" sz="2800" dirty="0">
              <a:latin typeface="Times New Roman" pitchFamily="18" charset="0"/>
              <a:cs typeface="Times New Roman" pitchFamily="18" charset="0"/>
            </a:endParaRPr>
          </a:p>
          <a:p>
            <a:r>
              <a:rPr lang="en-US" sz="2800" dirty="0"/>
              <a:t>Even when labor laws change, this may be accompanied </a:t>
            </a:r>
            <a:r>
              <a:rPr lang="en-US" sz="2800" dirty="0" smtClean="0"/>
              <a:t>by changes </a:t>
            </a:r>
            <a:r>
              <a:rPr lang="en-US" sz="2800" dirty="0"/>
              <a:t>in many other things, suggesting endogeneity </a:t>
            </a:r>
            <a:r>
              <a:rPr lang="en-US" sz="2800" dirty="0" smtClean="0"/>
              <a:t>problem</a:t>
            </a:r>
          </a:p>
          <a:p>
            <a:r>
              <a:rPr lang="en-US" sz="2800" dirty="0" smtClean="0"/>
              <a:t>Need to distinguish </a:t>
            </a:r>
            <a:r>
              <a:rPr lang="en-US" sz="2800" i="1" dirty="0" smtClean="0"/>
              <a:t>de </a:t>
            </a:r>
            <a:r>
              <a:rPr lang="en-US" sz="2800" i="1" dirty="0"/>
              <a:t>jure </a:t>
            </a:r>
            <a:r>
              <a:rPr lang="en-US" sz="2800" dirty="0"/>
              <a:t>vs.</a:t>
            </a:r>
            <a:r>
              <a:rPr lang="en-US" sz="2800" i="1" dirty="0"/>
              <a:t> de facto</a:t>
            </a:r>
            <a:r>
              <a:rPr lang="en-US" sz="2800" dirty="0"/>
              <a:t>: Law vs. Enforcement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2AFEE5C-71C7-47B0-892D-8164FFEA41C5}" type="slidenum">
              <a:rPr lang="en-US" smtClean="0"/>
              <a:t>7</a:t>
            </a:fld>
            <a:endParaRPr lang="en-US"/>
          </a:p>
        </p:txBody>
      </p:sp>
      <p:sp>
        <p:nvSpPr>
          <p:cNvPr id="8" name="Title 1"/>
          <p:cNvSpPr txBox="1">
            <a:spLocks/>
          </p:cNvSpPr>
          <p:nvPr/>
        </p:nvSpPr>
        <p:spPr>
          <a:xfrm>
            <a:off x="76200" y="274637"/>
            <a:ext cx="8610600" cy="868363"/>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smtClean="0"/>
              <a:t>Impediments </a:t>
            </a:r>
            <a:r>
              <a:rPr lang="en-US" sz="3200" b="1" dirty="0"/>
              <a:t>to </a:t>
            </a:r>
            <a:r>
              <a:rPr lang="en-US" sz="3200" b="1" dirty="0" smtClean="0"/>
              <a:t>Empirical Analysis of Labor </a:t>
            </a:r>
            <a:r>
              <a:rPr lang="en-US" sz="3200" b="1" dirty="0" err="1" smtClean="0"/>
              <a:t>Regs</a:t>
            </a:r>
            <a:r>
              <a:rPr lang="en-US" sz="3200" dirty="0" smtClean="0"/>
              <a:t>.</a:t>
            </a:r>
            <a:endParaRPr lang="en-US" sz="2700" dirty="0"/>
          </a:p>
        </p:txBody>
      </p:sp>
    </p:spTree>
    <p:extLst>
      <p:ext uri="{BB962C8B-B14F-4D97-AF65-F5344CB8AC3E}">
        <p14:creationId xmlns:p14="http://schemas.microsoft.com/office/powerpoint/2010/main" val="410359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839200" cy="5486399"/>
          </a:xfrm>
        </p:spPr>
        <p:txBody>
          <a:bodyPr>
            <a:normAutofit/>
          </a:bodyPr>
          <a:lstStyle/>
          <a:p>
            <a:r>
              <a:rPr lang="en-US" sz="2800" dirty="0"/>
              <a:t>Early cross-country studies mainly </a:t>
            </a:r>
            <a:r>
              <a:rPr lang="en-US" sz="2800" dirty="0" smtClean="0"/>
              <a:t>at macro level and mainly focused on productivity, adjustments to shocks about </a:t>
            </a:r>
            <a:r>
              <a:rPr lang="en-US" sz="2800" dirty="0"/>
              <a:t>the developed </a:t>
            </a:r>
            <a:r>
              <a:rPr lang="en-US" sz="2800" dirty="0" smtClean="0"/>
              <a:t>world favorable </a:t>
            </a:r>
            <a:r>
              <a:rPr lang="en-US" sz="2800" dirty="0"/>
              <a:t>to </a:t>
            </a:r>
            <a:r>
              <a:rPr lang="en-US" sz="2800" dirty="0" smtClean="0"/>
              <a:t>deregulation</a:t>
            </a:r>
          </a:p>
          <a:p>
            <a:pPr lvl="1"/>
            <a:r>
              <a:rPr lang="en-US" dirty="0" smtClean="0"/>
              <a:t>Comparison of Europe (tight regulations) and the US (light regulation)</a:t>
            </a:r>
          </a:p>
          <a:p>
            <a:r>
              <a:rPr lang="en-US" sz="2800" dirty="0"/>
              <a:t>Botero et al. (2004): contrasted New Zealand and </a:t>
            </a:r>
            <a:r>
              <a:rPr lang="en-US" sz="2800" dirty="0" smtClean="0"/>
              <a:t>Portugal: pointing to legal origins as determinants and negative effects of rigidity on LFPR, but raise U</a:t>
            </a:r>
          </a:p>
          <a:p>
            <a:r>
              <a:rPr lang="en-US" sz="2800" dirty="0" smtClean="0"/>
              <a:t>Blanchard and Portugal contrast US and Portugal</a:t>
            </a:r>
            <a:endParaRPr lang="en-US" sz="2800" dirty="0"/>
          </a:p>
          <a:p>
            <a:r>
              <a:rPr lang="en-US" sz="2800" dirty="0" smtClean="0"/>
              <a:t>More </a:t>
            </a:r>
            <a:r>
              <a:rPr lang="en-US" sz="2800" dirty="0"/>
              <a:t>recent studies challenge some of these </a:t>
            </a:r>
            <a:r>
              <a:rPr lang="en-US" sz="2800" dirty="0" smtClean="0"/>
              <a:t>conclusions, taking </a:t>
            </a:r>
            <a:r>
              <a:rPr lang="en-US" sz="2800" dirty="0"/>
              <a:t>into consideration other </a:t>
            </a:r>
            <a:r>
              <a:rPr lang="en-US" sz="2800" dirty="0" smtClean="0"/>
              <a:t>effects </a:t>
            </a:r>
            <a:r>
              <a:rPr lang="en-US" sz="2800" dirty="0"/>
              <a:t>(</a:t>
            </a:r>
            <a:r>
              <a:rPr lang="en-US" sz="2800" dirty="0" smtClean="0"/>
              <a:t>Freeman: Rigidity of  regulations lowers inequality, Others study effects on Innovation but results mixed) </a:t>
            </a:r>
          </a:p>
          <a:p>
            <a:pPr marL="0" indent="0">
              <a:buNone/>
            </a:pP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2AFEE5C-71C7-47B0-892D-8164FFEA41C5}" type="slidenum">
              <a:rPr lang="en-US" smtClean="0"/>
              <a:t>8</a:t>
            </a:fld>
            <a:endParaRPr lang="en-US"/>
          </a:p>
        </p:txBody>
      </p:sp>
      <p:sp>
        <p:nvSpPr>
          <p:cNvPr id="8" name="Title 1"/>
          <p:cNvSpPr txBox="1">
            <a:spLocks/>
          </p:cNvSpPr>
          <p:nvPr/>
        </p:nvSpPr>
        <p:spPr>
          <a:xfrm>
            <a:off x="152400" y="274637"/>
            <a:ext cx="8534400" cy="792163"/>
          </a:xfrm>
          <a:prstGeom prst="rect">
            <a:avLst/>
          </a:prstGeom>
        </p:spPr>
        <p:txBody>
          <a:bodyPr vert="horz" lIns="91440" tIns="45720" rIns="91440" bIns="45720" rtlCol="0" anchor="ctr">
            <a:normAutofit fontScale="825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smtClean="0"/>
              <a:t>Empirical Literature </a:t>
            </a:r>
            <a:r>
              <a:rPr lang="en-US" sz="3200" b="1" dirty="0"/>
              <a:t>on Labor </a:t>
            </a:r>
            <a:r>
              <a:rPr lang="en-US" sz="3200" b="1" dirty="0" smtClean="0"/>
              <a:t>Deregulation (on OECD)</a:t>
            </a:r>
            <a:endParaRPr lang="en-US" sz="2700" b="1" dirty="0"/>
          </a:p>
        </p:txBody>
      </p:sp>
    </p:spTree>
    <p:extLst>
      <p:ext uri="{BB962C8B-B14F-4D97-AF65-F5344CB8AC3E}">
        <p14:creationId xmlns:p14="http://schemas.microsoft.com/office/powerpoint/2010/main" val="2961299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5715000"/>
          </a:xfrm>
        </p:spPr>
        <p:txBody>
          <a:bodyPr>
            <a:normAutofit lnSpcReduction="10000"/>
          </a:bodyPr>
          <a:lstStyle/>
          <a:p>
            <a:pPr marL="0" indent="0">
              <a:buNone/>
            </a:pPr>
            <a:r>
              <a:rPr lang="en-US" dirty="0" smtClean="0">
                <a:latin typeface="+mj-lt"/>
              </a:rPr>
              <a:t>1. Extension of labor rigidity indexes to 85 LDCs by </a:t>
            </a:r>
            <a:r>
              <a:rPr lang="en-US" b="1" dirty="0" err="1" smtClean="0">
                <a:latin typeface="+mj-lt"/>
              </a:rPr>
              <a:t>Botero</a:t>
            </a:r>
            <a:r>
              <a:rPr lang="en-US" b="1" dirty="0" smtClean="0">
                <a:latin typeface="+mj-lt"/>
              </a:rPr>
              <a:t> et al 2004, Doing Business Dataset </a:t>
            </a:r>
          </a:p>
          <a:p>
            <a:pPr marL="0" indent="0">
              <a:buNone/>
            </a:pPr>
            <a:r>
              <a:rPr lang="en-US" dirty="0" smtClean="0">
                <a:latin typeface="+mj-lt"/>
              </a:rPr>
              <a:t>2. Also Labor Rights Indexes of Rama and </a:t>
            </a:r>
            <a:r>
              <a:rPr lang="en-US" dirty="0" err="1" smtClean="0">
                <a:latin typeface="+mj-lt"/>
              </a:rPr>
              <a:t>Artecama</a:t>
            </a:r>
            <a:r>
              <a:rPr lang="en-US" dirty="0" smtClean="0">
                <a:latin typeface="+mj-lt"/>
              </a:rPr>
              <a:t> 2003, and Mosley (2011) and others. Study determinants: FDI, exports  </a:t>
            </a:r>
          </a:p>
          <a:p>
            <a:pPr marL="0" indent="0">
              <a:buNone/>
            </a:pPr>
            <a:r>
              <a:rPr lang="en-US" b="1" dirty="0" smtClean="0">
                <a:latin typeface="+mj-lt"/>
              </a:rPr>
              <a:t>3. Studies </a:t>
            </a:r>
            <a:r>
              <a:rPr lang="en-US" b="1" dirty="0">
                <a:latin typeface="+mj-lt"/>
              </a:rPr>
              <a:t>with Enterprise Surveys </a:t>
            </a:r>
            <a:r>
              <a:rPr lang="en-US" dirty="0">
                <a:latin typeface="+mj-lt"/>
              </a:rPr>
              <a:t>and </a:t>
            </a:r>
            <a:r>
              <a:rPr lang="en-US" dirty="0" smtClean="0">
                <a:latin typeface="+mj-lt"/>
              </a:rPr>
              <a:t>“Perceived Obstacles of Labor and Other </a:t>
            </a:r>
            <a:r>
              <a:rPr lang="en-US" dirty="0" err="1" smtClean="0">
                <a:latin typeface="+mj-lt"/>
              </a:rPr>
              <a:t>Regulatons</a:t>
            </a:r>
            <a:r>
              <a:rPr lang="en-US" dirty="0" smtClean="0">
                <a:latin typeface="+mj-lt"/>
              </a:rPr>
              <a:t> to Business” </a:t>
            </a:r>
          </a:p>
          <a:p>
            <a:pPr marL="0" indent="0">
              <a:buNone/>
            </a:pPr>
            <a:r>
              <a:rPr lang="en-US" dirty="0" smtClean="0">
                <a:latin typeface="+mj-lt"/>
              </a:rPr>
              <a:t>     Pierre </a:t>
            </a:r>
            <a:r>
              <a:rPr lang="en-US" dirty="0">
                <a:latin typeface="+mj-lt"/>
              </a:rPr>
              <a:t>and </a:t>
            </a:r>
            <a:r>
              <a:rPr lang="en-US" dirty="0" err="1" smtClean="0">
                <a:latin typeface="+mj-lt"/>
              </a:rPr>
              <a:t>Scarpetta</a:t>
            </a:r>
            <a:r>
              <a:rPr lang="en-US" dirty="0" smtClean="0">
                <a:latin typeface="+mj-lt"/>
              </a:rPr>
              <a:t> </a:t>
            </a:r>
            <a:r>
              <a:rPr lang="en-US" dirty="0">
                <a:latin typeface="+mj-lt"/>
              </a:rPr>
              <a:t>(2004, 2006) link </a:t>
            </a:r>
            <a:r>
              <a:rPr lang="en-US" dirty="0" smtClean="0">
                <a:latin typeface="+mj-lt"/>
              </a:rPr>
              <a:t>Rigidity with firm perceptions </a:t>
            </a:r>
            <a:r>
              <a:rPr lang="en-US" dirty="0">
                <a:latin typeface="+mj-lt"/>
              </a:rPr>
              <a:t>of labor </a:t>
            </a:r>
            <a:r>
              <a:rPr lang="en-US" dirty="0" smtClean="0">
                <a:latin typeface="+mj-lt"/>
              </a:rPr>
              <a:t>regulations at country level</a:t>
            </a:r>
            <a:endParaRPr lang="en-US" dirty="0">
              <a:latin typeface="+mj-lt"/>
            </a:endParaRPr>
          </a:p>
          <a:p>
            <a:pPr marL="0" indent="0">
              <a:buNone/>
            </a:pPr>
            <a:r>
              <a:rPr lang="en-US" dirty="0">
                <a:latin typeface="+mj-lt"/>
              </a:rPr>
              <a:t> </a:t>
            </a:r>
            <a:r>
              <a:rPr lang="en-US" dirty="0" smtClean="0">
                <a:latin typeface="+mj-lt"/>
              </a:rPr>
              <a:t>    Kaplan </a:t>
            </a:r>
            <a:r>
              <a:rPr lang="en-US" dirty="0">
                <a:latin typeface="+mj-lt"/>
              </a:rPr>
              <a:t>(2009) </a:t>
            </a:r>
            <a:r>
              <a:rPr lang="en-US" dirty="0" smtClean="0">
                <a:latin typeface="+mj-lt"/>
              </a:rPr>
              <a:t>used macro-level averages for </a:t>
            </a:r>
            <a:r>
              <a:rPr lang="en-US" dirty="0">
                <a:latin typeface="+mj-lt"/>
              </a:rPr>
              <a:t>14 </a:t>
            </a:r>
            <a:r>
              <a:rPr lang="en-US" dirty="0" smtClean="0">
                <a:latin typeface="+mj-lt"/>
              </a:rPr>
              <a:t>LAC countries on rigidities and reported increase in employment w/o regulations (2%)</a:t>
            </a:r>
          </a:p>
          <a:p>
            <a:pPr marL="0" indent="0">
              <a:buNone/>
            </a:pPr>
            <a:r>
              <a:rPr lang="en-US" dirty="0">
                <a:latin typeface="+mj-lt"/>
              </a:rPr>
              <a:t> </a:t>
            </a:r>
            <a:r>
              <a:rPr lang="en-US" dirty="0" smtClean="0">
                <a:latin typeface="+mj-lt"/>
              </a:rPr>
              <a:t>    </a:t>
            </a:r>
            <a:r>
              <a:rPr lang="en-US" dirty="0" err="1" smtClean="0">
                <a:latin typeface="+mj-lt"/>
              </a:rPr>
              <a:t>Seker</a:t>
            </a:r>
            <a:r>
              <a:rPr lang="en-US" dirty="0" smtClean="0">
                <a:latin typeface="+mj-lt"/>
              </a:rPr>
              <a:t> (2012) regulations hurt exporting firms more which need greater flexibility</a:t>
            </a:r>
          </a:p>
          <a:p>
            <a:pPr marL="0" indent="0">
              <a:buNone/>
            </a:pPr>
            <a:r>
              <a:rPr lang="en-US" dirty="0" smtClean="0">
                <a:latin typeface="+mj-lt"/>
              </a:rPr>
              <a:t>     Bhaumik et al (2011) SME productivity would be adversely affected </a:t>
            </a:r>
          </a:p>
        </p:txBody>
      </p:sp>
      <p:sp>
        <p:nvSpPr>
          <p:cNvPr id="4" name="Slide Number Placeholder 3"/>
          <p:cNvSpPr>
            <a:spLocks noGrp="1"/>
          </p:cNvSpPr>
          <p:nvPr>
            <p:ph type="sldNum" sz="quarter" idx="12"/>
          </p:nvPr>
        </p:nvSpPr>
        <p:spPr/>
        <p:txBody>
          <a:bodyPr/>
          <a:lstStyle/>
          <a:p>
            <a:fld id="{F2AFEE5C-71C7-47B0-892D-8164FFEA41C5}" type="slidenum">
              <a:rPr lang="en-US" smtClean="0"/>
              <a:t>9</a:t>
            </a:fld>
            <a:endParaRPr lang="en-US"/>
          </a:p>
        </p:txBody>
      </p:sp>
      <p:sp>
        <p:nvSpPr>
          <p:cNvPr id="8" name="Title 1"/>
          <p:cNvSpPr txBox="1">
            <a:spLocks/>
          </p:cNvSpPr>
          <p:nvPr/>
        </p:nvSpPr>
        <p:spPr>
          <a:xfrm>
            <a:off x="76200" y="274637"/>
            <a:ext cx="8610600" cy="715963"/>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b="1" dirty="0" smtClean="0"/>
              <a:t>Empirical Literature </a:t>
            </a:r>
            <a:r>
              <a:rPr lang="en-US" sz="3200" b="1" dirty="0"/>
              <a:t>on Labor </a:t>
            </a:r>
            <a:r>
              <a:rPr lang="en-US" sz="3200" b="1" dirty="0" smtClean="0"/>
              <a:t>Deregulation in LDCs</a:t>
            </a:r>
            <a:endParaRPr lang="en-US" sz="2700" b="1" dirty="0"/>
          </a:p>
        </p:txBody>
      </p:sp>
    </p:spTree>
    <p:extLst>
      <p:ext uri="{BB962C8B-B14F-4D97-AF65-F5344CB8AC3E}">
        <p14:creationId xmlns:p14="http://schemas.microsoft.com/office/powerpoint/2010/main" val="1333569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2984</TotalTime>
  <Words>3188</Words>
  <Application>Microsoft Office PowerPoint</Application>
  <PresentationFormat>On-screen Show (4:3)</PresentationFormat>
  <Paragraphs>782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PowerPoint Presentation</vt:lpstr>
      <vt:lpstr>Background Labor Market Issues: Challenges for Public Policy Makers </vt:lpstr>
      <vt:lpstr>Background Continued:</vt:lpstr>
      <vt:lpstr> But Many Potential Benefits of Labor Regulation</vt:lpstr>
      <vt:lpstr>Motivation  for Specific Analysis of  Employment Effects of Partial De-regulation of labor  with respect to Hiring, Firing of Workers</vt:lpstr>
      <vt:lpstr>Theoretical Models of Labor Market</vt:lpstr>
      <vt:lpstr>PowerPoint Presentation</vt:lpstr>
      <vt:lpstr>PowerPoint Presentation</vt:lpstr>
      <vt:lpstr>PowerPoint Presentation</vt:lpstr>
      <vt:lpstr>India: Exploit Variation in Regulations over states and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Firm and Industry Characteristics on Net Job Creation</vt:lpstr>
      <vt:lpstr>Allowing for Heterogeneity in Effects of MeanObstLabor : Age of Firm Interactions</vt:lpstr>
      <vt:lpstr>Interactions of Enforcement with Firm Age </vt:lpstr>
      <vt:lpstr>Heterogeneous Effects by Firm Size</vt:lpstr>
      <vt:lpstr>Heterogeneous Effects by Industry</vt:lpstr>
      <vt:lpstr>Linking Perception of Labor Obstacle to Rigidity of Labor Regulation and Enforcement</vt:lpstr>
      <vt:lpstr>Estimates of Effects of Obst Labor on Pct Job Creation Using an IV Approach</vt:lpstr>
      <vt:lpstr>Other Effects with IV  Size of Firm</vt:lpstr>
      <vt:lpstr>First stage Results with Ivs for ObstacleLabor </vt:lpstr>
      <vt:lpstr>Estimates of Effects of Obst Labor on Pct Job Creation Using an IV Approach</vt:lpstr>
      <vt:lpstr>PowerPoint Presentation</vt:lpstr>
      <vt:lpstr>PowerPoint Presentation</vt:lpstr>
      <vt:lpstr>PowerPoint Presentation</vt:lpstr>
      <vt:lpstr>PowerPoint Presentation</vt:lpstr>
      <vt:lpstr>Policy Implications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Returns to Schooling in Malaysia Wage differential between ethnic groups</dc:title>
  <dc:creator>Yunsun</dc:creator>
  <cp:lastModifiedBy>Jeffrey Nugent</cp:lastModifiedBy>
  <cp:revision>389</cp:revision>
  <dcterms:created xsi:type="dcterms:W3CDTF">2013-04-24T19:12:42Z</dcterms:created>
  <dcterms:modified xsi:type="dcterms:W3CDTF">2016-03-03T21:40:43Z</dcterms:modified>
</cp:coreProperties>
</file>