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82" r:id="rId5"/>
    <p:sldId id="277" r:id="rId6"/>
    <p:sldId id="278" r:id="rId7"/>
    <p:sldId id="279" r:id="rId8"/>
    <p:sldId id="280" r:id="rId9"/>
    <p:sldId id="285" r:id="rId10"/>
    <p:sldId id="281" r:id="rId11"/>
    <p:sldId id="273" r:id="rId12"/>
    <p:sldId id="28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34E54-3CDC-4ED8-B6ED-37F4FC3764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1B90-572B-40D4-9137-23B54FF7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1B90-572B-40D4-9137-23B54FF7D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1B90-572B-40D4-9137-23B54FF7D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/>
          <p:cNvSpPr/>
          <p:nvPr userDrawn="1"/>
        </p:nvSpPr>
        <p:spPr>
          <a:xfrm>
            <a:off x="1238250" y="647700"/>
            <a:ext cx="9744075" cy="5038725"/>
          </a:xfrm>
          <a:prstGeom prst="rect">
            <a:avLst/>
          </a:prstGeom>
          <a:noFill/>
          <a:ln w="304800" cmpd="thinThick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10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08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12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53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2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8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9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6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6CEF-57C8-4F53-A5F0-5F6A94115538}" type="datetimeFigureOut">
              <a:rPr lang="es-MX" smtClean="0"/>
              <a:t>23/04/2017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0712F-9CEC-4C75-BFC0-8687EA03F8E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53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Foreign Direct Investment and Technology Spillovers: Theory and Evidence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Zhiqiang</a:t>
            </a:r>
            <a:r>
              <a:rPr lang="en-US" dirty="0"/>
              <a:t> Liu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85725" y="6086475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University of Southern California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Bruno Ascencio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Foreign Direct Investment and Technology Spillovers: Theory and Evidence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Zhiqiang</a:t>
            </a:r>
            <a:r>
              <a:rPr lang="en-US" dirty="0"/>
              <a:t> Liu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85725" y="6086475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University of Southern California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Bruno Ascencio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85" y="2097836"/>
            <a:ext cx="68961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23" y="2850445"/>
            <a:ext cx="676275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60" y="3654162"/>
            <a:ext cx="705802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273" y="4312869"/>
            <a:ext cx="73152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685" y="4924738"/>
            <a:ext cx="685800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773" y="5758310"/>
            <a:ext cx="6934200" cy="638175"/>
          </a:xfrm>
          <a:prstGeom prst="rect">
            <a:avLst/>
          </a:prstGeom>
        </p:spPr>
      </p:pic>
      <p:sp>
        <p:nvSpPr>
          <p:cNvPr id="11" name="Pentagon 10">
            <a:hlinkClick r:id="rId8" action="ppaction://hlinksldjump"/>
          </p:cNvPr>
          <p:cNvSpPr/>
          <p:nvPr/>
        </p:nvSpPr>
        <p:spPr>
          <a:xfrm rot="10800000">
            <a:off x="10946920" y="5831456"/>
            <a:ext cx="793630" cy="531082"/>
          </a:xfrm>
          <a:prstGeom prst="homePlat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3903" y="2488361"/>
            <a:ext cx="2075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A </a:t>
            </a:r>
            <a:r>
              <a:rPr lang="en-US" sz="1200" i="1" dirty="0" smtClean="0"/>
              <a:t>= exogenous technical factors</a:t>
            </a:r>
          </a:p>
          <a:p>
            <a:r>
              <a:rPr lang="en-US" sz="1200" b="1" i="1" dirty="0" smtClean="0"/>
              <a:t>B</a:t>
            </a:r>
            <a:r>
              <a:rPr lang="en-US" sz="1200" i="1" dirty="0" smtClean="0"/>
              <a:t> = productivity parameter</a:t>
            </a:r>
          </a:p>
          <a:p>
            <a:r>
              <a:rPr lang="en-US" sz="1200" b="1" i="1" dirty="0" smtClean="0"/>
              <a:t>L</a:t>
            </a:r>
            <a:r>
              <a:rPr lang="en-US" sz="1200" i="1" dirty="0" smtClean="0"/>
              <a:t> = Labor</a:t>
            </a:r>
          </a:p>
          <a:p>
            <a:r>
              <a:rPr lang="en-US" sz="1200" b="1" i="1" dirty="0" smtClean="0"/>
              <a:t>K </a:t>
            </a:r>
            <a:r>
              <a:rPr lang="en-US" sz="1200" i="1" dirty="0" smtClean="0"/>
              <a:t>= Capital</a:t>
            </a:r>
          </a:p>
          <a:p>
            <a:r>
              <a:rPr lang="en-US" sz="1200" b="1" i="1" dirty="0" smtClean="0"/>
              <a:t>H</a:t>
            </a:r>
            <a:r>
              <a:rPr lang="en-US" sz="1200" i="1" dirty="0" smtClean="0"/>
              <a:t> = Stock of firm specific capital</a:t>
            </a:r>
          </a:p>
          <a:p>
            <a:r>
              <a:rPr lang="en-US" sz="1200" b="1" i="1" dirty="0" smtClean="0"/>
              <a:t>M</a:t>
            </a:r>
            <a:r>
              <a:rPr lang="en-US" sz="1200" i="1" dirty="0" smtClean="0"/>
              <a:t> = Fraction of Managerial time devoted to production</a:t>
            </a:r>
          </a:p>
          <a:p>
            <a:r>
              <a:rPr lang="en-US" sz="1200" b="1" i="1" dirty="0" smtClean="0"/>
              <a:t>G </a:t>
            </a:r>
            <a:r>
              <a:rPr lang="en-US" sz="1200" i="1" dirty="0" smtClean="0"/>
              <a:t>= Public information on tech and management methods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258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purpose of this paper is to offer an explanation on how </a:t>
            </a:r>
            <a:r>
              <a:rPr lang="en-US" b="1" dirty="0" smtClean="0"/>
              <a:t>FDI</a:t>
            </a:r>
            <a:r>
              <a:rPr lang="en-US" dirty="0" smtClean="0"/>
              <a:t> generates externalities (</a:t>
            </a:r>
            <a:r>
              <a:rPr lang="en-US" b="1" dirty="0" smtClean="0"/>
              <a:t>technology transfer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Distinguish between </a:t>
            </a:r>
            <a:r>
              <a:rPr lang="en-US" b="1" dirty="0" smtClean="0"/>
              <a:t>level</a:t>
            </a:r>
            <a:r>
              <a:rPr lang="en-US" dirty="0" smtClean="0"/>
              <a:t> and </a:t>
            </a:r>
            <a:r>
              <a:rPr lang="en-US" b="1" dirty="0" smtClean="0"/>
              <a:t>rate</a:t>
            </a:r>
            <a:r>
              <a:rPr lang="en-US" dirty="0" smtClean="0"/>
              <a:t> effects of spillovers over productivity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Analyze different effects in the </a:t>
            </a:r>
            <a:r>
              <a:rPr lang="en-US" b="1" dirty="0" smtClean="0"/>
              <a:t>short-term</a:t>
            </a:r>
            <a:r>
              <a:rPr lang="en-US" dirty="0" smtClean="0"/>
              <a:t> and the </a:t>
            </a:r>
            <a:r>
              <a:rPr lang="en-US" b="1" dirty="0" smtClean="0"/>
              <a:t>long-term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Measure the impact of the spillovers over </a:t>
            </a:r>
            <a:r>
              <a:rPr lang="en-US" b="1" dirty="0" smtClean="0"/>
              <a:t>forward</a:t>
            </a:r>
            <a:r>
              <a:rPr lang="en-US" dirty="0" smtClean="0"/>
              <a:t> and </a:t>
            </a:r>
            <a:r>
              <a:rPr lang="en-US" b="1" dirty="0" smtClean="0"/>
              <a:t>backward</a:t>
            </a:r>
            <a:r>
              <a:rPr lang="en-US" dirty="0" smtClean="0"/>
              <a:t> </a:t>
            </a:r>
            <a:r>
              <a:rPr lang="en-US" b="1" dirty="0" smtClean="0"/>
              <a:t>linkages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06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Attracting FDI has become essential part of development strategies</a:t>
            </a:r>
          </a:p>
          <a:p>
            <a:r>
              <a:rPr lang="en-US" sz="2400" dirty="0"/>
              <a:t>Domestic firms </a:t>
            </a:r>
            <a:r>
              <a:rPr lang="en-US" sz="2400" dirty="0" smtClean="0"/>
              <a:t>can learn from foreign-invested </a:t>
            </a:r>
            <a:r>
              <a:rPr lang="en-US" sz="2400" dirty="0"/>
              <a:t>firms </a:t>
            </a:r>
            <a:r>
              <a:rPr lang="en-US" sz="2400" dirty="0" smtClean="0"/>
              <a:t>by:</a:t>
            </a:r>
          </a:p>
          <a:p>
            <a:pPr lvl="1"/>
            <a:r>
              <a:rPr lang="en-US" sz="2000" dirty="0" smtClean="0"/>
              <a:t>observation </a:t>
            </a:r>
          </a:p>
          <a:p>
            <a:pPr lvl="1"/>
            <a:r>
              <a:rPr lang="en-US" sz="2000" dirty="0" smtClean="0"/>
              <a:t>business </a:t>
            </a:r>
            <a:r>
              <a:rPr lang="en-US" sz="2000" dirty="0"/>
              <a:t>relations </a:t>
            </a:r>
            <a:endParaRPr lang="en-US" sz="2000" dirty="0" smtClean="0"/>
          </a:p>
          <a:p>
            <a:pPr lvl="1"/>
            <a:r>
              <a:rPr lang="en-US" sz="2000" dirty="0" smtClean="0"/>
              <a:t>labor turnover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mpirical </a:t>
            </a:r>
            <a:r>
              <a:rPr lang="en-US" sz="2400" dirty="0"/>
              <a:t>evidence on whether FDI facilitates technology spillovers is </a:t>
            </a:r>
            <a:r>
              <a:rPr lang="en-US" sz="2400" dirty="0" smtClean="0"/>
              <a:t>ambiguous</a:t>
            </a:r>
          </a:p>
          <a:p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920425"/>
              </p:ext>
            </p:extLst>
          </p:nvPr>
        </p:nvGraphicFramePr>
        <p:xfrm>
          <a:off x="927576" y="4344443"/>
          <a:ext cx="10336847" cy="16764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92925"/>
                <a:gridCol w="1252604"/>
                <a:gridCol w="6891318"/>
              </a:tblGrid>
              <a:tr h="1766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Results</a:t>
                      </a:r>
                      <a:endParaRPr lang="en-US" sz="1600" dirty="0"/>
                    </a:p>
                  </a:txBody>
                  <a:tcPr/>
                </a:tc>
              </a:tr>
              <a:tr h="17663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Germidis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(1977)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Various LDC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evidence of technology transfer from foreign to local firms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663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Aitken and Harris (1999)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Venezuela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FDI affects adversely the productivity of domestic firms. “Market stealing”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663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Liu (2002)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and significant impact of FDI over productivity of domestic firms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6633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Javorcick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(2004)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Lithuania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 productivity spillovers from foreign firms to local suppliers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</a:t>
            </a:r>
            <a:r>
              <a:rPr lang="en-US" sz="2400" b="1" dirty="0" smtClean="0"/>
              <a:t> </a:t>
            </a:r>
            <a:r>
              <a:rPr lang="en-US" sz="2400" b="1" dirty="0"/>
              <a:t>increase in the stock of public knowledge </a:t>
            </a:r>
            <a:r>
              <a:rPr lang="en-US" sz="2400" dirty="0"/>
              <a:t>leads </a:t>
            </a:r>
            <a:r>
              <a:rPr lang="en-US" sz="2400" dirty="0" smtClean="0"/>
              <a:t>firm </a:t>
            </a:r>
            <a:r>
              <a:rPr lang="en-US" sz="2400" dirty="0"/>
              <a:t>to change </a:t>
            </a:r>
            <a:r>
              <a:rPr lang="en-US" sz="2400" b="1" dirty="0" smtClean="0"/>
              <a:t>optimal allocation </a:t>
            </a:r>
            <a:r>
              <a:rPr lang="en-US" sz="2400" b="1" dirty="0"/>
              <a:t>of managerial </a:t>
            </a:r>
            <a:r>
              <a:rPr lang="en-US" sz="2400" b="1" dirty="0" smtClean="0"/>
              <a:t>time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While </a:t>
            </a:r>
            <a:r>
              <a:rPr lang="en-US" sz="2400" dirty="0"/>
              <a:t>there is suggestive </a:t>
            </a:r>
            <a:r>
              <a:rPr lang="en-US" sz="2400" dirty="0" smtClean="0"/>
              <a:t>evidence for intra industry </a:t>
            </a:r>
            <a:r>
              <a:rPr lang="en-US" sz="2400" dirty="0"/>
              <a:t>or horizontal spillovers, </a:t>
            </a:r>
            <a:r>
              <a:rPr lang="en-US" sz="2400" b="1" dirty="0"/>
              <a:t>backward linkages </a:t>
            </a:r>
            <a:r>
              <a:rPr lang="en-US" sz="2400" dirty="0"/>
              <a:t>seem to be </a:t>
            </a:r>
            <a:r>
              <a:rPr lang="en-US" sz="2400" b="1" dirty="0"/>
              <a:t>statistically</a:t>
            </a:r>
            <a:r>
              <a:rPr lang="en-US" sz="2400" dirty="0"/>
              <a:t> the </a:t>
            </a:r>
            <a:r>
              <a:rPr lang="en-US" sz="2400" b="1" dirty="0" smtClean="0"/>
              <a:t>most important </a:t>
            </a:r>
            <a:r>
              <a:rPr lang="en-US" sz="2400" b="1" dirty="0"/>
              <a:t>channel </a:t>
            </a:r>
            <a:r>
              <a:rPr lang="en-US" sz="2400" dirty="0"/>
              <a:t>through which technology spills over from foreign to domestic </a:t>
            </a:r>
            <a:r>
              <a:rPr lang="en-US" sz="2400" dirty="0" smtClean="0"/>
              <a:t>firms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54" y="2536166"/>
            <a:ext cx="2940095" cy="208759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7289321" y="3165894"/>
            <a:ext cx="948905" cy="41406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Help 19">
            <a:hlinkClick r:id="" action="ppaction://noaction" highlightClick="1"/>
          </p:cNvPr>
          <p:cNvSpPr/>
          <p:nvPr/>
        </p:nvSpPr>
        <p:spPr>
          <a:xfrm>
            <a:off x="8790317" y="2993366"/>
            <a:ext cx="733245" cy="655608"/>
          </a:xfrm>
          <a:prstGeom prst="actionButtonHelp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The empirical analyses in this study are based on a sample of manufacturing firms in </a:t>
            </a:r>
            <a:r>
              <a:rPr lang="en-US" sz="2400" dirty="0" smtClean="0"/>
              <a:t>China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U</a:t>
            </a:r>
            <a:r>
              <a:rPr lang="en-US" sz="2400" dirty="0" smtClean="0"/>
              <a:t>nbalanced </a:t>
            </a:r>
            <a:r>
              <a:rPr lang="en-US" sz="2400" dirty="0"/>
              <a:t>panel consisting of </a:t>
            </a:r>
            <a:r>
              <a:rPr lang="en-US" sz="2400" dirty="0" smtClean="0"/>
              <a:t>17,675 manufacturing </a:t>
            </a:r>
            <a:r>
              <a:rPr lang="en-US" sz="2400" dirty="0"/>
              <a:t>firms over a period of 5 years from1995 to </a:t>
            </a:r>
            <a:r>
              <a:rPr lang="en-US" sz="2400" dirty="0" smtClean="0"/>
              <a:t>1999 with </a:t>
            </a:r>
            <a:r>
              <a:rPr lang="en-US" sz="2400" dirty="0"/>
              <a:t>a total of 50,667 o</a:t>
            </a:r>
            <a:r>
              <a:rPr lang="en-US" sz="2400" dirty="0" smtClean="0"/>
              <a:t>bservations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Total of 17 equations based on the following: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Equation (1) firm’s production function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Equation (2) firm’s specific capital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Equation (3) Total factor productivity at the time </a:t>
            </a:r>
            <a:r>
              <a:rPr lang="en-US" sz="2000" i="1" dirty="0" smtClean="0"/>
              <a:t>t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Equation (4) Growth rate of total factor productivity </a:t>
            </a:r>
            <a:endParaRPr lang="en-US" sz="2000" i="1" dirty="0" smtClean="0"/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Equation (5) Steady state growth rate of firm-specific capital</a:t>
            </a:r>
          </a:p>
          <a:p>
            <a:pPr lvl="1">
              <a:lnSpc>
                <a:spcPct val="170000"/>
              </a:lnSpc>
            </a:pPr>
            <a:r>
              <a:rPr lang="en-US" sz="2000" dirty="0" smtClean="0"/>
              <a:t>Equation (6) Logarithm of firm productivity (inter and intra industry effects)</a:t>
            </a:r>
            <a:endParaRPr lang="en-US" sz="2000" dirty="0"/>
          </a:p>
        </p:txBody>
      </p:sp>
      <p:sp>
        <p:nvSpPr>
          <p:cNvPr id="4" name="Pentagon 3">
            <a:hlinkClick r:id="rId2" action="ppaction://hlinksldjump"/>
          </p:cNvPr>
          <p:cNvSpPr/>
          <p:nvPr/>
        </p:nvSpPr>
        <p:spPr>
          <a:xfrm>
            <a:off x="9057736" y="4132053"/>
            <a:ext cx="1233577" cy="724619"/>
          </a:xfrm>
          <a:prstGeom prst="homePlat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Equations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(-)</a:t>
            </a:r>
            <a:r>
              <a:rPr lang="en-US" sz="2400" dirty="0" smtClean="0"/>
              <a:t> effects over </a:t>
            </a:r>
            <a:r>
              <a:rPr lang="en-US" sz="2400" b="1" dirty="0" smtClean="0"/>
              <a:t>productivity level </a:t>
            </a:r>
            <a:r>
              <a:rPr lang="en-US" sz="2400" dirty="0" smtClean="0"/>
              <a:t>of </a:t>
            </a:r>
            <a:r>
              <a:rPr lang="en-US" sz="2400" b="1" dirty="0" smtClean="0"/>
              <a:t>intra industry </a:t>
            </a:r>
            <a:r>
              <a:rPr lang="en-US" sz="2400" dirty="0" smtClean="0"/>
              <a:t>firms (short-term)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(+)</a:t>
            </a:r>
            <a:r>
              <a:rPr lang="en-US" sz="2400" dirty="0" smtClean="0"/>
              <a:t> effects over </a:t>
            </a:r>
            <a:r>
              <a:rPr lang="en-US" sz="2400" b="1" dirty="0" smtClean="0"/>
              <a:t>productivity rate </a:t>
            </a:r>
            <a:r>
              <a:rPr lang="en-US" sz="2400" dirty="0" smtClean="0"/>
              <a:t>of </a:t>
            </a:r>
            <a:r>
              <a:rPr lang="en-US" sz="2400" b="1" dirty="0" smtClean="0"/>
              <a:t>intra industry </a:t>
            </a:r>
            <a:r>
              <a:rPr lang="en-US" sz="2400" dirty="0" smtClean="0"/>
              <a:t>firms (long-term)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(+)</a:t>
            </a:r>
            <a:r>
              <a:rPr lang="en-US" sz="2400" dirty="0" smtClean="0"/>
              <a:t> estimated </a:t>
            </a:r>
            <a:r>
              <a:rPr lang="en-US" sz="2400" dirty="0"/>
              <a:t>rate effect of </a:t>
            </a:r>
            <a:r>
              <a:rPr lang="en-US" sz="2400" b="1" dirty="0"/>
              <a:t>backward </a:t>
            </a:r>
            <a:r>
              <a:rPr lang="en-US" sz="2400" b="1" dirty="0" smtClean="0"/>
              <a:t>spillovers </a:t>
            </a:r>
            <a:r>
              <a:rPr lang="en-US" sz="2400" dirty="0" smtClean="0"/>
              <a:t>(inter industry)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 smtClean="0"/>
              <a:t>Not significant </a:t>
            </a:r>
            <a:r>
              <a:rPr lang="en-US" sz="2400" dirty="0"/>
              <a:t>estimated rate effect of </a:t>
            </a:r>
            <a:r>
              <a:rPr lang="en-US" sz="2400" b="1" dirty="0" smtClean="0"/>
              <a:t>forward spillovers </a:t>
            </a:r>
            <a:r>
              <a:rPr lang="en-US" sz="2400" dirty="0"/>
              <a:t>(inter industry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6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According to these estimates, the </a:t>
            </a:r>
            <a:r>
              <a:rPr lang="en-US" b="1" dirty="0"/>
              <a:t>increase</a:t>
            </a:r>
            <a:r>
              <a:rPr lang="en-US" dirty="0"/>
              <a:t> in the </a:t>
            </a:r>
            <a:r>
              <a:rPr lang="en-US" b="1" dirty="0"/>
              <a:t>rate of productivity growth</a:t>
            </a:r>
            <a:r>
              <a:rPr lang="en-US" dirty="0"/>
              <a:t> will enable </a:t>
            </a:r>
            <a:r>
              <a:rPr lang="en-US" dirty="0" smtClean="0"/>
              <a:t>the affected </a:t>
            </a:r>
            <a:r>
              <a:rPr lang="en-US" dirty="0"/>
              <a:t>firms to </a:t>
            </a:r>
            <a:r>
              <a:rPr lang="en-US" b="1" dirty="0"/>
              <a:t>recover</a:t>
            </a:r>
            <a:r>
              <a:rPr lang="en-US" dirty="0"/>
              <a:t> the initial loss in the productivity level in about </a:t>
            </a:r>
            <a:r>
              <a:rPr lang="en-US" b="1" dirty="0"/>
              <a:t>3 years</a:t>
            </a:r>
            <a:r>
              <a:rPr lang="en-US" dirty="0"/>
              <a:t>, and </a:t>
            </a:r>
            <a:r>
              <a:rPr lang="en-US" dirty="0" smtClean="0"/>
              <a:t>thereafter the </a:t>
            </a:r>
            <a:r>
              <a:rPr lang="en-US" dirty="0"/>
              <a:t>net effect of </a:t>
            </a:r>
            <a:r>
              <a:rPr lang="en-US" b="1" dirty="0"/>
              <a:t>spillovers is positive and growing over </a:t>
            </a:r>
            <a:r>
              <a:rPr lang="en-US" b="1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FDI to promote long-term </a:t>
            </a:r>
            <a:r>
              <a:rPr lang="en-US" sz="2400" dirty="0" smtClean="0"/>
              <a:t>economic growth</a:t>
            </a:r>
            <a:r>
              <a:rPr lang="en-US" sz="2400" dirty="0"/>
              <a:t>, it must lead the recipient country to adopt policies that are conducive to economic </a:t>
            </a:r>
            <a:r>
              <a:rPr lang="en-US" sz="2400" dirty="0" smtClean="0"/>
              <a:t>growth or </a:t>
            </a:r>
            <a:r>
              <a:rPr lang="en-US" sz="2400" dirty="0"/>
              <a:t>policies that facilitate technology </a:t>
            </a:r>
            <a:r>
              <a:rPr lang="en-US" sz="2400" dirty="0" smtClean="0"/>
              <a:t>transfer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 </a:t>
            </a:r>
            <a:r>
              <a:rPr lang="en-US" sz="2400" b="1" dirty="0"/>
              <a:t>increase in FDI </a:t>
            </a:r>
            <a:r>
              <a:rPr lang="en-US" sz="2400" dirty="0"/>
              <a:t>in </a:t>
            </a:r>
            <a:r>
              <a:rPr lang="en-US" sz="2400" dirty="0" smtClean="0"/>
              <a:t>the industry </a:t>
            </a:r>
            <a:r>
              <a:rPr lang="en-US" sz="2400" dirty="0"/>
              <a:t>at the four-digit level </a:t>
            </a:r>
            <a:r>
              <a:rPr lang="en-US" sz="2400" b="1" dirty="0"/>
              <a:t>lowers the short-term productivity level but raises the </a:t>
            </a:r>
            <a:r>
              <a:rPr lang="en-US" sz="2400" b="1" dirty="0" smtClean="0"/>
              <a:t>long-term rate </a:t>
            </a:r>
            <a:r>
              <a:rPr lang="en-US" sz="2400" b="1" dirty="0"/>
              <a:t>of productivity growth </a:t>
            </a:r>
            <a:r>
              <a:rPr lang="en-US" sz="2400" dirty="0"/>
              <a:t>of domestic </a:t>
            </a:r>
            <a:r>
              <a:rPr lang="en-US" sz="2400" dirty="0" smtClean="0"/>
              <a:t>firms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dirty="0"/>
              <a:t>latter dominates </a:t>
            </a:r>
            <a:r>
              <a:rPr lang="en-US" sz="2400" dirty="0"/>
              <a:t>the former in the long run and domestic </a:t>
            </a:r>
            <a:r>
              <a:rPr lang="en-US" sz="2400" b="1" dirty="0"/>
              <a:t>firms benefit from the presence </a:t>
            </a:r>
            <a:r>
              <a:rPr lang="en-US" sz="2400" b="1" dirty="0" smtClean="0"/>
              <a:t>of FDI</a:t>
            </a:r>
            <a:r>
              <a:rPr lang="en-US" sz="2400" dirty="0" smtClean="0"/>
              <a:t> </a:t>
            </a:r>
            <a:r>
              <a:rPr lang="en-US" sz="2400" dirty="0"/>
              <a:t>in their </a:t>
            </a:r>
            <a:r>
              <a:rPr lang="en-US" sz="2400" dirty="0" smtClean="0"/>
              <a:t>industries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</a:t>
            </a:r>
            <a:r>
              <a:rPr lang="en-US" sz="2400" b="1" dirty="0" smtClean="0"/>
              <a:t>ackward </a:t>
            </a:r>
            <a:r>
              <a:rPr lang="en-US" sz="2400" b="1" dirty="0"/>
              <a:t>linkages </a:t>
            </a:r>
            <a:r>
              <a:rPr lang="en-US" sz="2400" dirty="0"/>
              <a:t>are statistically the </a:t>
            </a:r>
            <a:r>
              <a:rPr lang="en-US" sz="2400" b="1" dirty="0"/>
              <a:t>most important channel </a:t>
            </a:r>
            <a:r>
              <a:rPr lang="en-US" sz="2400" dirty="0"/>
              <a:t>through which technology </a:t>
            </a:r>
            <a:r>
              <a:rPr lang="en-US" sz="2400" dirty="0" smtClean="0"/>
              <a:t>spills over </a:t>
            </a:r>
            <a:r>
              <a:rPr lang="en-US" sz="2400" dirty="0"/>
              <a:t>from foreign-invested to domestic </a:t>
            </a:r>
            <a:r>
              <a:rPr lang="en-US" sz="2400" dirty="0" smtClean="0"/>
              <a:t>firms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6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positive effects are permanent, while the negative effects are transitory, then as unprofitable firms exit, the negative productivity effects could </a:t>
            </a:r>
            <a:r>
              <a:rPr lang="en-US" dirty="0" smtClean="0"/>
              <a:t>decline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latter works against local firms (“crowding out”)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Spillovers are not automatic, in the case of local suppliers, they require government policies that help local firms adapt to new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8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645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Foreign Direct Investment and Technology Spillovers: Theory and Evidence</vt:lpstr>
      <vt:lpstr>Objective</vt:lpstr>
      <vt:lpstr>Introduction</vt:lpstr>
      <vt:lpstr>Introduction</vt:lpstr>
      <vt:lpstr>Methodology</vt:lpstr>
      <vt:lpstr>Main Results</vt:lpstr>
      <vt:lpstr>Main Results</vt:lpstr>
      <vt:lpstr>Conclusion</vt:lpstr>
      <vt:lpstr>Remarks</vt:lpstr>
      <vt:lpstr>Foreign Direct Investment and Technology Spillovers: Theory and Evidence</vt:lpstr>
      <vt:lpstr>Appendix</vt:lpstr>
      <vt:lpstr>Equations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 of Job Security Regulation: Evidence from Latin American Labor Markets</dc:title>
  <dc:creator>Ascencio Bautista, Bruno</dc:creator>
  <cp:lastModifiedBy>Ascencio Bautista, Bruno</cp:lastModifiedBy>
  <cp:revision>42</cp:revision>
  <dcterms:created xsi:type="dcterms:W3CDTF">2017-02-20T06:12:38Z</dcterms:created>
  <dcterms:modified xsi:type="dcterms:W3CDTF">2017-04-23T22:20:19Z</dcterms:modified>
</cp:coreProperties>
</file>