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6" r:id="rId6"/>
    <p:sldId id="258" r:id="rId7"/>
    <p:sldId id="259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328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6411"/>
            <a:ext cx="9144000" cy="1307675"/>
          </a:xfrm>
        </p:spPr>
        <p:txBody>
          <a:bodyPr lIns="274320">
            <a:normAutofit/>
          </a:bodyPr>
          <a:lstStyle/>
          <a:p>
            <a:pPr algn="ctr"/>
            <a:r>
              <a:rPr lang="en-US" sz="2800" dirty="0" smtClean="0">
                <a:latin typeface="Cambria"/>
                <a:cs typeface="Cambria"/>
              </a:rPr>
              <a:t>Abandoning Coffee under the Threat of Violence and the Presence of Illicit Crops. Evidence from Colombia.</a:t>
            </a:r>
            <a:endParaRPr lang="en-US" sz="2800" dirty="0"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4086"/>
            <a:ext cx="9144000" cy="3766914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endParaRPr lang="en-US" sz="2000" dirty="0" smtClean="0">
              <a:latin typeface="Cambria"/>
              <a:cs typeface="Cambria"/>
            </a:endParaRPr>
          </a:p>
          <a:p>
            <a:pPr algn="ctr">
              <a:spcBef>
                <a:spcPts val="0"/>
              </a:spcBef>
            </a:pPr>
            <a:r>
              <a:rPr lang="en-US" sz="2000" dirty="0" smtClean="0">
                <a:latin typeface="Cambria"/>
                <a:cs typeface="Cambria"/>
              </a:rPr>
              <a:t>Ana </a:t>
            </a:r>
            <a:r>
              <a:rPr lang="en-US" sz="2000" dirty="0" err="1">
                <a:latin typeface="Cambria"/>
                <a:cs typeface="Cambria"/>
              </a:rPr>
              <a:t>María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dirty="0" err="1">
                <a:latin typeface="Cambria"/>
                <a:cs typeface="Cambria"/>
              </a:rPr>
              <a:t>Ibáñez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dirty="0" err="1" smtClean="0">
                <a:latin typeface="Cambria"/>
                <a:cs typeface="Cambria"/>
              </a:rPr>
              <a:t>Londoño</a:t>
            </a:r>
            <a:r>
              <a:rPr lang="en-US" sz="2000" dirty="0" smtClean="0">
                <a:latin typeface="Cambria"/>
                <a:cs typeface="Cambria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>
                <a:latin typeface="Cambria"/>
                <a:cs typeface="Cambria"/>
              </a:rPr>
              <a:t>Juan </a:t>
            </a:r>
            <a:r>
              <a:rPr lang="en-US" sz="2000" dirty="0">
                <a:latin typeface="Cambria"/>
                <a:cs typeface="Cambria"/>
              </a:rPr>
              <a:t>Carlos </a:t>
            </a:r>
            <a:r>
              <a:rPr lang="en-US" sz="2000" dirty="0" err="1">
                <a:latin typeface="Cambria"/>
                <a:cs typeface="Cambria"/>
              </a:rPr>
              <a:t>Muñoz</a:t>
            </a:r>
            <a:r>
              <a:rPr lang="en-US" sz="2000" dirty="0">
                <a:latin typeface="Cambria"/>
                <a:cs typeface="Cambria"/>
              </a:rPr>
              <a:t> Mora </a:t>
            </a:r>
            <a:endParaRPr lang="en-US" sz="2000" dirty="0" smtClean="0">
              <a:latin typeface="Cambria"/>
              <a:cs typeface="Cambria"/>
            </a:endParaRPr>
          </a:p>
          <a:p>
            <a:pPr algn="ctr">
              <a:spcBef>
                <a:spcPts val="0"/>
              </a:spcBef>
            </a:pPr>
            <a:r>
              <a:rPr lang="en-US" sz="2000" dirty="0">
                <a:latin typeface="Cambria"/>
                <a:cs typeface="Cambria"/>
              </a:rPr>
              <a:t>Philip </a:t>
            </a:r>
            <a:r>
              <a:rPr lang="en-US" sz="2000" dirty="0" err="1">
                <a:latin typeface="Cambria"/>
                <a:cs typeface="Cambria"/>
              </a:rPr>
              <a:t>Verwimp</a:t>
            </a:r>
            <a:r>
              <a:rPr lang="en-US" sz="2000" dirty="0">
                <a:latin typeface="Cambria"/>
                <a:cs typeface="Cambria"/>
              </a:rPr>
              <a:t> </a:t>
            </a:r>
            <a:endParaRPr lang="en-US" sz="2000" dirty="0" smtClean="0">
              <a:latin typeface="Cambria"/>
              <a:cs typeface="Cambria"/>
            </a:endParaRPr>
          </a:p>
          <a:p>
            <a:pPr algn="ctr">
              <a:spcBef>
                <a:spcPts val="0"/>
              </a:spcBef>
            </a:pPr>
            <a:endParaRPr lang="en-US" sz="2000" dirty="0">
              <a:latin typeface="Cambria"/>
              <a:cs typeface="Cambria"/>
            </a:endParaRPr>
          </a:p>
          <a:p>
            <a:pPr algn="ctr">
              <a:spcBef>
                <a:spcPts val="0"/>
              </a:spcBef>
            </a:pPr>
            <a:endParaRPr lang="en-US" sz="2000" dirty="0" smtClean="0">
              <a:latin typeface="Cambria"/>
              <a:cs typeface="Cambria"/>
            </a:endParaRPr>
          </a:p>
          <a:p>
            <a:pPr algn="ctr">
              <a:spcBef>
                <a:spcPts val="0"/>
              </a:spcBef>
            </a:pPr>
            <a:endParaRPr lang="en-US" sz="2000" dirty="0">
              <a:latin typeface="Cambria"/>
              <a:cs typeface="Cambria"/>
            </a:endParaRPr>
          </a:p>
          <a:p>
            <a:pPr algn="ctr">
              <a:spcBef>
                <a:spcPts val="0"/>
              </a:spcBef>
            </a:pPr>
            <a:endParaRPr lang="en-US" sz="2000" dirty="0" smtClean="0">
              <a:latin typeface="Cambria"/>
              <a:cs typeface="Cambria"/>
            </a:endParaRPr>
          </a:p>
          <a:p>
            <a:pPr algn="ctr">
              <a:spcBef>
                <a:spcPts val="0"/>
              </a:spcBef>
            </a:pPr>
            <a:r>
              <a:rPr lang="en-US" sz="2000" dirty="0" smtClean="0">
                <a:latin typeface="Cambria"/>
                <a:cs typeface="Cambria"/>
              </a:rPr>
              <a:t>ECON 541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>
                <a:latin typeface="Cambria"/>
                <a:cs typeface="Cambria"/>
              </a:rPr>
              <a:t>Lauren Coker</a:t>
            </a:r>
            <a:endParaRPr lang="en-US" sz="2000" dirty="0">
              <a:latin typeface="Cambria"/>
              <a:cs typeface="Cambri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0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38256"/>
            <a:ext cx="7610476" cy="453252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Cambria"/>
                <a:cs typeface="Cambria"/>
              </a:rPr>
              <a:t>T</a:t>
            </a:r>
            <a:r>
              <a:rPr lang="en-US" sz="1800" dirty="0" smtClean="0">
                <a:latin typeface="Cambria"/>
                <a:cs typeface="Cambria"/>
              </a:rPr>
              <a:t>he </a:t>
            </a:r>
            <a:r>
              <a:rPr lang="en-US" sz="1800" dirty="0">
                <a:latin typeface="Cambria"/>
                <a:cs typeface="Cambria"/>
              </a:rPr>
              <a:t>risk of violence and the presence of illegal </a:t>
            </a:r>
            <a:r>
              <a:rPr lang="en-US" sz="1800" dirty="0" smtClean="0">
                <a:latin typeface="Cambria"/>
                <a:cs typeface="Cambria"/>
              </a:rPr>
              <a:t>crops have </a:t>
            </a:r>
            <a:r>
              <a:rPr lang="en-US" sz="1800" dirty="0">
                <a:latin typeface="Cambria"/>
                <a:cs typeface="Cambria"/>
              </a:rPr>
              <a:t>a significant </a:t>
            </a:r>
            <a:r>
              <a:rPr lang="en-US" sz="1800" dirty="0" smtClean="0">
                <a:latin typeface="Cambria"/>
                <a:cs typeface="Cambria"/>
              </a:rPr>
              <a:t>impact on </a:t>
            </a:r>
            <a:r>
              <a:rPr lang="en-US" sz="1800" dirty="0">
                <a:latin typeface="Cambria"/>
                <a:cs typeface="Cambria"/>
              </a:rPr>
              <a:t>the decision to </a:t>
            </a:r>
            <a:r>
              <a:rPr lang="en-US" sz="1800" dirty="0" smtClean="0">
                <a:latin typeface="Cambria"/>
                <a:cs typeface="Cambria"/>
              </a:rPr>
              <a:t>continue coffee production </a:t>
            </a:r>
            <a:r>
              <a:rPr lang="en-US" sz="1800" dirty="0">
                <a:latin typeface="Cambria"/>
                <a:cs typeface="Cambria"/>
              </a:rPr>
              <a:t>and </a:t>
            </a:r>
            <a:r>
              <a:rPr lang="en-US" sz="1800" dirty="0" smtClean="0">
                <a:latin typeface="Cambria"/>
                <a:cs typeface="Cambria"/>
              </a:rPr>
              <a:t>on </a:t>
            </a:r>
            <a:r>
              <a:rPr lang="en-US" sz="1800" dirty="0">
                <a:latin typeface="Cambria"/>
                <a:cs typeface="Cambria"/>
              </a:rPr>
              <a:t>the percentage of the farm allocated to </a:t>
            </a:r>
            <a:r>
              <a:rPr lang="en-US" sz="1800" dirty="0" smtClean="0">
                <a:latin typeface="Cambria"/>
                <a:cs typeface="Cambria"/>
              </a:rPr>
              <a:t>coffee in 2008. </a:t>
            </a:r>
            <a:endParaRPr lang="en-US" sz="1800" dirty="0">
              <a:latin typeface="Cambria"/>
              <a:cs typeface="Cambria"/>
            </a:endParaRPr>
          </a:p>
          <a:p>
            <a:r>
              <a:rPr lang="en-US" sz="1800" dirty="0">
                <a:latin typeface="Cambria"/>
                <a:cs typeface="Cambria"/>
              </a:rPr>
              <a:t>C</a:t>
            </a:r>
            <a:r>
              <a:rPr lang="en-US" sz="1800" dirty="0" smtClean="0">
                <a:latin typeface="Cambria"/>
                <a:cs typeface="Cambria"/>
              </a:rPr>
              <a:t>offee </a:t>
            </a:r>
            <a:r>
              <a:rPr lang="en-US" sz="1800" dirty="0">
                <a:latin typeface="Cambria"/>
                <a:cs typeface="Cambria"/>
              </a:rPr>
              <a:t>growers are more likely to </a:t>
            </a:r>
            <a:r>
              <a:rPr lang="en-US" sz="1800" dirty="0" smtClean="0">
                <a:latin typeface="Cambria"/>
                <a:cs typeface="Cambria"/>
              </a:rPr>
              <a:t>drop out </a:t>
            </a:r>
            <a:r>
              <a:rPr lang="en-US" sz="1800" dirty="0">
                <a:latin typeface="Cambria"/>
                <a:cs typeface="Cambria"/>
              </a:rPr>
              <a:t>of coffee when they are exposed to high </a:t>
            </a:r>
            <a:r>
              <a:rPr lang="en-US" sz="1800" dirty="0" smtClean="0">
                <a:latin typeface="Cambria"/>
                <a:cs typeface="Cambria"/>
              </a:rPr>
              <a:t>risks </a:t>
            </a:r>
            <a:r>
              <a:rPr lang="en-US" sz="1800" dirty="0">
                <a:latin typeface="Cambria"/>
                <a:cs typeface="Cambria"/>
              </a:rPr>
              <a:t>of violence and the presence of illegal crops </a:t>
            </a:r>
            <a:endParaRPr lang="en-US" sz="1800" dirty="0" smtClean="0">
              <a:latin typeface="Cambria"/>
              <a:cs typeface="Cambria"/>
            </a:endParaRPr>
          </a:p>
          <a:p>
            <a:r>
              <a:rPr lang="en-US" sz="1800" dirty="0" smtClean="0">
                <a:latin typeface="Cambria"/>
                <a:cs typeface="Cambria"/>
              </a:rPr>
              <a:t>Although the FNC was able to keep coffee growers isolated from conflict for </a:t>
            </a:r>
            <a:r>
              <a:rPr lang="en-US" sz="1800" dirty="0" smtClean="0">
                <a:latin typeface="Cambria"/>
                <a:cs typeface="Cambria"/>
              </a:rPr>
              <a:t>many </a:t>
            </a:r>
            <a:r>
              <a:rPr lang="en-US" sz="1800" dirty="0" smtClean="0">
                <a:latin typeface="Cambria"/>
                <a:cs typeface="Cambria"/>
              </a:rPr>
              <a:t>years,  the </a:t>
            </a:r>
            <a:r>
              <a:rPr lang="en-US" sz="1800" dirty="0">
                <a:latin typeface="Cambria"/>
                <a:cs typeface="Cambria"/>
              </a:rPr>
              <a:t>coffee market crises, the increase of violence and the </a:t>
            </a:r>
            <a:r>
              <a:rPr lang="en-US" sz="1800" dirty="0" smtClean="0">
                <a:latin typeface="Cambria"/>
                <a:cs typeface="Cambria"/>
              </a:rPr>
              <a:t>rise </a:t>
            </a:r>
            <a:r>
              <a:rPr lang="en-US" sz="1800" dirty="0">
                <a:latin typeface="Cambria"/>
                <a:cs typeface="Cambria"/>
              </a:rPr>
              <a:t>of coca crops in Colombia in the late 20th century generated an unfavorable environment for coffee </a:t>
            </a:r>
            <a:r>
              <a:rPr lang="en-US" sz="1800" dirty="0" smtClean="0">
                <a:latin typeface="Cambria"/>
                <a:cs typeface="Cambria"/>
              </a:rPr>
              <a:t>cultivation which resulted in a reduction in coffee production. </a:t>
            </a:r>
            <a:endParaRPr lang="en-US" sz="1800" dirty="0" smtClean="0">
              <a:latin typeface="Cambria"/>
              <a:cs typeface="Cambria"/>
            </a:endParaRPr>
          </a:p>
          <a:p>
            <a:endParaRPr lang="en-US" sz="1800" dirty="0" smtClean="0">
              <a:latin typeface="Cambria"/>
              <a:cs typeface="Cambria"/>
            </a:endParaRPr>
          </a:p>
          <a:p>
            <a:r>
              <a:rPr lang="en-US" sz="1800" dirty="0">
                <a:latin typeface="Cambria"/>
                <a:cs typeface="Cambria"/>
              </a:rPr>
              <a:t>Accessibility to credit and insurance will also have an impact on crop allocation and is not controlled for in the data. </a:t>
            </a:r>
          </a:p>
          <a:p>
            <a:r>
              <a:rPr lang="en-US" sz="1800" dirty="0">
                <a:latin typeface="Cambria"/>
                <a:cs typeface="Cambria"/>
              </a:rPr>
              <a:t>What were some of the other reasons that coffee </a:t>
            </a:r>
            <a:r>
              <a:rPr lang="en-US" sz="1800" dirty="0" smtClean="0">
                <a:latin typeface="Cambria"/>
                <a:cs typeface="Cambria"/>
              </a:rPr>
              <a:t>growers in the census data </a:t>
            </a:r>
            <a:r>
              <a:rPr lang="en-US" sz="1800" dirty="0">
                <a:latin typeface="Cambria"/>
                <a:cs typeface="Cambria"/>
              </a:rPr>
              <a:t>continued production? </a:t>
            </a:r>
          </a:p>
          <a:p>
            <a:endParaRPr lang="en-US" sz="1800" dirty="0" smtClean="0">
              <a:latin typeface="Cambria"/>
              <a:cs typeface="Cambria"/>
            </a:endParaRPr>
          </a:p>
          <a:p>
            <a:endParaRPr lang="en-US" sz="1800" dirty="0">
              <a:latin typeface="Cambria"/>
              <a:cs typeface="Cambria"/>
            </a:endParaRPr>
          </a:p>
          <a:p>
            <a:endParaRPr lang="en-US" sz="1800" dirty="0" smtClean="0">
              <a:latin typeface="Cambria"/>
              <a:cs typeface="Cambria"/>
            </a:endParaRPr>
          </a:p>
          <a:p>
            <a:endParaRPr lang="en-US" sz="1800" dirty="0">
              <a:latin typeface="Cambria"/>
              <a:cs typeface="Cambria"/>
            </a:endParaRPr>
          </a:p>
          <a:p>
            <a:endParaRPr lang="en-US" sz="1800" dirty="0">
              <a:latin typeface="Cambria"/>
              <a:cs typeface="Cambri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762091"/>
            <a:ext cx="8913813" cy="529122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Critique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9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26568"/>
            <a:ext cx="7610476" cy="44357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/>
                <a:cs typeface="Cambria"/>
              </a:rPr>
              <a:t>Explore the importance of the risk of violence due to internal conflict and the presence of illicit crops on agricultural decisions of rural households in Colombia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Previous research shows:</a:t>
            </a:r>
          </a:p>
          <a:p>
            <a:pPr lvl="2"/>
            <a:r>
              <a:rPr lang="en-US" dirty="0">
                <a:latin typeface="Cambria"/>
                <a:cs typeface="Cambria"/>
              </a:rPr>
              <a:t>Households modify their consumption and production decisions in order to prevent or mitigate the impacts of conflict </a:t>
            </a:r>
          </a:p>
          <a:p>
            <a:pPr lvl="2"/>
            <a:r>
              <a:rPr lang="en-US" dirty="0" smtClean="0">
                <a:latin typeface="Cambria"/>
                <a:cs typeface="Cambria"/>
              </a:rPr>
              <a:t>Conflict </a:t>
            </a:r>
            <a:r>
              <a:rPr lang="en-US" dirty="0">
                <a:latin typeface="Cambria"/>
                <a:cs typeface="Cambria"/>
              </a:rPr>
              <a:t>generates incentives for households to switch from traditional agricultural activities to illicit crop </a:t>
            </a:r>
            <a:r>
              <a:rPr lang="en-US" dirty="0" smtClean="0">
                <a:latin typeface="Cambria"/>
                <a:cs typeface="Cambria"/>
              </a:rPr>
              <a:t>cultivation</a:t>
            </a:r>
            <a:endParaRPr lang="en-US" dirty="0">
              <a:latin typeface="Cambria"/>
              <a:cs typeface="Cambria"/>
            </a:endParaRPr>
          </a:p>
          <a:p>
            <a:pPr lvl="2"/>
            <a:r>
              <a:rPr lang="en-US" dirty="0" smtClean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presence of illegal activities intensifies criminal violence, weakens the judicial system and becomes an obstacle to end the conflict </a:t>
            </a:r>
            <a:endParaRPr lang="en-US" dirty="0" smtClean="0">
              <a:latin typeface="Cambria"/>
              <a:cs typeface="Cambria"/>
            </a:endParaRPr>
          </a:p>
          <a:p>
            <a:r>
              <a:rPr lang="en-US" dirty="0" smtClean="0">
                <a:latin typeface="Cambria"/>
                <a:cs typeface="Cambria"/>
              </a:rPr>
              <a:t>Objective is to provide evidence on the costs of </a:t>
            </a:r>
            <a:r>
              <a:rPr lang="en-US" dirty="0" smtClean="0">
                <a:latin typeface="Cambria"/>
                <a:cs typeface="Cambria"/>
              </a:rPr>
              <a:t>conflict </a:t>
            </a:r>
            <a:r>
              <a:rPr lang="en-US" dirty="0" smtClean="0">
                <a:latin typeface="Cambria"/>
                <a:cs typeface="Cambria"/>
              </a:rPr>
              <a:t>and </a:t>
            </a:r>
            <a:r>
              <a:rPr lang="en-US" dirty="0" smtClean="0">
                <a:latin typeface="Cambria"/>
                <a:cs typeface="Cambria"/>
              </a:rPr>
              <a:t>to show </a:t>
            </a:r>
            <a:r>
              <a:rPr lang="en-US" dirty="0" smtClean="0">
                <a:latin typeface="Cambria"/>
                <a:cs typeface="Cambria"/>
              </a:rPr>
              <a:t>how conflict modifies the returns to illegal crops.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576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78568"/>
            <a:ext cx="7610476" cy="46240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"/>
                <a:cs typeface="Cambria"/>
              </a:rPr>
              <a:t>Coffee emerged as the main export product of Colombia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Support </a:t>
            </a:r>
            <a:r>
              <a:rPr lang="en-US" dirty="0">
                <a:latin typeface="Cambria"/>
                <a:cs typeface="Cambria"/>
              </a:rPr>
              <a:t>provided by the FNC was crucial to consolidate coffee and promote economic development in coffee regions </a:t>
            </a:r>
          </a:p>
          <a:p>
            <a:r>
              <a:rPr lang="en-US" dirty="0">
                <a:latin typeface="Cambria"/>
                <a:cs typeface="Cambria"/>
              </a:rPr>
              <a:t>The emergence of drug traffickers fueled </a:t>
            </a:r>
            <a:r>
              <a:rPr lang="en-US" dirty="0" smtClean="0">
                <a:latin typeface="Cambria"/>
                <a:cs typeface="Cambria"/>
              </a:rPr>
              <a:t>local </a:t>
            </a:r>
            <a:r>
              <a:rPr lang="en-US" dirty="0">
                <a:latin typeface="Cambria"/>
                <a:cs typeface="Cambria"/>
              </a:rPr>
              <a:t>conflict by providing resources to fund guerrilla </a:t>
            </a:r>
            <a:r>
              <a:rPr lang="en-US" dirty="0" smtClean="0">
                <a:latin typeface="Cambria"/>
                <a:cs typeface="Cambria"/>
              </a:rPr>
              <a:t>groups in the late 1960s </a:t>
            </a:r>
          </a:p>
          <a:p>
            <a:pPr lvl="1"/>
            <a:r>
              <a:rPr lang="en-US" dirty="0">
                <a:latin typeface="Cambria"/>
                <a:cs typeface="Cambria"/>
              </a:rPr>
              <a:t>Conflict regions became ideal scenarios for the expansion of illicit </a:t>
            </a:r>
            <a:r>
              <a:rPr lang="en-US" dirty="0" smtClean="0">
                <a:latin typeface="Cambria"/>
                <a:cs typeface="Cambria"/>
              </a:rPr>
              <a:t>crops cultivation</a:t>
            </a:r>
          </a:p>
          <a:p>
            <a:r>
              <a:rPr lang="en-US" dirty="0" smtClean="0">
                <a:latin typeface="Cambria"/>
                <a:cs typeface="Cambria"/>
              </a:rPr>
              <a:t>1989 the International Coffee Agreement collapsed </a:t>
            </a:r>
            <a:endParaRPr lang="en-US" dirty="0" smtClean="0">
              <a:latin typeface="Cambria"/>
              <a:cs typeface="Cambria"/>
            </a:endParaRPr>
          </a:p>
          <a:p>
            <a:pPr lvl="1"/>
            <a:r>
              <a:rPr lang="en-US" dirty="0" smtClean="0">
                <a:latin typeface="Cambria"/>
                <a:cs typeface="Cambria"/>
              </a:rPr>
              <a:t>Traditional </a:t>
            </a:r>
            <a:r>
              <a:rPr lang="en-US" dirty="0" smtClean="0">
                <a:latin typeface="Cambria"/>
                <a:cs typeface="Cambria"/>
              </a:rPr>
              <a:t>coffee regions </a:t>
            </a:r>
            <a:r>
              <a:rPr lang="en-US" dirty="0" smtClean="0">
                <a:latin typeface="Cambria"/>
                <a:cs typeface="Cambria"/>
              </a:rPr>
              <a:t>were </a:t>
            </a:r>
            <a:r>
              <a:rPr lang="en-US" dirty="0" smtClean="0">
                <a:latin typeface="Cambria"/>
                <a:cs typeface="Cambria"/>
              </a:rPr>
              <a:t>exposed to </a:t>
            </a:r>
            <a:r>
              <a:rPr lang="en-US" dirty="0" smtClean="0">
                <a:latin typeface="Cambria"/>
                <a:cs typeface="Cambria"/>
              </a:rPr>
              <a:t>more risk</a:t>
            </a:r>
            <a:r>
              <a:rPr lang="en-US" dirty="0" smtClean="0">
                <a:latin typeface="Cambria"/>
                <a:cs typeface="Cambria"/>
              </a:rPr>
              <a:t>, such as violence and the presence of illicit crops</a:t>
            </a:r>
          </a:p>
          <a:p>
            <a:r>
              <a:rPr lang="en-US" dirty="0">
                <a:latin typeface="Cambria"/>
                <a:cs typeface="Cambria"/>
              </a:rPr>
              <a:t>In </a:t>
            </a:r>
            <a:r>
              <a:rPr lang="en-US" dirty="0" smtClean="0">
                <a:latin typeface="Cambria"/>
                <a:cs typeface="Cambria"/>
              </a:rPr>
              <a:t>2001 coffee </a:t>
            </a:r>
            <a:r>
              <a:rPr lang="en-US" dirty="0">
                <a:latin typeface="Cambria"/>
                <a:cs typeface="Cambria"/>
              </a:rPr>
              <a:t>prices fell to the lowest levels in 180 </a:t>
            </a:r>
            <a:r>
              <a:rPr lang="en-US" dirty="0" smtClean="0">
                <a:latin typeface="Cambria"/>
                <a:cs typeface="Cambria"/>
              </a:rPr>
              <a:t>years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Coca cultivation </a:t>
            </a:r>
            <a:r>
              <a:rPr lang="en-US" dirty="0">
                <a:latin typeface="Cambria"/>
                <a:cs typeface="Cambria"/>
              </a:rPr>
              <a:t>in traditional coffee regions </a:t>
            </a:r>
            <a:r>
              <a:rPr lang="en-US" dirty="0" smtClean="0">
                <a:latin typeface="Cambria"/>
                <a:cs typeface="Cambria"/>
              </a:rPr>
              <a:t>began growing in </a:t>
            </a:r>
            <a:r>
              <a:rPr lang="en-US" dirty="0">
                <a:latin typeface="Cambria"/>
                <a:cs typeface="Cambria"/>
              </a:rPr>
              <a:t>2002, a year after the coffee crisis in 2001, which may have prompted some coffee growers to shift from coffee production to coca cultivation </a:t>
            </a:r>
            <a:r>
              <a:rPr lang="en-US" dirty="0" smtClean="0">
                <a:latin typeface="Cambria"/>
                <a:cs typeface="Cambria"/>
              </a:rPr>
              <a:t> </a:t>
            </a:r>
            <a:endParaRPr lang="en-US" dirty="0">
              <a:latin typeface="Cambria"/>
              <a:cs typeface="Cambria"/>
            </a:endParaRPr>
          </a:p>
          <a:p>
            <a:endParaRPr lang="en-US" dirty="0" smtClean="0">
              <a:latin typeface="Cambria"/>
              <a:cs typeface="Cambria"/>
            </a:endParaRPr>
          </a:p>
          <a:p>
            <a:pPr lvl="1"/>
            <a:endParaRPr lang="en-US" dirty="0">
              <a:latin typeface="Cambria"/>
              <a:cs typeface="Cambria"/>
            </a:endParaRPr>
          </a:p>
          <a:p>
            <a:pPr lvl="1"/>
            <a:endParaRPr lang="en-US" dirty="0"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  <a:p>
            <a:pPr lvl="1"/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804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880"/>
            <a:ext cx="4572000" cy="4197096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77" y="2068490"/>
            <a:ext cx="4572239" cy="41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5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69" y="2354810"/>
            <a:ext cx="7035009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8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17" y="2201340"/>
            <a:ext cx="7698510" cy="5087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/>
                <a:cs typeface="Cambria"/>
              </a:rPr>
              <a:t> Probability to continue coffee production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0963" y="5070211"/>
            <a:ext cx="773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ambria"/>
                <a:cs typeface="Cambria"/>
              </a:rPr>
              <a:t>Exclusion </a:t>
            </a:r>
            <a:r>
              <a:rPr lang="en-US" sz="1400" dirty="0">
                <a:latin typeface="Cambria"/>
                <a:cs typeface="Cambria"/>
              </a:rPr>
              <a:t>restriction vector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0963" y="4314362"/>
            <a:ext cx="773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ambria"/>
                <a:cs typeface="Cambria"/>
              </a:rPr>
              <a:t>Captures violent shocks at the municipality level  </a:t>
            </a:r>
            <a:endParaRPr lang="en-US" sz="1400" dirty="0">
              <a:latin typeface="Cambria"/>
              <a:cs typeface="Cambr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0963" y="5395081"/>
            <a:ext cx="773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ambria"/>
                <a:cs typeface="Cambria"/>
              </a:rPr>
              <a:t>Vector </a:t>
            </a:r>
            <a:r>
              <a:rPr lang="en-US" sz="1400" dirty="0">
                <a:latin typeface="Cambria"/>
                <a:cs typeface="Cambria"/>
              </a:rPr>
              <a:t>of initial characteristics of households and land plots from the CCG93/97 census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80963" y="4643946"/>
            <a:ext cx="773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Cambria"/>
                <a:cs typeface="Cambria"/>
              </a:rPr>
              <a:t>Proportion </a:t>
            </a:r>
            <a:r>
              <a:rPr lang="en-US" sz="1400" dirty="0" smtClean="0">
                <a:latin typeface="Cambria"/>
                <a:cs typeface="Cambria"/>
              </a:rPr>
              <a:t>of municipal hectares allocated to coca production</a:t>
            </a:r>
            <a:endParaRPr lang="en-US" sz="1400" dirty="0">
              <a:latin typeface="Cambria"/>
              <a:cs typeface="Cambr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0963" y="5798985"/>
            <a:ext cx="7735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mbria"/>
                <a:cs typeface="Cambria"/>
              </a:rPr>
              <a:t>A</a:t>
            </a:r>
            <a:r>
              <a:rPr lang="en-US" sz="1400" dirty="0" smtClean="0">
                <a:latin typeface="Cambria"/>
                <a:cs typeface="Cambria"/>
              </a:rPr>
              <a:t> </a:t>
            </a:r>
            <a:r>
              <a:rPr lang="en-US" sz="1400" dirty="0">
                <a:latin typeface="Cambria"/>
                <a:cs typeface="Cambria"/>
              </a:rPr>
              <a:t>vector of municipality controls, including land quality (UAF)11 and altitude (meters above sea level)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r="45175"/>
          <a:stretch/>
        </p:blipFill>
        <p:spPr>
          <a:xfrm>
            <a:off x="956416" y="3392630"/>
            <a:ext cx="5029200" cy="4572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6416" y="2503346"/>
            <a:ext cx="5029200" cy="457200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956417" y="3124882"/>
            <a:ext cx="7698510" cy="50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latin typeface="Cambria"/>
                <a:cs typeface="Cambria"/>
              </a:rPr>
              <a:t>Percentage of farm cultivated in coffee 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8" y="5070211"/>
            <a:ext cx="402333" cy="274320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2061" y="5395081"/>
            <a:ext cx="411480" cy="274320"/>
          </a:xfrm>
          <a:prstGeom prst="rect">
            <a:avLst/>
          </a:prstGeom>
        </p:spPr>
      </p:pic>
      <p:pic>
        <p:nvPicPr>
          <p:cNvPr id="27" name="Picture 2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81" y="5769977"/>
            <a:ext cx="365760" cy="274320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09221" y="4723123"/>
            <a:ext cx="274320" cy="274320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09221" y="434389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38256"/>
            <a:ext cx="7610476" cy="464144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mbria"/>
                <a:cs typeface="Cambria"/>
              </a:rPr>
              <a:t>Census of Coffee Growers/Coffee National Information System (SICA)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Used panel data set of coffee growers from 1993-1997 census</a:t>
            </a:r>
          </a:p>
          <a:p>
            <a:pPr lvl="2"/>
            <a:r>
              <a:rPr lang="en-US" dirty="0" smtClean="0">
                <a:latin typeface="Cambria"/>
                <a:cs typeface="Cambria"/>
              </a:rPr>
              <a:t>Data collected by FNC via questionnaire to 664 coffee growers. Questionnaire captured:</a:t>
            </a:r>
          </a:p>
          <a:p>
            <a:pPr lvl="3"/>
            <a:r>
              <a:rPr lang="en-US" dirty="0" smtClean="0">
                <a:latin typeface="Cambria"/>
                <a:cs typeface="Cambria"/>
              </a:rPr>
              <a:t>Land </a:t>
            </a:r>
            <a:r>
              <a:rPr lang="en-US" dirty="0">
                <a:latin typeface="Cambria"/>
                <a:cs typeface="Cambria"/>
              </a:rPr>
              <a:t>plot size </a:t>
            </a:r>
          </a:p>
          <a:p>
            <a:pPr lvl="3"/>
            <a:r>
              <a:rPr lang="en-US" dirty="0">
                <a:latin typeface="Cambria"/>
                <a:cs typeface="Cambria"/>
              </a:rPr>
              <a:t>S</a:t>
            </a:r>
            <a:r>
              <a:rPr lang="en-US" dirty="0" smtClean="0">
                <a:latin typeface="Cambria"/>
                <a:cs typeface="Cambria"/>
              </a:rPr>
              <a:t>ize </a:t>
            </a:r>
            <a:r>
              <a:rPr lang="en-US" dirty="0">
                <a:latin typeface="Cambria"/>
                <a:cs typeface="Cambria"/>
              </a:rPr>
              <a:t>of the land allocated to coffee production and other crops </a:t>
            </a:r>
          </a:p>
          <a:p>
            <a:pPr lvl="3"/>
            <a:r>
              <a:rPr lang="en-US" dirty="0">
                <a:latin typeface="Cambria"/>
                <a:cs typeface="Cambria"/>
              </a:rPr>
              <a:t>P</a:t>
            </a:r>
            <a:r>
              <a:rPr lang="en-US" dirty="0" smtClean="0">
                <a:latin typeface="Cambria"/>
                <a:cs typeface="Cambria"/>
              </a:rPr>
              <a:t>hysical </a:t>
            </a:r>
            <a:r>
              <a:rPr lang="en-US" dirty="0">
                <a:latin typeface="Cambria"/>
                <a:cs typeface="Cambria"/>
              </a:rPr>
              <a:t>characteristics of the coffee trees </a:t>
            </a:r>
            <a:r>
              <a:rPr lang="en-US" dirty="0" smtClean="0">
                <a:latin typeface="Cambria"/>
                <a:cs typeface="Cambria"/>
              </a:rPr>
              <a:t>(Number, age, seed type)</a:t>
            </a:r>
          </a:p>
          <a:p>
            <a:r>
              <a:rPr lang="en-US" dirty="0" smtClean="0">
                <a:latin typeface="Cambria"/>
                <a:cs typeface="Cambria"/>
              </a:rPr>
              <a:t>Collected victimization data at the household level using </a:t>
            </a:r>
            <a:r>
              <a:rPr lang="en-US" dirty="0">
                <a:latin typeface="Cambria"/>
                <a:cs typeface="Cambria"/>
              </a:rPr>
              <a:t>aggregated municipality level data </a:t>
            </a:r>
            <a:r>
              <a:rPr lang="en-US" dirty="0" smtClean="0">
                <a:latin typeface="Cambria"/>
                <a:cs typeface="Cambria"/>
              </a:rPr>
              <a:t>provided by CEDE (</a:t>
            </a:r>
            <a:r>
              <a:rPr lang="en-US" dirty="0">
                <a:latin typeface="Cambria"/>
                <a:cs typeface="Cambria"/>
              </a:rPr>
              <a:t>Centro de </a:t>
            </a:r>
            <a:r>
              <a:rPr lang="en-US" dirty="0" err="1">
                <a:latin typeface="Cambria"/>
                <a:cs typeface="Cambria"/>
              </a:rPr>
              <a:t>Estudios</a:t>
            </a:r>
            <a:r>
              <a:rPr lang="en-US" dirty="0">
                <a:latin typeface="Cambria"/>
                <a:cs typeface="Cambria"/>
              </a:rPr>
              <a:t> del </a:t>
            </a:r>
            <a:r>
              <a:rPr lang="en-US" dirty="0" err="1" smtClean="0">
                <a:latin typeface="Cambria"/>
                <a:cs typeface="Cambria"/>
              </a:rPr>
              <a:t>Desarrollo</a:t>
            </a:r>
            <a:r>
              <a:rPr lang="en-US" dirty="0">
                <a:latin typeface="Cambria"/>
                <a:cs typeface="Cambria"/>
              </a:rPr>
              <a:t>)</a:t>
            </a:r>
            <a:endParaRPr lang="en-US" dirty="0" smtClean="0">
              <a:latin typeface="Cambria"/>
              <a:cs typeface="Cambria"/>
            </a:endParaRPr>
          </a:p>
          <a:p>
            <a:r>
              <a:rPr lang="en-US" dirty="0" smtClean="0">
                <a:latin typeface="Cambria"/>
                <a:cs typeface="Cambria"/>
              </a:rPr>
              <a:t>Used this data to: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Examine </a:t>
            </a:r>
            <a:r>
              <a:rPr lang="en-US" dirty="0" smtClean="0">
                <a:latin typeface="Cambria"/>
                <a:cs typeface="Cambria"/>
              </a:rPr>
              <a:t>the direct impact of conflict on agricultural production through the change of the percentage of the farm allocated to coffee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Explore how conflict generates incentives to substitute legal agricultural production for illegal crops using the farmers that dropped out between the data sources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3501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256"/>
            <a:ext cx="8913813" cy="465345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950984" y="2551541"/>
            <a:ext cx="776086" cy="1646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743" y="2962622"/>
            <a:ext cx="776086" cy="1646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568"/>
            <a:ext cx="9144000" cy="450726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033296" y="2657365"/>
            <a:ext cx="776086" cy="1646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1695" y="2657365"/>
            <a:ext cx="776086" cy="1646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5609" y="3010113"/>
            <a:ext cx="776086" cy="1646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91695" y="3010113"/>
            <a:ext cx="776086" cy="1646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1930</TotalTime>
  <Words>639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Abandoning Coffee under the Threat of Violence and the Presence of Illicit Crops. Evidence from Colombia.</vt:lpstr>
      <vt:lpstr>Motivation</vt:lpstr>
      <vt:lpstr>Background</vt:lpstr>
      <vt:lpstr>Background (cont.)</vt:lpstr>
      <vt:lpstr>Background (cont.)</vt:lpstr>
      <vt:lpstr>Estimation Strategy</vt:lpstr>
      <vt:lpstr>Data</vt:lpstr>
      <vt:lpstr>Results</vt:lpstr>
      <vt:lpstr>Results</vt:lpstr>
      <vt:lpstr>Conclusion 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Abandoning Coffee under the Threat of Violence and the Presence of Illicit Crops. Evidence from Colombia.</dc:title>
  <dc:creator>Lauren Coker</dc:creator>
  <cp:lastModifiedBy>Lauren Coker</cp:lastModifiedBy>
  <cp:revision>39</cp:revision>
  <dcterms:created xsi:type="dcterms:W3CDTF">2017-04-13T01:53:11Z</dcterms:created>
  <dcterms:modified xsi:type="dcterms:W3CDTF">2017-04-18T18:27:00Z</dcterms:modified>
</cp:coreProperties>
</file>