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96"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92CFD7-8A5C-4735-90C2-17F431A4B123}"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B12E-9FD8-4CD6-B94F-D1CD971CF8F5}" type="slidenum">
              <a:rPr lang="en-US" smtClean="0"/>
              <a:t>‹#›</a:t>
            </a:fld>
            <a:endParaRPr lang="en-US"/>
          </a:p>
        </p:txBody>
      </p:sp>
    </p:spTree>
    <p:extLst>
      <p:ext uri="{BB962C8B-B14F-4D97-AF65-F5344CB8AC3E}">
        <p14:creationId xmlns:p14="http://schemas.microsoft.com/office/powerpoint/2010/main" val="236115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2CFD7-8A5C-4735-90C2-17F431A4B123}"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B12E-9FD8-4CD6-B94F-D1CD971CF8F5}" type="slidenum">
              <a:rPr lang="en-US" smtClean="0"/>
              <a:t>‹#›</a:t>
            </a:fld>
            <a:endParaRPr lang="en-US"/>
          </a:p>
        </p:txBody>
      </p:sp>
    </p:spTree>
    <p:extLst>
      <p:ext uri="{BB962C8B-B14F-4D97-AF65-F5344CB8AC3E}">
        <p14:creationId xmlns:p14="http://schemas.microsoft.com/office/powerpoint/2010/main" val="135488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2CFD7-8A5C-4735-90C2-17F431A4B123}"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B12E-9FD8-4CD6-B94F-D1CD971CF8F5}" type="slidenum">
              <a:rPr lang="en-US" smtClean="0"/>
              <a:t>‹#›</a:t>
            </a:fld>
            <a:endParaRPr lang="en-US"/>
          </a:p>
        </p:txBody>
      </p:sp>
    </p:spTree>
    <p:extLst>
      <p:ext uri="{BB962C8B-B14F-4D97-AF65-F5344CB8AC3E}">
        <p14:creationId xmlns:p14="http://schemas.microsoft.com/office/powerpoint/2010/main" val="210359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2CFD7-8A5C-4735-90C2-17F431A4B123}"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B12E-9FD8-4CD6-B94F-D1CD971CF8F5}" type="slidenum">
              <a:rPr lang="en-US" smtClean="0"/>
              <a:t>‹#›</a:t>
            </a:fld>
            <a:endParaRPr lang="en-US"/>
          </a:p>
        </p:txBody>
      </p:sp>
    </p:spTree>
    <p:extLst>
      <p:ext uri="{BB962C8B-B14F-4D97-AF65-F5344CB8AC3E}">
        <p14:creationId xmlns:p14="http://schemas.microsoft.com/office/powerpoint/2010/main" val="1473797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92CFD7-8A5C-4735-90C2-17F431A4B123}"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B12E-9FD8-4CD6-B94F-D1CD971CF8F5}" type="slidenum">
              <a:rPr lang="en-US" smtClean="0"/>
              <a:t>‹#›</a:t>
            </a:fld>
            <a:endParaRPr lang="en-US"/>
          </a:p>
        </p:txBody>
      </p:sp>
    </p:spTree>
    <p:extLst>
      <p:ext uri="{BB962C8B-B14F-4D97-AF65-F5344CB8AC3E}">
        <p14:creationId xmlns:p14="http://schemas.microsoft.com/office/powerpoint/2010/main" val="157935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92CFD7-8A5C-4735-90C2-17F431A4B123}"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4B12E-9FD8-4CD6-B94F-D1CD971CF8F5}" type="slidenum">
              <a:rPr lang="en-US" smtClean="0"/>
              <a:t>‹#›</a:t>
            </a:fld>
            <a:endParaRPr lang="en-US"/>
          </a:p>
        </p:txBody>
      </p:sp>
    </p:spTree>
    <p:extLst>
      <p:ext uri="{BB962C8B-B14F-4D97-AF65-F5344CB8AC3E}">
        <p14:creationId xmlns:p14="http://schemas.microsoft.com/office/powerpoint/2010/main" val="271085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92CFD7-8A5C-4735-90C2-17F431A4B123}"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4B12E-9FD8-4CD6-B94F-D1CD971CF8F5}" type="slidenum">
              <a:rPr lang="en-US" smtClean="0"/>
              <a:t>‹#›</a:t>
            </a:fld>
            <a:endParaRPr lang="en-US"/>
          </a:p>
        </p:txBody>
      </p:sp>
    </p:spTree>
    <p:extLst>
      <p:ext uri="{BB962C8B-B14F-4D97-AF65-F5344CB8AC3E}">
        <p14:creationId xmlns:p14="http://schemas.microsoft.com/office/powerpoint/2010/main" val="221615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92CFD7-8A5C-4735-90C2-17F431A4B123}"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4B12E-9FD8-4CD6-B94F-D1CD971CF8F5}" type="slidenum">
              <a:rPr lang="en-US" smtClean="0"/>
              <a:t>‹#›</a:t>
            </a:fld>
            <a:endParaRPr lang="en-US"/>
          </a:p>
        </p:txBody>
      </p:sp>
    </p:spTree>
    <p:extLst>
      <p:ext uri="{BB962C8B-B14F-4D97-AF65-F5344CB8AC3E}">
        <p14:creationId xmlns:p14="http://schemas.microsoft.com/office/powerpoint/2010/main" val="341739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2CFD7-8A5C-4735-90C2-17F431A4B123}"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4B12E-9FD8-4CD6-B94F-D1CD971CF8F5}" type="slidenum">
              <a:rPr lang="en-US" smtClean="0"/>
              <a:t>‹#›</a:t>
            </a:fld>
            <a:endParaRPr lang="en-US"/>
          </a:p>
        </p:txBody>
      </p:sp>
    </p:spTree>
    <p:extLst>
      <p:ext uri="{BB962C8B-B14F-4D97-AF65-F5344CB8AC3E}">
        <p14:creationId xmlns:p14="http://schemas.microsoft.com/office/powerpoint/2010/main" val="72698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2CFD7-8A5C-4735-90C2-17F431A4B123}"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4B12E-9FD8-4CD6-B94F-D1CD971CF8F5}" type="slidenum">
              <a:rPr lang="en-US" smtClean="0"/>
              <a:t>‹#›</a:t>
            </a:fld>
            <a:endParaRPr lang="en-US"/>
          </a:p>
        </p:txBody>
      </p:sp>
    </p:spTree>
    <p:extLst>
      <p:ext uri="{BB962C8B-B14F-4D97-AF65-F5344CB8AC3E}">
        <p14:creationId xmlns:p14="http://schemas.microsoft.com/office/powerpoint/2010/main" val="104006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2CFD7-8A5C-4735-90C2-17F431A4B123}"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4B12E-9FD8-4CD6-B94F-D1CD971CF8F5}" type="slidenum">
              <a:rPr lang="en-US" smtClean="0"/>
              <a:t>‹#›</a:t>
            </a:fld>
            <a:endParaRPr lang="en-US"/>
          </a:p>
        </p:txBody>
      </p:sp>
    </p:spTree>
    <p:extLst>
      <p:ext uri="{BB962C8B-B14F-4D97-AF65-F5344CB8AC3E}">
        <p14:creationId xmlns:p14="http://schemas.microsoft.com/office/powerpoint/2010/main" val="88478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2CFD7-8A5C-4735-90C2-17F431A4B123}" type="datetimeFigureOut">
              <a:rPr lang="en-US" smtClean="0"/>
              <a:t>1/26/2016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4B12E-9FD8-4CD6-B94F-D1CD971CF8F5}" type="slidenum">
              <a:rPr lang="en-US" smtClean="0"/>
              <a:t>‹#›</a:t>
            </a:fld>
            <a:endParaRPr lang="en-US"/>
          </a:p>
        </p:txBody>
      </p:sp>
    </p:spTree>
    <p:extLst>
      <p:ext uri="{BB962C8B-B14F-4D97-AF65-F5344CB8AC3E}">
        <p14:creationId xmlns:p14="http://schemas.microsoft.com/office/powerpoint/2010/main" val="2241667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Can Minimum Wages Cause a Big Push? Evidence from Indonesia</a:t>
            </a:r>
            <a:endParaRPr lang="en-US" dirty="0"/>
          </a:p>
        </p:txBody>
      </p:sp>
      <p:sp>
        <p:nvSpPr>
          <p:cNvPr id="3" name="Subtitle 2"/>
          <p:cNvSpPr>
            <a:spLocks noGrp="1"/>
          </p:cNvSpPr>
          <p:nvPr>
            <p:ph type="subTitle" idx="1"/>
          </p:nvPr>
        </p:nvSpPr>
        <p:spPr/>
        <p:txBody>
          <a:bodyPr/>
          <a:lstStyle/>
          <a:p>
            <a:r>
              <a:rPr lang="en-US" dirty="0" smtClean="0"/>
              <a:t>Jeremy Magruder</a:t>
            </a:r>
          </a:p>
          <a:p>
            <a:r>
              <a:rPr lang="en-US" dirty="0" smtClean="0"/>
              <a:t>JDE 2013</a:t>
            </a:r>
            <a:endParaRPr lang="en-US" dirty="0"/>
          </a:p>
        </p:txBody>
      </p:sp>
    </p:spTree>
    <p:extLst>
      <p:ext uri="{BB962C8B-B14F-4D97-AF65-F5344CB8AC3E}">
        <p14:creationId xmlns:p14="http://schemas.microsoft.com/office/powerpoint/2010/main" val="1587606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610725" cy="830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41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Robustness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Differences in Sectors</a:t>
            </a:r>
          </a:p>
          <a:p>
            <a:r>
              <a:rPr lang="en-US" dirty="0"/>
              <a:t> </a:t>
            </a:r>
            <a:r>
              <a:rPr lang="en-US" dirty="0" smtClean="0"/>
              <a:t>	Positive effects in manu and services but negative in </a:t>
            </a:r>
            <a:r>
              <a:rPr lang="en-US" dirty="0" smtClean="0"/>
              <a:t>retail. Profits rise sharply in services</a:t>
            </a:r>
            <a:endParaRPr lang="en-US" dirty="0" smtClean="0"/>
          </a:p>
          <a:p>
            <a:r>
              <a:rPr lang="en-US" dirty="0" smtClean="0"/>
              <a:t>Reversed causality Finds no differences due to trends in wage work or border region trends </a:t>
            </a:r>
          </a:p>
          <a:p>
            <a:r>
              <a:rPr lang="en-US" dirty="0" smtClean="0"/>
              <a:t>Migration. But this follow within the expaning areas there is in-migration </a:t>
            </a:r>
          </a:p>
          <a:p>
            <a:r>
              <a:rPr lang="en-US" dirty="0" smtClean="0"/>
              <a:t>Monopsony as another explanation. Compute Herfindahl indexes  but shows the effects are strongest in districts with low monopsony markets </a:t>
            </a:r>
          </a:p>
          <a:p>
            <a:endParaRPr lang="en-US" dirty="0"/>
          </a:p>
        </p:txBody>
      </p:sp>
    </p:spTree>
    <p:extLst>
      <p:ext uri="{BB962C8B-B14F-4D97-AF65-F5344CB8AC3E}">
        <p14:creationId xmlns:p14="http://schemas.microsoft.com/office/powerpoint/2010/main" val="370197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In that period rising </a:t>
            </a:r>
            <a:r>
              <a:rPr lang="en-US" dirty="0" smtClean="0"/>
              <a:t>minimum wage </a:t>
            </a:r>
            <a:r>
              <a:rPr lang="en-US" dirty="0" smtClean="0"/>
              <a:t>rates helped bring about industrialization with rising productivity</a:t>
            </a:r>
          </a:p>
          <a:p>
            <a:r>
              <a:rPr lang="en-US" dirty="0" smtClean="0"/>
              <a:t>Rise in formal employment relative to self employment and informal employment and more in districts with rising real minimum wages . The FDI that Indonesia was receiving may have </a:t>
            </a:r>
            <a:r>
              <a:rPr lang="en-US" smtClean="0"/>
              <a:t>helped </a:t>
            </a:r>
            <a:r>
              <a:rPr lang="en-US" smtClean="0"/>
              <a:t>provide capital and boost productivity</a:t>
            </a:r>
            <a:endParaRPr lang="en-US" dirty="0"/>
          </a:p>
        </p:txBody>
      </p:sp>
    </p:spTree>
    <p:extLst>
      <p:ext uri="{BB962C8B-B14F-4D97-AF65-F5344CB8AC3E}">
        <p14:creationId xmlns:p14="http://schemas.microsoft.com/office/powerpoint/2010/main" val="1089888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Requiring rise in minimum wage could be </a:t>
            </a:r>
            <a:r>
              <a:rPr lang="en-US" dirty="0" smtClean="0"/>
              <a:t>a means </a:t>
            </a:r>
            <a:r>
              <a:rPr lang="en-US" dirty="0" smtClean="0"/>
              <a:t>of obtaining the two alternative equilibria in Murphy et al </a:t>
            </a:r>
            <a:endParaRPr lang="en-US" dirty="0"/>
          </a:p>
        </p:txBody>
      </p:sp>
      <p:sp>
        <p:nvSpPr>
          <p:cNvPr id="3" name="Content Placeholder 2"/>
          <p:cNvSpPr>
            <a:spLocks noGrp="1"/>
          </p:cNvSpPr>
          <p:nvPr>
            <p:ph idx="1"/>
          </p:nvPr>
        </p:nvSpPr>
        <p:spPr>
          <a:xfrm>
            <a:off x="304800" y="1828800"/>
            <a:ext cx="8382000" cy="4297363"/>
          </a:xfrm>
        </p:spPr>
        <p:txBody>
          <a:bodyPr>
            <a:normAutofit lnSpcReduction="10000"/>
          </a:bodyPr>
          <a:lstStyle/>
          <a:p>
            <a:r>
              <a:rPr lang="en-US" dirty="0" smtClean="0"/>
              <a:t>If too high, wage rate increase could cause losses in profits and low level equilibrium, but if not too high, an increase in the minimum wages could induce firms to industrialize with capital and achieve the higher productivity by vast majority of firms, boosting  demand for local production. </a:t>
            </a:r>
          </a:p>
          <a:p>
            <a:r>
              <a:rPr lang="en-US" dirty="0" smtClean="0"/>
              <a:t>Henry Ford example of doubling wages in Detroit in1914</a:t>
            </a:r>
            <a:endParaRPr lang="en-US" dirty="0"/>
          </a:p>
        </p:txBody>
      </p:sp>
    </p:spTree>
    <p:extLst>
      <p:ext uri="{BB962C8B-B14F-4D97-AF65-F5344CB8AC3E}">
        <p14:creationId xmlns:p14="http://schemas.microsoft.com/office/powerpoint/2010/main" val="228803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Indonesia of early 1990s when minimum wages were increased </a:t>
            </a:r>
            <a:endParaRPr lang="en-US" dirty="0"/>
          </a:p>
        </p:txBody>
      </p:sp>
      <p:sp>
        <p:nvSpPr>
          <p:cNvPr id="3" name="Content Placeholder 2"/>
          <p:cNvSpPr>
            <a:spLocks noGrp="1"/>
          </p:cNvSpPr>
          <p:nvPr>
            <p:ph idx="1"/>
          </p:nvPr>
        </p:nvSpPr>
        <p:spPr>
          <a:xfrm>
            <a:off x="457200" y="1600200"/>
            <a:ext cx="8229600" cy="4572000"/>
          </a:xfrm>
        </p:spPr>
        <p:txBody>
          <a:bodyPr>
            <a:normAutofit fontScale="77500" lnSpcReduction="20000"/>
          </a:bodyPr>
          <a:lstStyle/>
          <a:p>
            <a:r>
              <a:rPr lang="en-US" dirty="0" smtClean="0"/>
              <a:t>Pressure from US, and anti sweatshop since garments exports were important and ILO which said that minimum wage increases could raise subsistence consumption</a:t>
            </a:r>
          </a:p>
          <a:p>
            <a:r>
              <a:rPr lang="en-US" dirty="0" smtClean="0"/>
              <a:t>Tripartite setting of these minimums by government, employers and workers . They doubled in real terms 1990-97 but then fell after the 1997 Asian financial crisis. Different in different districts, highest in Jakarta</a:t>
            </a:r>
          </a:p>
          <a:p>
            <a:r>
              <a:rPr lang="en-US" dirty="0" smtClean="0"/>
              <a:t>Some existing studies using diff and diff showed that these lowered employment . But this method does not control for unobserved differences between districts. Trpartite commissions may have considered these  in setting the </a:t>
            </a:r>
            <a:r>
              <a:rPr lang="en-US" dirty="0" smtClean="0"/>
              <a:t>differenct increases in minimum wage, </a:t>
            </a:r>
            <a:r>
              <a:rPr lang="en-US" dirty="0" smtClean="0"/>
              <a:t>such as in cost of living. </a:t>
            </a:r>
            <a:endParaRPr lang="en-US" dirty="0"/>
          </a:p>
        </p:txBody>
      </p:sp>
    </p:spTree>
    <p:extLst>
      <p:ext uri="{BB962C8B-B14F-4D97-AF65-F5344CB8AC3E}">
        <p14:creationId xmlns:p14="http://schemas.microsoft.com/office/powerpoint/2010/main" val="209757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Alternative Estimation</a:t>
            </a:r>
            <a:endParaRPr lang="en-US" dirty="0"/>
          </a:p>
        </p:txBody>
      </p:sp>
      <p:sp>
        <p:nvSpPr>
          <p:cNvPr id="3" name="Content Placeholder 2"/>
          <p:cNvSpPr>
            <a:spLocks noGrp="1"/>
          </p:cNvSpPr>
          <p:nvPr>
            <p:ph idx="1"/>
          </p:nvPr>
        </p:nvSpPr>
        <p:spPr>
          <a:xfrm>
            <a:off x="152400" y="685800"/>
            <a:ext cx="8991600" cy="5440363"/>
          </a:xfrm>
        </p:spPr>
        <p:txBody>
          <a:bodyPr>
            <a:normAutofit/>
          </a:bodyPr>
          <a:lstStyle/>
          <a:p>
            <a:pPr marL="0" indent="0">
              <a:buNone/>
            </a:pPr>
            <a:r>
              <a:rPr lang="en-US" dirty="0" smtClean="0"/>
              <a:t>1. </a:t>
            </a:r>
            <a:r>
              <a:rPr lang="en-US" sz="2000" dirty="0" smtClean="0"/>
              <a:t>Standard </a:t>
            </a:r>
            <a:r>
              <a:rPr lang="en-US" sz="2000" dirty="0" smtClean="0"/>
              <a:t>(DifnDiff): </a:t>
            </a:r>
            <a:r>
              <a:rPr lang="en-US" sz="2000" dirty="0" smtClean="0"/>
              <a:t>y</a:t>
            </a:r>
            <a:r>
              <a:rPr lang="en-US" sz="2000" baseline="-25000" dirty="0" smtClean="0"/>
              <a:t>it</a:t>
            </a:r>
            <a:r>
              <a:rPr lang="en-US" sz="2000" dirty="0" smtClean="0"/>
              <a:t> </a:t>
            </a:r>
            <a:r>
              <a:rPr lang="en-US" sz="2000" dirty="0" smtClean="0"/>
              <a:t>=</a:t>
            </a:r>
            <a:r>
              <a:rPr lang="el-GR" sz="2000" dirty="0" smtClean="0"/>
              <a:t>α</a:t>
            </a:r>
            <a:r>
              <a:rPr lang="en-US" sz="2000" baseline="-25000" dirty="0" smtClean="0"/>
              <a:t>i</a:t>
            </a:r>
            <a:r>
              <a:rPr lang="en-US" sz="2000" dirty="0" smtClean="0"/>
              <a:t>+</a:t>
            </a:r>
            <a:r>
              <a:rPr lang="el-GR" sz="2000" dirty="0" smtClean="0"/>
              <a:t>δ</a:t>
            </a:r>
            <a:r>
              <a:rPr lang="en-US" sz="2000" baseline="-25000" dirty="0" smtClean="0"/>
              <a:t>t</a:t>
            </a:r>
            <a:r>
              <a:rPr lang="en-US" sz="2000" dirty="0" smtClean="0"/>
              <a:t> +</a:t>
            </a:r>
            <a:r>
              <a:rPr lang="el-GR" sz="2000" dirty="0" smtClean="0"/>
              <a:t>β</a:t>
            </a:r>
            <a:r>
              <a:rPr lang="en-US" sz="2000" dirty="0" smtClean="0"/>
              <a:t>(MinWage)</a:t>
            </a:r>
            <a:r>
              <a:rPr lang="en-US" sz="2000" baseline="-25000" dirty="0" smtClean="0"/>
              <a:t>it</a:t>
            </a:r>
            <a:r>
              <a:rPr lang="en-US" sz="2000" dirty="0" smtClean="0"/>
              <a:t> + </a:t>
            </a:r>
            <a:r>
              <a:rPr lang="el-GR" sz="2000" dirty="0" smtClean="0"/>
              <a:t>γ</a:t>
            </a:r>
            <a:r>
              <a:rPr lang="en-US" sz="2000" dirty="0" smtClean="0"/>
              <a:t>X</a:t>
            </a:r>
            <a:r>
              <a:rPr lang="en-US" sz="2000" baseline="-25000" dirty="0" smtClean="0"/>
              <a:t>it</a:t>
            </a:r>
            <a:r>
              <a:rPr lang="en-US" sz="2000" dirty="0" smtClean="0"/>
              <a:t>  +</a:t>
            </a:r>
            <a:r>
              <a:rPr lang="el-GR" sz="2000" dirty="0" smtClean="0"/>
              <a:t>ε</a:t>
            </a:r>
            <a:r>
              <a:rPr lang="en-US" sz="2000" baseline="-25000" dirty="0" smtClean="0"/>
              <a:t>it</a:t>
            </a:r>
          </a:p>
          <a:p>
            <a:pPr marL="0" indent="0">
              <a:buNone/>
            </a:pPr>
            <a:r>
              <a:rPr lang="en-US" sz="2000" dirty="0" smtClean="0"/>
              <a:t>2. Spatial-temporal fixed effects to estimate spatial disconinuity (SD) and Difference in SD (DSD)</a:t>
            </a:r>
          </a:p>
          <a:p>
            <a:pPr marL="0" indent="0">
              <a:buNone/>
            </a:pPr>
            <a:r>
              <a:rPr lang="en-US" sz="2000" dirty="0" smtClean="0"/>
              <a:t>Y</a:t>
            </a:r>
            <a:r>
              <a:rPr lang="en-US" sz="2000" baseline="-25000" dirty="0" smtClean="0"/>
              <a:t>it </a:t>
            </a:r>
            <a:r>
              <a:rPr lang="en-US" sz="2000" dirty="0" smtClean="0"/>
              <a:t>=</a:t>
            </a:r>
            <a:r>
              <a:rPr lang="en-US" sz="2000" baseline="-25000" dirty="0" smtClean="0"/>
              <a:t> </a:t>
            </a:r>
            <a:r>
              <a:rPr lang="el-GR" sz="2000" dirty="0" smtClean="0"/>
              <a:t>δ</a:t>
            </a:r>
            <a:r>
              <a:rPr lang="en-US" sz="2000" baseline="-25000" dirty="0" smtClean="0"/>
              <a:t>t </a:t>
            </a:r>
            <a:r>
              <a:rPr lang="en-US" sz="2000" dirty="0" smtClean="0"/>
              <a:t>+</a:t>
            </a:r>
            <a:r>
              <a:rPr lang="el-GR" sz="2000" dirty="0" smtClean="0"/>
              <a:t>β</a:t>
            </a:r>
            <a:r>
              <a:rPr lang="en-US" sz="2000" dirty="0" smtClean="0"/>
              <a:t>(MinWage)</a:t>
            </a:r>
            <a:r>
              <a:rPr lang="en-US" sz="2000" baseline="-25000" dirty="0" smtClean="0"/>
              <a:t>it</a:t>
            </a:r>
            <a:r>
              <a:rPr lang="en-US" sz="2000" dirty="0" smtClean="0"/>
              <a:t>  + </a:t>
            </a:r>
            <a:r>
              <a:rPr lang="el-GR" sz="2000" dirty="0" smtClean="0"/>
              <a:t>γ</a:t>
            </a:r>
            <a:r>
              <a:rPr lang="en-US" sz="2000" dirty="0" smtClean="0"/>
              <a:t>X</a:t>
            </a:r>
            <a:r>
              <a:rPr lang="en-US" sz="2000" baseline="-25000" dirty="0" smtClean="0"/>
              <a:t>it</a:t>
            </a:r>
            <a:r>
              <a:rPr lang="en-US" sz="2000" dirty="0" smtClean="0"/>
              <a:t> + </a:t>
            </a:r>
            <a:r>
              <a:rPr lang="el-GR" sz="2000" dirty="0" smtClean="0"/>
              <a:t>ν</a:t>
            </a:r>
            <a:r>
              <a:rPr lang="en-US" sz="2000" baseline="-25000" dirty="0" smtClean="0"/>
              <a:t>it</a:t>
            </a:r>
            <a:r>
              <a:rPr lang="en-US" sz="2000" dirty="0" smtClean="0"/>
              <a:t> +</a:t>
            </a:r>
            <a:r>
              <a:rPr lang="el-GR" sz="2000" dirty="0" smtClean="0"/>
              <a:t>ε</a:t>
            </a:r>
            <a:r>
              <a:rPr lang="en-US" sz="2000" baseline="-25000" dirty="0" smtClean="0"/>
              <a:t>it</a:t>
            </a:r>
          </a:p>
          <a:p>
            <a:pPr marL="0" indent="0">
              <a:buNone/>
            </a:pPr>
            <a:r>
              <a:rPr lang="en-US" sz="2000" dirty="0" smtClean="0"/>
              <a:t>Where</a:t>
            </a:r>
            <a:r>
              <a:rPr lang="en-US" sz="2000" baseline="-25000" dirty="0" smtClean="0"/>
              <a:t> </a:t>
            </a:r>
            <a:r>
              <a:rPr lang="el-GR" sz="2000" dirty="0" smtClean="0"/>
              <a:t>ν</a:t>
            </a:r>
            <a:r>
              <a:rPr lang="en-US" sz="2000" baseline="-25000" dirty="0" smtClean="0"/>
              <a:t>it</a:t>
            </a:r>
            <a:r>
              <a:rPr lang="en-US" sz="2000" dirty="0" smtClean="0"/>
              <a:t> is unobserved but related to the minimum wage. Because of local trade, </a:t>
            </a:r>
            <a:r>
              <a:rPr lang="en-US" sz="2000" dirty="0" smtClean="0"/>
              <a:t>these </a:t>
            </a:r>
            <a:r>
              <a:rPr lang="en-US" sz="2000" dirty="0" smtClean="0"/>
              <a:t>characteristics would be </a:t>
            </a:r>
            <a:r>
              <a:rPr lang="en-US" sz="2000" dirty="0" smtClean="0"/>
              <a:t>close to those of other </a:t>
            </a:r>
            <a:r>
              <a:rPr lang="en-US" sz="2000" dirty="0" smtClean="0"/>
              <a:t>districts within a certain radial distance. </a:t>
            </a:r>
            <a:r>
              <a:rPr lang="en-US" sz="2000" dirty="0" smtClean="0"/>
              <a:t>Hence , this may bias downward the estimates on employment. Can </a:t>
            </a:r>
            <a:r>
              <a:rPr lang="en-US" sz="2000" dirty="0" smtClean="0"/>
              <a:t>use </a:t>
            </a:r>
            <a:r>
              <a:rPr lang="en-US" sz="2000" dirty="0" smtClean="0"/>
              <a:t>the “within estimator”obtained by </a:t>
            </a:r>
            <a:r>
              <a:rPr lang="en-US" sz="2000" dirty="0" smtClean="0"/>
              <a:t>subtracting off the average within a radius  R of district i. </a:t>
            </a:r>
            <a:endParaRPr lang="en-US" sz="2000" dirty="0" smtClean="0"/>
          </a:p>
          <a:p>
            <a:pPr marL="0" indent="0">
              <a:buNone/>
            </a:pPr>
            <a:r>
              <a:rPr lang="en-US" sz="2000" dirty="0" smtClean="0"/>
              <a:t>Within estimator</a:t>
            </a:r>
          </a:p>
          <a:p>
            <a:pPr marL="0" indent="0">
              <a:buNone/>
            </a:pPr>
            <a:r>
              <a:rPr lang="en-US" sz="2000" dirty="0" smtClean="0"/>
              <a:t>Yit-</a:t>
            </a:r>
            <a:r>
              <a:rPr lang="el-GR" sz="2000" dirty="0" smtClean="0"/>
              <a:t>Σ</a:t>
            </a:r>
            <a:r>
              <a:rPr lang="en-US" sz="2000" dirty="0" smtClean="0"/>
              <a:t>yit/nRt =</a:t>
            </a:r>
            <a:r>
              <a:rPr lang="el-GR" sz="2000" dirty="0" smtClean="0"/>
              <a:t>β</a:t>
            </a:r>
            <a:r>
              <a:rPr lang="en-US" sz="2000" dirty="0" smtClean="0"/>
              <a:t>minwageit-</a:t>
            </a:r>
            <a:r>
              <a:rPr lang="el-GR" sz="2000" dirty="0" smtClean="0"/>
              <a:t>Σ</a:t>
            </a:r>
            <a:r>
              <a:rPr lang="en-US" sz="2000" dirty="0" smtClean="0"/>
              <a:t>minwageit/nRt +</a:t>
            </a:r>
            <a:r>
              <a:rPr lang="el-GR" sz="2000" dirty="0" smtClean="0"/>
              <a:t>γ</a:t>
            </a:r>
            <a:r>
              <a:rPr lang="en-US" sz="2000" dirty="0" smtClean="0"/>
              <a:t>Xit-</a:t>
            </a:r>
            <a:r>
              <a:rPr lang="el-GR" sz="2000" dirty="0" smtClean="0"/>
              <a:t>Σ</a:t>
            </a:r>
            <a:r>
              <a:rPr lang="en-US" sz="2000" dirty="0" smtClean="0"/>
              <a:t>Xit/nRt +</a:t>
            </a:r>
            <a:r>
              <a:rPr lang="el-GR" sz="2000" dirty="0" smtClean="0"/>
              <a:t>ν</a:t>
            </a:r>
            <a:r>
              <a:rPr lang="en-US" sz="2000" dirty="0" smtClean="0"/>
              <a:t>it -</a:t>
            </a:r>
            <a:r>
              <a:rPr lang="el-GR" sz="2000" dirty="0"/>
              <a:t>Σ ν</a:t>
            </a:r>
            <a:r>
              <a:rPr lang="en-US" sz="2000" dirty="0" smtClean="0"/>
              <a:t>it/nRt +</a:t>
            </a:r>
            <a:r>
              <a:rPr lang="el-GR" sz="2000" dirty="0" smtClean="0"/>
              <a:t>ε</a:t>
            </a:r>
            <a:r>
              <a:rPr lang="en-US" sz="2000" dirty="0" smtClean="0"/>
              <a:t>it -</a:t>
            </a:r>
            <a:r>
              <a:rPr lang="el-GR" sz="2000" dirty="0"/>
              <a:t> </a:t>
            </a:r>
            <a:r>
              <a:rPr lang="el-GR" sz="2000" dirty="0" smtClean="0"/>
              <a:t>Σε</a:t>
            </a:r>
            <a:r>
              <a:rPr lang="en-US" sz="2000" dirty="0"/>
              <a:t>it </a:t>
            </a:r>
            <a:r>
              <a:rPr lang="en-US" sz="2000" dirty="0" smtClean="0"/>
              <a:t>/nRt</a:t>
            </a:r>
            <a:endParaRPr lang="en-US" sz="2000" dirty="0" smtClean="0"/>
          </a:p>
          <a:p>
            <a:pPr marL="0" indent="0">
              <a:buNone/>
            </a:pPr>
            <a:r>
              <a:rPr lang="en-US" sz="2400" dirty="0"/>
              <a:t>Must rule out provincial boundaries as in spatial discontinuity </a:t>
            </a:r>
            <a:r>
              <a:rPr lang="en-US" sz="2400" dirty="0" smtClean="0"/>
              <a:t>analysis which is reason for using also DSG. This is a generalization of either diffndiff or SD. In each case it loosens an assumption.</a:t>
            </a:r>
            <a:endParaRPr lang="en-US" sz="2400" dirty="0" smtClean="0"/>
          </a:p>
          <a:p>
            <a:pPr marL="0" indent="0">
              <a:buNone/>
            </a:pPr>
            <a:endParaRPr lang="en-US" baseline="-25000" dirty="0" smtClean="0"/>
          </a:p>
          <a:p>
            <a:pPr marL="0" indent="0">
              <a:buNone/>
            </a:pPr>
            <a:endParaRPr lang="en-US" baseline="-25000" dirty="0"/>
          </a:p>
        </p:txBody>
      </p:sp>
    </p:spTree>
    <p:extLst>
      <p:ext uri="{BB962C8B-B14F-4D97-AF65-F5344CB8AC3E}">
        <p14:creationId xmlns:p14="http://schemas.microsoft.com/office/powerpoint/2010/main" val="230007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Combines (a) waves 1-3 of IFLS which began in 1993 and terminated in 2000 with: (b) </a:t>
            </a:r>
            <a:r>
              <a:rPr lang="en-US" dirty="0" smtClean="0"/>
              <a:t>Statistics Industry, </a:t>
            </a:r>
            <a:r>
              <a:rPr lang="en-US" dirty="0" smtClean="0"/>
              <a:t>an annual census of manufacturing  </a:t>
            </a:r>
            <a:r>
              <a:rPr lang="en-US" dirty="0" smtClean="0"/>
              <a:t>1990-2000, </a:t>
            </a:r>
            <a:r>
              <a:rPr lang="en-US" dirty="0" smtClean="0"/>
              <a:t>characterizing formal employment  of manu. And has much firm </a:t>
            </a:r>
            <a:r>
              <a:rPr lang="en-US" dirty="0" smtClean="0"/>
              <a:t>-specific </a:t>
            </a:r>
            <a:r>
              <a:rPr lang="en-US" dirty="0" smtClean="0"/>
              <a:t>information such as disinguishing between </a:t>
            </a:r>
            <a:r>
              <a:rPr lang="en-US" dirty="0" smtClean="0"/>
              <a:t>those who export </a:t>
            </a:r>
            <a:r>
              <a:rPr lang="en-US" dirty="0" smtClean="0"/>
              <a:t>and those serving local markets </a:t>
            </a:r>
            <a:endParaRPr lang="en-US" dirty="0"/>
          </a:p>
        </p:txBody>
      </p:sp>
    </p:spTree>
    <p:extLst>
      <p:ext uri="{BB962C8B-B14F-4D97-AF65-F5344CB8AC3E}">
        <p14:creationId xmlns:p14="http://schemas.microsoft.com/office/powerpoint/2010/main" val="275720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1417638"/>
          </a:xfrm>
        </p:spPr>
        <p:txBody>
          <a:bodyPr>
            <a:normAutofit fontScale="90000"/>
          </a:bodyPr>
          <a:lstStyle/>
          <a:p>
            <a:r>
              <a:rPr lang="en-US" dirty="0" smtClean="0"/>
              <a:t>Assumes that Full time wage work would be in formal firms, part-time and self-employment more in informal sector</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9829800" cy="810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635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252788"/>
            <a:ext cx="1524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660" y="-133165"/>
            <a:ext cx="11201400" cy="851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2425"/>
            <a:ext cx="9610725" cy="756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759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918" y="-838200"/>
            <a:ext cx="10591800" cy="851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4212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3276600"/>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072" y="-1295400"/>
            <a:ext cx="111252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0191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531</Words>
  <Application>Microsoft Office PowerPoint</Application>
  <PresentationFormat>On-screen Show (4:3)</PresentationFormat>
  <Paragraphs>30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Can Minimum Wages Cause a Big Push? Evidence from Indonesia</vt:lpstr>
      <vt:lpstr>Requiring rise in minimum wage could be a means of obtaining the two alternative equilibria in Murphy et al </vt:lpstr>
      <vt:lpstr>Indonesia of early 1990s when minimum wages were increased </vt:lpstr>
      <vt:lpstr>Alternative Estimation</vt:lpstr>
      <vt:lpstr>Data</vt:lpstr>
      <vt:lpstr>Assumes that Full time wage work would be in formal firms, part-time and self-employment more in informal sector</vt:lpstr>
      <vt:lpstr>PowerPoint Presentation</vt:lpstr>
      <vt:lpstr>PowerPoint Presentation</vt:lpstr>
      <vt:lpstr>PowerPoint Presentation</vt:lpstr>
      <vt:lpstr>PowerPoint Presentation</vt:lpstr>
      <vt:lpstr>Other Robustness</vt:lpstr>
      <vt:lpstr>Conclusion</vt:lpstr>
    </vt:vector>
  </TitlesOfParts>
  <Company>USC Dornsife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Minimum Wages Cause a Big Push? Evidence from Indonesia</dc:title>
  <dc:creator>Jeffrey Nugent</dc:creator>
  <cp:lastModifiedBy>Jeffrey Nugent</cp:lastModifiedBy>
  <cp:revision>15</cp:revision>
  <dcterms:created xsi:type="dcterms:W3CDTF">2016-01-26T03:09:30Z</dcterms:created>
  <dcterms:modified xsi:type="dcterms:W3CDTF">2016-01-27T05:58:02Z</dcterms:modified>
</cp:coreProperties>
</file>