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58" r:id="rId7"/>
    <p:sldId id="263"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3478"/>
  </p:normalViewPr>
  <p:slideViewPr>
    <p:cSldViewPr snapToGrid="0" snapToObjects="1">
      <p:cViewPr>
        <p:scale>
          <a:sx n="80" d="100"/>
          <a:sy n="80" d="100"/>
        </p:scale>
        <p:origin x="-108" y="-6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3/31/2016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smtClean="0"/>
              <a:t>Intermediated </a:t>
            </a:r>
            <a:r>
              <a:rPr lang="en-US" dirty="0"/>
              <a:t>Loans: A New Approach to </a:t>
            </a:r>
            <a:r>
              <a:rPr lang="en-US" dirty="0" smtClean="0"/>
              <a:t>Microfinance </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pPr algn="ctr"/>
            <a:endParaRPr lang="en-US" dirty="0" smtClean="0"/>
          </a:p>
          <a:p>
            <a:pPr algn="ctr"/>
            <a:r>
              <a:rPr lang="en-US" dirty="0" err="1" smtClean="0"/>
              <a:t>Pushkar</a:t>
            </a:r>
            <a:r>
              <a:rPr lang="en-US" dirty="0" smtClean="0"/>
              <a:t> </a:t>
            </a:r>
            <a:r>
              <a:rPr lang="en-US" dirty="0" err="1"/>
              <a:t>Maitra</a:t>
            </a:r>
            <a:r>
              <a:rPr lang="en-US" dirty="0"/>
              <a:t>†, </a:t>
            </a:r>
            <a:r>
              <a:rPr lang="en-US" dirty="0" err="1"/>
              <a:t>Sandip</a:t>
            </a:r>
            <a:r>
              <a:rPr lang="en-US" dirty="0"/>
              <a:t> </a:t>
            </a:r>
            <a:r>
              <a:rPr lang="en-US" dirty="0" err="1"/>
              <a:t>Mitra</a:t>
            </a:r>
            <a:r>
              <a:rPr lang="en-US" dirty="0"/>
              <a:t>‡, </a:t>
            </a:r>
            <a:r>
              <a:rPr lang="en-US" dirty="0" err="1"/>
              <a:t>Dilip</a:t>
            </a:r>
            <a:r>
              <a:rPr lang="en-US" dirty="0"/>
              <a:t> </a:t>
            </a:r>
            <a:r>
              <a:rPr lang="en-US" dirty="0" err="1"/>
              <a:t>Mookherjee</a:t>
            </a:r>
            <a:r>
              <a:rPr lang="en-US" dirty="0"/>
              <a:t>§ </a:t>
            </a:r>
          </a:p>
          <a:p>
            <a:r>
              <a:rPr lang="en-US" dirty="0"/>
              <a:t>Alberto Motta¶, </a:t>
            </a:r>
            <a:r>
              <a:rPr lang="en-US" dirty="0" err="1"/>
              <a:t>Sujata</a:t>
            </a:r>
            <a:r>
              <a:rPr lang="en-US" dirty="0"/>
              <a:t> </a:t>
            </a:r>
            <a:r>
              <a:rPr lang="en-US" dirty="0" err="1" smtClean="0"/>
              <a:t>Visaria</a:t>
            </a:r>
            <a:endParaRPr lang="en-US" dirty="0" smtClean="0"/>
          </a:p>
          <a:p>
            <a:pPr algn="ctr"/>
            <a:r>
              <a:rPr lang="en-US" dirty="0" smtClean="0"/>
              <a:t>2012</a:t>
            </a:r>
            <a:endParaRPr lang="en-US" dirty="0"/>
          </a:p>
          <a:p>
            <a:endParaRPr lang="en-US" dirty="0"/>
          </a:p>
        </p:txBody>
      </p:sp>
    </p:spTree>
    <p:extLst>
      <p:ext uri="{BB962C8B-B14F-4D97-AF65-F5344CB8AC3E}">
        <p14:creationId xmlns:p14="http://schemas.microsoft.com/office/powerpoint/2010/main" val="1232619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a:t>TRAIL is effective. TRAIL agents did not collude with borrowers, and were adequately incentivized: they recommended safe borrowers. </a:t>
            </a:r>
          </a:p>
          <a:p>
            <a:pPr>
              <a:buFont typeface="Wingdings" charset="2"/>
              <a:buChar char="Ø"/>
            </a:pPr>
            <a:r>
              <a:rPr lang="en-US" dirty="0"/>
              <a:t>B</a:t>
            </a:r>
            <a:r>
              <a:rPr lang="en-US" dirty="0" smtClean="0"/>
              <a:t>oth </a:t>
            </a:r>
            <a:r>
              <a:rPr lang="en-US" dirty="0"/>
              <a:t>overall take-up and repayment rates are higher in the TRAIL scheme than in the GBL scheme, a little more than one year into the </a:t>
            </a:r>
            <a:r>
              <a:rPr lang="en-US" dirty="0" smtClean="0"/>
              <a:t>program.</a:t>
            </a:r>
            <a:r>
              <a:rPr lang="en-US" dirty="0"/>
              <a:t> </a:t>
            </a:r>
            <a:endParaRPr lang="en-US" dirty="0" smtClean="0"/>
          </a:p>
          <a:p>
            <a:pPr>
              <a:buFont typeface="Wingdings" charset="2"/>
              <a:buChar char="Ø"/>
            </a:pPr>
            <a:r>
              <a:rPr lang="en-US" dirty="0"/>
              <a:t>L</a:t>
            </a:r>
            <a:r>
              <a:rPr lang="en-US" dirty="0" smtClean="0"/>
              <a:t>ower </a:t>
            </a:r>
            <a:r>
              <a:rPr lang="en-US" dirty="0"/>
              <a:t>repayment rate in </a:t>
            </a:r>
            <a:r>
              <a:rPr lang="en-US" dirty="0" smtClean="0"/>
              <a:t>GBL </a:t>
            </a:r>
            <a:r>
              <a:rPr lang="en-US" dirty="0"/>
              <a:t>could be driven better risk selection in TRAIL and contagious defaults in GBL, where even borrowers with successful projects default intentionally when there are others in the group who are unable to repay. </a:t>
            </a:r>
          </a:p>
          <a:p>
            <a:endParaRPr lang="en-US" dirty="0"/>
          </a:p>
          <a:p>
            <a:endParaRPr lang="en-US" dirty="0"/>
          </a:p>
          <a:p>
            <a:endParaRPr lang="en-US" dirty="0"/>
          </a:p>
        </p:txBody>
      </p:sp>
    </p:spTree>
    <p:extLst>
      <p:ext uri="{BB962C8B-B14F-4D97-AF65-F5344CB8AC3E}">
        <p14:creationId xmlns:p14="http://schemas.microsoft.com/office/powerpoint/2010/main" val="1689389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No research on welfare </a:t>
            </a:r>
            <a:r>
              <a:rPr lang="en-US" dirty="0"/>
              <a:t>impacts on </a:t>
            </a:r>
            <a:r>
              <a:rPr lang="en-US" dirty="0" smtClean="0"/>
              <a:t>borrowers: </a:t>
            </a:r>
            <a:r>
              <a:rPr lang="en-US" dirty="0"/>
              <a:t>test competing models with different welfare </a:t>
            </a:r>
            <a:r>
              <a:rPr lang="en-US" dirty="0" smtClean="0"/>
              <a:t>implications</a:t>
            </a:r>
            <a:endParaRPr lang="en-US" dirty="0"/>
          </a:p>
          <a:p>
            <a:pPr>
              <a:buFont typeface="Wingdings" charset="2"/>
              <a:buChar char="Ø"/>
            </a:pPr>
            <a:r>
              <a:rPr lang="en-US" dirty="0" smtClean="0"/>
              <a:t>What is the </a:t>
            </a:r>
            <a:r>
              <a:rPr lang="en-US" dirty="0"/>
              <a:t>supply effect of </a:t>
            </a:r>
            <a:r>
              <a:rPr lang="en-US" dirty="0" smtClean="0"/>
              <a:t>microfinance </a:t>
            </a:r>
            <a:r>
              <a:rPr lang="en-US" dirty="0"/>
              <a:t>on informal </a:t>
            </a:r>
            <a:r>
              <a:rPr lang="en-US" dirty="0" smtClean="0"/>
              <a:t>lending?</a:t>
            </a:r>
          </a:p>
          <a:p>
            <a:pPr>
              <a:buFont typeface="Wingdings" charset="2"/>
              <a:buChar char="Ø"/>
            </a:pPr>
            <a:r>
              <a:rPr lang="en-US" dirty="0"/>
              <a:t>S</a:t>
            </a:r>
            <a:r>
              <a:rPr lang="en-US" dirty="0" smtClean="0"/>
              <a:t>election </a:t>
            </a:r>
            <a:r>
              <a:rPr lang="en-US" dirty="0"/>
              <a:t>effect of </a:t>
            </a:r>
            <a:r>
              <a:rPr lang="en-US" dirty="0" smtClean="0"/>
              <a:t>MFIs:  </a:t>
            </a:r>
            <a:r>
              <a:rPr lang="en-US" dirty="0"/>
              <a:t>poorer microfinance </a:t>
            </a:r>
            <a:r>
              <a:rPr lang="en-US" dirty="0" smtClean="0"/>
              <a:t>borrowers might be </a:t>
            </a:r>
            <a:r>
              <a:rPr lang="en-US" dirty="0"/>
              <a:t>charged a higher informal interest rate and the less poor microfinance borrowers </a:t>
            </a:r>
            <a:r>
              <a:rPr lang="en-US" dirty="0" smtClean="0"/>
              <a:t>might be </a:t>
            </a:r>
            <a:r>
              <a:rPr lang="en-US" dirty="0"/>
              <a:t>charged a lower </a:t>
            </a:r>
            <a:r>
              <a:rPr lang="en-US" dirty="0" smtClean="0"/>
              <a:t>rate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3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Microfinance </a:t>
            </a:r>
            <a:r>
              <a:rPr lang="en-US" dirty="0" smtClean="0"/>
              <a:t>solves </a:t>
            </a:r>
            <a:r>
              <a:rPr lang="en-US" dirty="0"/>
              <a:t>the problem of low credit </a:t>
            </a:r>
            <a:r>
              <a:rPr lang="en-US" dirty="0" smtClean="0"/>
              <a:t>availability </a:t>
            </a:r>
            <a:r>
              <a:rPr lang="en-US" dirty="0"/>
              <a:t>for the poor in developing countries around the </a:t>
            </a:r>
            <a:r>
              <a:rPr lang="en-US" dirty="0" smtClean="0"/>
              <a:t>world.</a:t>
            </a:r>
          </a:p>
          <a:p>
            <a:r>
              <a:rPr lang="en-US" b="1" dirty="0">
                <a:solidFill>
                  <a:srgbClr val="FF0000"/>
                </a:solidFill>
              </a:rPr>
              <a:t>P</a:t>
            </a:r>
            <a:r>
              <a:rPr lang="en-US" b="1" dirty="0" smtClean="0">
                <a:solidFill>
                  <a:srgbClr val="FF0000"/>
                </a:solidFill>
              </a:rPr>
              <a:t>roblems</a:t>
            </a:r>
            <a:r>
              <a:rPr lang="en-US" dirty="0" smtClean="0"/>
              <a:t> </a:t>
            </a:r>
            <a:r>
              <a:rPr lang="en-US" dirty="0"/>
              <a:t>with the traditional microfinance </a:t>
            </a:r>
            <a:r>
              <a:rPr lang="en-US" dirty="0" smtClean="0"/>
              <a:t>approach:</a:t>
            </a:r>
          </a:p>
          <a:p>
            <a:pPr>
              <a:buFont typeface="Wingdings" charset="2"/>
              <a:buChar char="Ø"/>
            </a:pPr>
            <a:r>
              <a:rPr lang="en-US" dirty="0" smtClean="0"/>
              <a:t>Rigid, high-frequency </a:t>
            </a:r>
            <a:r>
              <a:rPr lang="en-US" dirty="0"/>
              <a:t>repayment schedules </a:t>
            </a:r>
          </a:p>
          <a:p>
            <a:pPr>
              <a:buFont typeface="Wingdings" charset="2"/>
              <a:buChar char="Ø"/>
            </a:pPr>
            <a:r>
              <a:rPr lang="en-US" dirty="0" smtClean="0"/>
              <a:t>a </a:t>
            </a:r>
            <a:r>
              <a:rPr lang="en-US" dirty="0"/>
              <a:t>low tolerance for risk-taking </a:t>
            </a:r>
            <a:endParaRPr lang="en-US" dirty="0" smtClean="0"/>
          </a:p>
          <a:p>
            <a:pPr>
              <a:buFont typeface="Wingdings" charset="2"/>
              <a:buChar char="Ø"/>
            </a:pPr>
            <a:r>
              <a:rPr lang="en-US" dirty="0" smtClean="0"/>
              <a:t>restrict </a:t>
            </a:r>
            <a:r>
              <a:rPr lang="en-US" dirty="0"/>
              <a:t>borrowers’ project </a:t>
            </a:r>
            <a:r>
              <a:rPr lang="en-US" dirty="0" smtClean="0"/>
              <a:t>choice</a:t>
            </a:r>
          </a:p>
          <a:p>
            <a:pPr>
              <a:buFont typeface="Wingdings" charset="2"/>
              <a:buChar char="Ø"/>
            </a:pPr>
            <a:r>
              <a:rPr lang="en-US" dirty="0"/>
              <a:t>free-riding within groups </a:t>
            </a:r>
            <a:endParaRPr lang="en-US" dirty="0" smtClean="0"/>
          </a:p>
          <a:p>
            <a:pPr>
              <a:buFont typeface="Wingdings" charset="2"/>
              <a:buChar char="Ø"/>
            </a:pPr>
            <a:r>
              <a:rPr lang="en-US" dirty="0"/>
              <a:t>high cost of attending weekly meetings </a:t>
            </a:r>
            <a:endParaRPr lang="en-US" dirty="0" smtClean="0"/>
          </a:p>
          <a:p>
            <a:pPr>
              <a:buFont typeface="Wingdings" charset="2"/>
              <a:buChar char="Ø"/>
            </a:pPr>
            <a:r>
              <a:rPr lang="en-US" dirty="0" smtClean="0"/>
              <a:t>prevent </a:t>
            </a:r>
            <a:r>
              <a:rPr lang="en-US" dirty="0"/>
              <a:t>significant effects on asset ownership and consumption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453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new approach to </a:t>
            </a:r>
            <a:r>
              <a:rPr lang="en-US" dirty="0" smtClean="0"/>
              <a:t>microfinance</a:t>
            </a:r>
            <a:endParaRPr lang="en-US" dirty="0"/>
          </a:p>
        </p:txBody>
      </p:sp>
      <p:sp>
        <p:nvSpPr>
          <p:cNvPr id="3" name="Content Placeholder 2"/>
          <p:cNvSpPr>
            <a:spLocks noGrp="1"/>
          </p:cNvSpPr>
          <p:nvPr>
            <p:ph idx="1"/>
          </p:nvPr>
        </p:nvSpPr>
        <p:spPr/>
        <p:txBody>
          <a:bodyPr/>
          <a:lstStyle/>
          <a:p>
            <a:pPr>
              <a:buFont typeface="Wingdings" charset="2"/>
              <a:buChar char="Ø"/>
            </a:pPr>
            <a:r>
              <a:rPr lang="en-US" b="1" dirty="0">
                <a:solidFill>
                  <a:srgbClr val="FF0000"/>
                </a:solidFill>
              </a:rPr>
              <a:t>A primary </a:t>
            </a:r>
            <a:r>
              <a:rPr lang="en-US" b="1" dirty="0" smtClean="0">
                <a:solidFill>
                  <a:srgbClr val="FF0000"/>
                </a:solidFill>
              </a:rPr>
              <a:t>objective:</a:t>
            </a:r>
            <a:r>
              <a:rPr lang="en-US" b="1" dirty="0" smtClean="0"/>
              <a:t> t</a:t>
            </a:r>
            <a:r>
              <a:rPr lang="en-US" dirty="0" smtClean="0"/>
              <a:t>o </a:t>
            </a:r>
            <a:r>
              <a:rPr lang="en-US" dirty="0"/>
              <a:t>enable borrowers to finance agricultural working capital and earn higher returns than microfinance clients typically do. </a:t>
            </a:r>
          </a:p>
          <a:p>
            <a:pPr>
              <a:buFont typeface="Wingdings" charset="2"/>
              <a:buChar char="Ø"/>
            </a:pPr>
            <a:r>
              <a:rPr lang="en-US" dirty="0" smtClean="0"/>
              <a:t>The </a:t>
            </a:r>
            <a:r>
              <a:rPr lang="en-US" dirty="0"/>
              <a:t>loan duration </a:t>
            </a:r>
            <a:r>
              <a:rPr lang="en-US" dirty="0" smtClean="0">
                <a:sym typeface="Wingdings"/>
              </a:rPr>
              <a:t> matches </a:t>
            </a:r>
            <a:r>
              <a:rPr lang="en-US" dirty="0" smtClean="0"/>
              <a:t>agricultural </a:t>
            </a:r>
            <a:r>
              <a:rPr lang="en-US" dirty="0"/>
              <a:t>production </a:t>
            </a:r>
            <a:r>
              <a:rPr lang="en-US" dirty="0" smtClean="0"/>
              <a:t>cycle</a:t>
            </a:r>
          </a:p>
          <a:p>
            <a:pPr>
              <a:buFont typeface="Wingdings" charset="2"/>
              <a:buChar char="Ø"/>
            </a:pPr>
            <a:r>
              <a:rPr lang="en-US" dirty="0"/>
              <a:t>R</a:t>
            </a:r>
            <a:r>
              <a:rPr lang="en-US" dirty="0" smtClean="0"/>
              <a:t>epayment </a:t>
            </a:r>
            <a:r>
              <a:rPr lang="en-US" dirty="0"/>
              <a:t>is only due at the end of the agricultural </a:t>
            </a:r>
            <a:r>
              <a:rPr lang="en-US" dirty="0" smtClean="0"/>
              <a:t>season </a:t>
            </a:r>
            <a:endParaRPr lang="en-US" dirty="0"/>
          </a:p>
          <a:p>
            <a:pPr>
              <a:buFont typeface="Wingdings" charset="2"/>
              <a:buChar char="Ø"/>
            </a:pPr>
            <a:r>
              <a:rPr lang="en-US" dirty="0"/>
              <a:t>N</a:t>
            </a:r>
            <a:r>
              <a:rPr lang="en-US" dirty="0" smtClean="0"/>
              <a:t>o </a:t>
            </a:r>
            <a:r>
              <a:rPr lang="en-US" dirty="0"/>
              <a:t>collateral </a:t>
            </a:r>
            <a:r>
              <a:rPr lang="en-US" dirty="0" smtClean="0"/>
              <a:t>requirement </a:t>
            </a:r>
            <a:r>
              <a:rPr lang="en-US" dirty="0" smtClean="0">
                <a:sym typeface="Wingdings"/>
              </a:rPr>
              <a:t> </a:t>
            </a:r>
            <a:r>
              <a:rPr lang="en-US" dirty="0" smtClean="0"/>
              <a:t>loans </a:t>
            </a:r>
            <a:r>
              <a:rPr lang="en-US" dirty="0"/>
              <a:t>accessible to the very </a:t>
            </a:r>
            <a:r>
              <a:rPr lang="en-US" dirty="0" smtClean="0"/>
              <a:t>poor</a:t>
            </a:r>
          </a:p>
          <a:p>
            <a:pPr>
              <a:buFont typeface="Wingdings" charset="2"/>
              <a:buChar char="Ø"/>
            </a:pPr>
            <a:r>
              <a:rPr lang="en-US" dirty="0"/>
              <a:t>G</a:t>
            </a:r>
            <a:r>
              <a:rPr lang="en-US" dirty="0" smtClean="0"/>
              <a:t>roups </a:t>
            </a:r>
            <a:r>
              <a:rPr lang="en-US" dirty="0"/>
              <a:t>play no </a:t>
            </a:r>
            <a:r>
              <a:rPr lang="en-US" dirty="0" smtClean="0"/>
              <a:t>role! Borrowers </a:t>
            </a:r>
            <a:r>
              <a:rPr lang="en-US" dirty="0"/>
              <a:t>are liable only for their own </a:t>
            </a:r>
            <a:r>
              <a:rPr lang="en-US" dirty="0" smtClean="0"/>
              <a:t>loans.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30576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a:xfrm>
            <a:off x="1024127" y="1908313"/>
            <a:ext cx="9720073" cy="2584174"/>
          </a:xfrm>
        </p:spPr>
        <p:txBody>
          <a:bodyPr>
            <a:normAutofit lnSpcReduction="10000"/>
          </a:bodyPr>
          <a:lstStyle/>
          <a:p>
            <a:r>
              <a:rPr lang="en-US" b="1" dirty="0" smtClean="0">
                <a:solidFill>
                  <a:srgbClr val="C00000"/>
                </a:solidFill>
              </a:rPr>
              <a:t>1. The </a:t>
            </a:r>
            <a:r>
              <a:rPr lang="en-US" b="1" dirty="0">
                <a:solidFill>
                  <a:srgbClr val="C00000"/>
                </a:solidFill>
              </a:rPr>
              <a:t>MFI appoints informed third- party individuals </a:t>
            </a:r>
            <a:r>
              <a:rPr lang="en-US" dirty="0"/>
              <a:t>from the local community, such as traders, shopkeepers or lenders, or persons suggested by the local village council </a:t>
            </a:r>
            <a:r>
              <a:rPr lang="en-US" u="sng" dirty="0" smtClean="0">
                <a:solidFill>
                  <a:srgbClr val="C00000"/>
                </a:solidFill>
              </a:rPr>
              <a:t>AS AGENTS</a:t>
            </a:r>
            <a:r>
              <a:rPr lang="en-US" dirty="0" smtClean="0"/>
              <a:t>.  </a:t>
            </a:r>
            <a:endParaRPr lang="en-US" dirty="0"/>
          </a:p>
          <a:p>
            <a:r>
              <a:rPr lang="en-US" b="1" dirty="0" smtClean="0">
                <a:solidFill>
                  <a:srgbClr val="C00000"/>
                </a:solidFill>
              </a:rPr>
              <a:t>2. The </a:t>
            </a:r>
            <a:r>
              <a:rPr lang="en-US" b="1" dirty="0">
                <a:solidFill>
                  <a:srgbClr val="C00000"/>
                </a:solidFill>
              </a:rPr>
              <a:t>agent recommends borrowers </a:t>
            </a:r>
            <a:r>
              <a:rPr lang="en-US" dirty="0"/>
              <a:t>for individual liability loans, subject to the criterion that the recommended persons own less than a specified threshold of land. </a:t>
            </a:r>
            <a:endParaRPr lang="en-US" dirty="0" smtClean="0"/>
          </a:p>
          <a:p>
            <a:r>
              <a:rPr lang="en-US" b="1" dirty="0" smtClean="0">
                <a:solidFill>
                  <a:srgbClr val="C00000"/>
                </a:solidFill>
              </a:rPr>
              <a:t>3. The </a:t>
            </a:r>
            <a:r>
              <a:rPr lang="en-US" b="1" dirty="0">
                <a:solidFill>
                  <a:srgbClr val="C00000"/>
                </a:solidFill>
              </a:rPr>
              <a:t>agent is incentivized </a:t>
            </a:r>
            <a:r>
              <a:rPr lang="en-US" dirty="0"/>
              <a:t>to screen and monitor borrowers through commissions that depend on the loan repayment of the borrowers he recommends. </a:t>
            </a:r>
            <a:endParaRPr lang="en-US" dirty="0" smtClean="0"/>
          </a:p>
          <a:p>
            <a:endParaRPr lang="en-US" dirty="0"/>
          </a:p>
          <a:p>
            <a:endParaRPr lang="en-US" dirty="0"/>
          </a:p>
          <a:p>
            <a:endParaRPr lang="en-US" dirty="0"/>
          </a:p>
          <a:p>
            <a:endParaRPr lang="en-US" dirty="0"/>
          </a:p>
          <a:p>
            <a:endParaRPr lang="en-US" dirty="0"/>
          </a:p>
        </p:txBody>
      </p:sp>
      <p:sp>
        <p:nvSpPr>
          <p:cNvPr id="4" name="Rectangle 3"/>
          <p:cNvSpPr/>
          <p:nvPr/>
        </p:nvSpPr>
        <p:spPr>
          <a:xfrm>
            <a:off x="1212573" y="4492487"/>
            <a:ext cx="9720469"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b="1" i="1" dirty="0"/>
              <a:t>The interest rate </a:t>
            </a:r>
            <a:r>
              <a:rPr lang="en-US" sz="2400" dirty="0"/>
              <a:t>is pegged </a:t>
            </a:r>
            <a:r>
              <a:rPr lang="en-US" sz="2400" dirty="0">
                <a:solidFill>
                  <a:srgbClr val="C00000"/>
                </a:solidFill>
              </a:rPr>
              <a:t>below the average </a:t>
            </a:r>
            <a:r>
              <a:rPr lang="en-US" sz="2400" dirty="0"/>
              <a:t>informal credit market rate. </a:t>
            </a:r>
          </a:p>
          <a:p>
            <a:pPr algn="ctr"/>
            <a:r>
              <a:rPr lang="en-US" sz="2400" dirty="0"/>
              <a:t>Borrowers have </a:t>
            </a:r>
            <a:r>
              <a:rPr lang="en-US" sz="2400" dirty="0">
                <a:solidFill>
                  <a:srgbClr val="C00000"/>
                </a:solidFill>
              </a:rPr>
              <a:t>dynamic incentives </a:t>
            </a:r>
            <a:r>
              <a:rPr lang="en-US" sz="2400" dirty="0"/>
              <a:t>to repay.</a:t>
            </a:r>
          </a:p>
          <a:p>
            <a:pPr algn="ctr"/>
            <a:r>
              <a:rPr lang="en-US" sz="2400" dirty="0"/>
              <a:t>The loan contract also provides </a:t>
            </a:r>
            <a:r>
              <a:rPr lang="en-US" sz="2400" dirty="0">
                <a:solidFill>
                  <a:srgbClr val="C00000"/>
                </a:solidFill>
              </a:rPr>
              <a:t>index insurance</a:t>
            </a:r>
            <a:r>
              <a:rPr lang="en-US" sz="2400" dirty="0"/>
              <a:t>.</a:t>
            </a:r>
          </a:p>
          <a:p>
            <a:pPr algn="ctr"/>
            <a:r>
              <a:rPr lang="en-US" sz="2400" dirty="0"/>
              <a:t>It offers </a:t>
            </a:r>
            <a:r>
              <a:rPr lang="en-US" sz="2400" dirty="0" smtClean="0"/>
              <a:t>the </a:t>
            </a:r>
            <a:r>
              <a:rPr lang="en-US" sz="2400" dirty="0">
                <a:solidFill>
                  <a:srgbClr val="C00000"/>
                </a:solidFill>
              </a:rPr>
              <a:t>reduced transactions costs </a:t>
            </a:r>
            <a:r>
              <a:rPr lang="en-US" sz="2400" dirty="0"/>
              <a:t>for borrowers </a:t>
            </a:r>
          </a:p>
        </p:txBody>
      </p:sp>
      <p:sp>
        <p:nvSpPr>
          <p:cNvPr id="5" name="Rectangle 4"/>
          <p:cNvSpPr/>
          <p:nvPr/>
        </p:nvSpPr>
        <p:spPr>
          <a:xfrm>
            <a:off x="3490593" y="6226073"/>
            <a:ext cx="5164427" cy="400110"/>
          </a:xfrm>
          <a:prstGeom prst="rect">
            <a:avLst/>
          </a:prstGeom>
        </p:spPr>
        <p:txBody>
          <a:bodyPr wrap="none">
            <a:spAutoFit/>
          </a:bodyPr>
          <a:lstStyle/>
          <a:p>
            <a:r>
              <a:rPr lang="en-US" sz="2000" b="1">
                <a:solidFill>
                  <a:srgbClr val="C00000"/>
                </a:solidFill>
                <a:latin typeface="CMTI10" charset="0"/>
              </a:rPr>
              <a:t>Agent Intermediated Lending </a:t>
            </a:r>
            <a:r>
              <a:rPr lang="en-US" sz="2000" b="1">
                <a:solidFill>
                  <a:srgbClr val="C00000"/>
                </a:solidFill>
                <a:latin typeface="CMR10" charset="0"/>
              </a:rPr>
              <a:t>or AIL scheme </a:t>
            </a:r>
            <a:endParaRPr lang="en-US" sz="2000" b="1">
              <a:solidFill>
                <a:srgbClr val="C00000"/>
              </a:solidFill>
            </a:endParaRPr>
          </a:p>
        </p:txBody>
      </p:sp>
    </p:spTree>
    <p:extLst>
      <p:ext uri="{BB962C8B-B14F-4D97-AF65-F5344CB8AC3E}">
        <p14:creationId xmlns:p14="http://schemas.microsoft.com/office/powerpoint/2010/main" val="57051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785587" y="1687266"/>
            <a:ext cx="9720073" cy="4023360"/>
          </a:xfrm>
        </p:spPr>
        <p:txBody>
          <a:bodyPr>
            <a:normAutofit lnSpcReduction="10000"/>
          </a:bodyPr>
          <a:lstStyle/>
          <a:p>
            <a:r>
              <a:rPr lang="en-US" b="1" dirty="0"/>
              <a:t>T</a:t>
            </a:r>
            <a:r>
              <a:rPr lang="en-US" b="1" dirty="0" smtClean="0"/>
              <a:t>he </a:t>
            </a:r>
            <a:r>
              <a:rPr lang="en-US" b="1" dirty="0"/>
              <a:t>goal of this paper </a:t>
            </a:r>
            <a:r>
              <a:rPr lang="en-US" dirty="0"/>
              <a:t>is to </a:t>
            </a:r>
            <a:r>
              <a:rPr lang="en-US" dirty="0" smtClean="0"/>
              <a:t>evaluate the Trader </a:t>
            </a:r>
            <a:r>
              <a:rPr lang="en-US" dirty="0"/>
              <a:t>Agent Intermediated </a:t>
            </a:r>
            <a:r>
              <a:rPr lang="en-US" dirty="0" smtClean="0"/>
              <a:t>Lending </a:t>
            </a:r>
            <a:r>
              <a:rPr lang="en-US" dirty="0"/>
              <a:t>(TRAIL), where traders, shopkeepers or lenders are invited to become </a:t>
            </a:r>
            <a:r>
              <a:rPr lang="en-US" dirty="0" smtClean="0"/>
              <a:t>agents.</a:t>
            </a:r>
          </a:p>
          <a:p>
            <a:r>
              <a:rPr lang="en-US" dirty="0"/>
              <a:t>T</a:t>
            </a:r>
            <a:r>
              <a:rPr lang="en-US" dirty="0" smtClean="0"/>
              <a:t>heoretical </a:t>
            </a:r>
            <a:r>
              <a:rPr lang="en-US" dirty="0"/>
              <a:t>model of borrower adverse selection cum moral hazard and then </a:t>
            </a:r>
            <a:r>
              <a:rPr lang="en-US" dirty="0" smtClean="0"/>
              <a:t>test </a:t>
            </a:r>
            <a:r>
              <a:rPr lang="en-US" dirty="0"/>
              <a:t>its predictions using data from a randomized evaluation that is </a:t>
            </a:r>
            <a:r>
              <a:rPr lang="en-US" dirty="0" smtClean="0"/>
              <a:t>conducted </a:t>
            </a:r>
            <a:r>
              <a:rPr lang="en-US" dirty="0"/>
              <a:t>in West Bengal, India. </a:t>
            </a:r>
          </a:p>
          <a:p>
            <a:r>
              <a:rPr lang="en-US" dirty="0" smtClean="0"/>
              <a:t>This </a:t>
            </a:r>
            <a:r>
              <a:rPr lang="en-US" dirty="0"/>
              <a:t>model extends </a:t>
            </a:r>
            <a:r>
              <a:rPr lang="en-US" dirty="0" err="1"/>
              <a:t>Ghatak</a:t>
            </a:r>
            <a:r>
              <a:rPr lang="en-US" dirty="0"/>
              <a:t> (2000) </a:t>
            </a:r>
            <a:r>
              <a:rPr lang="en-US" dirty="0" smtClean="0"/>
              <a:t>in three dimensions:</a:t>
            </a:r>
          </a:p>
          <a:p>
            <a:pPr>
              <a:buFont typeface="Wingdings" charset="2"/>
              <a:buChar char="Ø"/>
            </a:pPr>
            <a:r>
              <a:rPr lang="en-US" dirty="0"/>
              <a:t>borrowers vary both with regard to the (unobservable) riskiness of their projects as </a:t>
            </a:r>
            <a:r>
              <a:rPr lang="en-US" dirty="0" smtClean="0"/>
              <a:t>well </a:t>
            </a:r>
            <a:r>
              <a:rPr lang="en-US" dirty="0"/>
              <a:t>as their (observable) </a:t>
            </a:r>
            <a:r>
              <a:rPr lang="en-US" dirty="0" smtClean="0"/>
              <a:t>landholdings</a:t>
            </a:r>
          </a:p>
          <a:p>
            <a:pPr>
              <a:buFont typeface="Wingdings" charset="2"/>
              <a:buChar char="Ø"/>
            </a:pPr>
            <a:r>
              <a:rPr lang="en-US" dirty="0"/>
              <a:t>incorporate aspects of moral hazard, </a:t>
            </a:r>
            <a:r>
              <a:rPr lang="en-US" dirty="0" smtClean="0"/>
              <a:t>specifically </a:t>
            </a:r>
            <a:r>
              <a:rPr lang="en-US" dirty="0"/>
              <a:t>the incentives of borrowers to repay their </a:t>
            </a:r>
            <a:r>
              <a:rPr lang="en-US" dirty="0" smtClean="0"/>
              <a:t>loans</a:t>
            </a:r>
            <a:endParaRPr lang="en-US" dirty="0"/>
          </a:p>
          <a:p>
            <a:pPr>
              <a:buFont typeface="Wingdings" charset="2"/>
              <a:buChar char="Ø"/>
            </a:pPr>
            <a:r>
              <a:rPr lang="en-US" dirty="0"/>
              <a:t>the borrower can borrow in the informal credit </a:t>
            </a:r>
            <a:r>
              <a:rPr lang="en-US" dirty="0" smtClean="0"/>
              <a:t>market</a:t>
            </a:r>
            <a:endParaRPr lang="en-US" dirty="0"/>
          </a:p>
          <a:p>
            <a:endParaRPr lang="en-US" dirty="0" smtClean="0"/>
          </a:p>
          <a:p>
            <a:endParaRPr lang="en-US" dirty="0" smtClean="0"/>
          </a:p>
          <a:p>
            <a:endParaRPr lang="en-US" dirty="0"/>
          </a:p>
          <a:p>
            <a:endParaRPr lang="en-US" dirty="0"/>
          </a:p>
          <a:p>
            <a:endParaRPr lang="en-US" dirty="0"/>
          </a:p>
          <a:p>
            <a:endParaRPr lang="en-US" dirty="0"/>
          </a:p>
        </p:txBody>
      </p:sp>
      <p:sp>
        <p:nvSpPr>
          <p:cNvPr id="5" name="Rectangle 4"/>
          <p:cNvSpPr/>
          <p:nvPr/>
        </p:nvSpPr>
        <p:spPr>
          <a:xfrm>
            <a:off x="586804" y="5716191"/>
            <a:ext cx="11041979" cy="923330"/>
          </a:xfrm>
          <a:prstGeom prst="rect">
            <a:avLst/>
          </a:prstGeom>
        </p:spPr>
        <p:txBody>
          <a:bodyPr wrap="square">
            <a:spAutoFit/>
          </a:bodyPr>
          <a:lstStyle/>
          <a:p>
            <a:r>
              <a:rPr lang="en-US" dirty="0">
                <a:latin typeface="CMR10" charset="0"/>
              </a:rPr>
              <a:t>The model predicts that TRAIL agents recommend safe borrowers from their clientele if and only if they do not collude with the borrowers and the commission they receive is </a:t>
            </a:r>
            <a:r>
              <a:rPr lang="en-US" dirty="0" smtClean="0">
                <a:latin typeface="CMR10" charset="0"/>
              </a:rPr>
              <a:t>sufficiently </a:t>
            </a:r>
            <a:r>
              <a:rPr lang="en-US" dirty="0">
                <a:latin typeface="CMR10" charset="0"/>
              </a:rPr>
              <a:t>high. In this case, we say that TRAIL is </a:t>
            </a:r>
            <a:r>
              <a:rPr lang="en-US" dirty="0">
                <a:latin typeface="CMTI10" charset="0"/>
              </a:rPr>
              <a:t>effective</a:t>
            </a:r>
            <a:r>
              <a:rPr lang="en-US" dirty="0">
                <a:latin typeface="CMR10" charset="0"/>
              </a:rPr>
              <a:t>. </a:t>
            </a:r>
            <a:endParaRPr lang="en-US" dirty="0"/>
          </a:p>
        </p:txBody>
      </p:sp>
    </p:spTree>
    <p:extLst>
      <p:ext uri="{BB962C8B-B14F-4D97-AF65-F5344CB8AC3E}">
        <p14:creationId xmlns:p14="http://schemas.microsoft.com/office/powerpoint/2010/main" val="765839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a:t>R</a:t>
            </a:r>
            <a:r>
              <a:rPr lang="en-US" dirty="0" smtClean="0"/>
              <a:t>andomized </a:t>
            </a:r>
            <a:r>
              <a:rPr lang="en-US" dirty="0"/>
              <a:t>intervention in 72 villages in 2 districts (Hugli and West </a:t>
            </a:r>
            <a:r>
              <a:rPr lang="en-US" dirty="0" err="1"/>
              <a:t>Medinipur</a:t>
            </a:r>
            <a:r>
              <a:rPr lang="en-US" dirty="0"/>
              <a:t>) of West Bengal in India. </a:t>
            </a:r>
          </a:p>
          <a:p>
            <a:r>
              <a:rPr lang="en-US" dirty="0"/>
              <a:t>The scheme was designed to help finance working capital and marketing needs for potato, a leading cash crop in the state. </a:t>
            </a:r>
          </a:p>
          <a:p>
            <a:r>
              <a:rPr lang="en-US" dirty="0"/>
              <a:t>The intervention started in October 2010 and is expected to continue until at least December 2012. </a:t>
            </a:r>
          </a:p>
          <a:p>
            <a:r>
              <a:rPr lang="en-US" dirty="0"/>
              <a:t>The main credit intervention, conducted in conjunction with Shree </a:t>
            </a:r>
            <a:r>
              <a:rPr lang="en-US" dirty="0" err="1"/>
              <a:t>Sanchari</a:t>
            </a:r>
            <a:r>
              <a:rPr lang="en-US" dirty="0"/>
              <a:t> </a:t>
            </a:r>
            <a:r>
              <a:rPr lang="en-US" dirty="0" smtClean="0"/>
              <a:t>(SS</a:t>
            </a:r>
            <a:r>
              <a:rPr lang="en-US" dirty="0"/>
              <a:t>), a Kolkata based MFI, involves agricultural loans at an annual interest rate of </a:t>
            </a:r>
            <a:r>
              <a:rPr lang="en-US" b="1" dirty="0">
                <a:solidFill>
                  <a:srgbClr val="C00000"/>
                </a:solidFill>
              </a:rPr>
              <a:t>18 percent</a:t>
            </a:r>
            <a:r>
              <a:rPr lang="en-US" dirty="0"/>
              <a:t>, with repayment due at the end of 4 months (120 days). </a:t>
            </a:r>
            <a:endParaRPr lang="en-US" dirty="0" smtClean="0"/>
          </a:p>
          <a:p>
            <a:r>
              <a:rPr lang="en-US" dirty="0"/>
              <a:t>The starting loan size (in Cycle 1) was </a:t>
            </a:r>
            <a:r>
              <a:rPr lang="en-US" dirty="0" err="1"/>
              <a:t>Rs</a:t>
            </a:r>
            <a:r>
              <a:rPr lang="en-US" dirty="0"/>
              <a:t> 2000 and if borrowers repay, the loan size increases in each subsequent cycle. </a:t>
            </a:r>
          </a:p>
          <a:p>
            <a:endParaRPr lang="en-US" dirty="0"/>
          </a:p>
          <a:p>
            <a:endParaRPr lang="en-US" dirty="0"/>
          </a:p>
        </p:txBody>
      </p:sp>
    </p:spTree>
    <p:extLst>
      <p:ext uri="{BB962C8B-B14F-4D97-AF65-F5344CB8AC3E}">
        <p14:creationId xmlns:p14="http://schemas.microsoft.com/office/powerpoint/2010/main" val="23474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a:t>The agent incentives were both monetary and </a:t>
            </a:r>
            <a:r>
              <a:rPr lang="en-US" dirty="0" smtClean="0"/>
              <a:t>non-monetary: </a:t>
            </a:r>
            <a:endParaRPr lang="en-US" dirty="0"/>
          </a:p>
          <a:p>
            <a:pPr>
              <a:buFont typeface="Wingdings" charset="2"/>
              <a:buChar char="Ø"/>
            </a:pPr>
            <a:r>
              <a:rPr lang="en-US" dirty="0"/>
              <a:t>the contract with the agent specifies that that he would receive as commission 75% of all interest payment received from borrowers he recommended. </a:t>
            </a:r>
          </a:p>
          <a:p>
            <a:pPr>
              <a:buFont typeface="Wingdings" charset="2"/>
              <a:buChar char="Ø"/>
            </a:pPr>
            <a:r>
              <a:rPr lang="en-US" dirty="0"/>
              <a:t>system of deposits and bonuses aimed at ensuring that the agent recommends good borrowers </a:t>
            </a:r>
          </a:p>
          <a:p>
            <a:pPr>
              <a:buFont typeface="Wingdings" charset="2"/>
              <a:buChar char="Ø"/>
            </a:pPr>
            <a:r>
              <a:rPr lang="en-US" dirty="0"/>
              <a:t>participation in the TRAIL scheme </a:t>
            </a:r>
            <a:r>
              <a:rPr lang="en-US" dirty="0" smtClean="0"/>
              <a:t>might increase </a:t>
            </a:r>
            <a:r>
              <a:rPr lang="en-US" dirty="0"/>
              <a:t>their visibility within the village community and through that, increase their market share </a:t>
            </a:r>
            <a:endParaRPr lang="en-US" dirty="0" smtClean="0"/>
          </a:p>
          <a:p>
            <a:pPr>
              <a:buFont typeface="Wingdings" charset="2"/>
              <a:buChar char="Ø"/>
            </a:pPr>
            <a:r>
              <a:rPr lang="en-US" dirty="0"/>
              <a:t>at the end of 2 years the program provides the agent and his family (up to 4 members) a special holiday package in </a:t>
            </a:r>
            <a:r>
              <a:rPr lang="en-US" dirty="0" err="1"/>
              <a:t>Puri</a:t>
            </a:r>
            <a:r>
              <a:rPr lang="en-US" dirty="0"/>
              <a:t> or </a:t>
            </a:r>
            <a:r>
              <a:rPr lang="en-US" dirty="0" err="1"/>
              <a:t>Digha</a:t>
            </a:r>
            <a:r>
              <a:rPr lang="en-US" dirty="0"/>
              <a:t> </a:t>
            </a:r>
            <a:endParaRPr lang="en-US" dirty="0" smtClean="0"/>
          </a:p>
          <a:p>
            <a:pPr>
              <a:buFont typeface="Wingdings" charset="2"/>
              <a:buChar char="Ø"/>
            </a:pPr>
            <a:r>
              <a:rPr lang="en-US" dirty="0" smtClean="0"/>
              <a:t>several </a:t>
            </a:r>
            <a:r>
              <a:rPr lang="en-US" dirty="0"/>
              <a:t>agents view this scheme as improving their long term reputation within the community and a boost to their ego </a:t>
            </a:r>
          </a:p>
          <a:p>
            <a:endParaRPr lang="en-US" dirty="0"/>
          </a:p>
          <a:p>
            <a:endParaRPr lang="en-US" dirty="0"/>
          </a:p>
          <a:p>
            <a:endParaRPr lang="en-US" dirty="0"/>
          </a:p>
        </p:txBody>
      </p:sp>
    </p:spTree>
    <p:extLst>
      <p:ext uri="{BB962C8B-B14F-4D97-AF65-F5344CB8AC3E}">
        <p14:creationId xmlns:p14="http://schemas.microsoft.com/office/powerpoint/2010/main" val="117874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a:t>
            </a:r>
            <a:endParaRPr lang="en-US" dirty="0"/>
          </a:p>
        </p:txBody>
      </p:sp>
      <p:sp>
        <p:nvSpPr>
          <p:cNvPr id="3" name="Content Placeholder 2"/>
          <p:cNvSpPr>
            <a:spLocks noGrp="1"/>
          </p:cNvSpPr>
          <p:nvPr>
            <p:ph idx="1"/>
          </p:nvPr>
        </p:nvSpPr>
        <p:spPr/>
        <p:txBody>
          <a:bodyPr/>
          <a:lstStyle/>
          <a:p>
            <a:r>
              <a:rPr lang="en-US" dirty="0"/>
              <a:t>6 surveys over the period 2010−2012 </a:t>
            </a:r>
          </a:p>
          <a:p>
            <a:r>
              <a:rPr lang="en-US" b="1" dirty="0">
                <a:solidFill>
                  <a:srgbClr val="C00000"/>
                </a:solidFill>
              </a:rPr>
              <a:t>Treatment households </a:t>
            </a:r>
            <a:r>
              <a:rPr lang="en-US" dirty="0"/>
              <a:t>are recommended households that receive loans (in TRAIL) or members of groups that are chosen to receive joint liability loans (in GBL). </a:t>
            </a:r>
            <a:endParaRPr lang="en-US" dirty="0" smtClean="0"/>
          </a:p>
          <a:p>
            <a:r>
              <a:rPr lang="en-US" b="1" dirty="0" smtClean="0">
                <a:solidFill>
                  <a:srgbClr val="C00000"/>
                </a:solidFill>
              </a:rPr>
              <a:t>Control </a:t>
            </a:r>
            <a:r>
              <a:rPr lang="en-US" b="1" dirty="0">
                <a:solidFill>
                  <a:srgbClr val="C00000"/>
                </a:solidFill>
              </a:rPr>
              <a:t>1 households </a:t>
            </a:r>
            <a:r>
              <a:rPr lang="en-US" dirty="0"/>
              <a:t>are those that were recommended but did not receive loans (in TRAIL) or members of groups that did not receive loans (in GBL). </a:t>
            </a:r>
            <a:endParaRPr lang="en-US" dirty="0" smtClean="0"/>
          </a:p>
          <a:p>
            <a:r>
              <a:rPr lang="en-US" b="1" dirty="0">
                <a:solidFill>
                  <a:srgbClr val="C00000"/>
                </a:solidFill>
              </a:rPr>
              <a:t>Control 2 </a:t>
            </a:r>
            <a:r>
              <a:rPr lang="en-US" b="1" dirty="0" smtClean="0">
                <a:solidFill>
                  <a:srgbClr val="C00000"/>
                </a:solidFill>
              </a:rPr>
              <a:t>households:  </a:t>
            </a:r>
            <a:r>
              <a:rPr lang="en-US" dirty="0" smtClean="0"/>
              <a:t>30 </a:t>
            </a:r>
            <a:r>
              <a:rPr lang="en-US" dirty="0"/>
              <a:t>additional </a:t>
            </a:r>
            <a:r>
              <a:rPr lang="en-US" dirty="0" smtClean="0"/>
              <a:t>households in each village. </a:t>
            </a:r>
            <a:r>
              <a:rPr lang="en-US" dirty="0"/>
              <a:t>These are </a:t>
            </a:r>
            <a:r>
              <a:rPr lang="en-US" dirty="0" smtClean="0"/>
              <a:t>the randomly drawn households that participated in </a:t>
            </a:r>
            <a:r>
              <a:rPr lang="en-US" dirty="0"/>
              <a:t>the sample in a related previous study conducted in 2007-2008 in the same </a:t>
            </a:r>
            <a:r>
              <a:rPr lang="en-US" dirty="0" smtClean="0"/>
              <a:t>villages.</a:t>
            </a:r>
            <a:endParaRPr lang="en-US" dirty="0"/>
          </a:p>
          <a:p>
            <a:endParaRPr lang="en-US" dirty="0"/>
          </a:p>
        </p:txBody>
      </p:sp>
    </p:spTree>
    <p:extLst>
      <p:ext uri="{BB962C8B-B14F-4D97-AF65-F5344CB8AC3E}">
        <p14:creationId xmlns:p14="http://schemas.microsoft.com/office/powerpoint/2010/main" val="1567771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Results </a:t>
            </a:r>
          </a:p>
        </p:txBody>
      </p:sp>
      <p:sp>
        <p:nvSpPr>
          <p:cNvPr id="3" name="Content Placeholder 2"/>
          <p:cNvSpPr>
            <a:spLocks noGrp="1"/>
          </p:cNvSpPr>
          <p:nvPr>
            <p:ph idx="1"/>
          </p:nvPr>
        </p:nvSpPr>
        <p:spPr/>
        <p:txBody>
          <a:bodyPr>
            <a:normAutofit fontScale="92500"/>
          </a:bodyPr>
          <a:lstStyle/>
          <a:p>
            <a:r>
              <a:rPr lang="en-US" dirty="0" smtClean="0"/>
              <a:t>Within </a:t>
            </a:r>
            <a:r>
              <a:rPr lang="en-US" dirty="0"/>
              <a:t>the set of landed households, TRAIL recommended households are safer than the non-recommended households; there is no difference in the average riskiness of GBL Control 1 and Control 2 households. </a:t>
            </a:r>
          </a:p>
          <a:p>
            <a:r>
              <a:rPr lang="en-US" dirty="0"/>
              <a:t>TRAIL agents are more likely to recommend </a:t>
            </a:r>
            <a:r>
              <a:rPr lang="en-US" dirty="0" smtClean="0"/>
              <a:t>households </a:t>
            </a:r>
            <a:r>
              <a:rPr lang="en-US" dirty="0"/>
              <a:t>with whom they had prior economic interactions - prior interaction increases the likelihood of being recommended by 15 percentage points. </a:t>
            </a:r>
          </a:p>
          <a:p>
            <a:r>
              <a:rPr lang="en-US" dirty="0" smtClean="0"/>
              <a:t>Network: </a:t>
            </a:r>
            <a:r>
              <a:rPr lang="en-US" dirty="0"/>
              <a:t>Agents belonging to high caste are significantly less likely to recommend scheduled caste (SC) households; Hindu agents are less likely to </a:t>
            </a:r>
            <a:r>
              <a:rPr lang="en-US" dirty="0" smtClean="0"/>
              <a:t>recommend </a:t>
            </a:r>
            <a:r>
              <a:rPr lang="en-US" dirty="0"/>
              <a:t>non Hindu households; agents exhibit a slight bias in favor of households where the primary occupation is labor. </a:t>
            </a:r>
          </a:p>
          <a:p>
            <a:r>
              <a:rPr lang="en-US" dirty="0"/>
              <a:t>A</a:t>
            </a:r>
            <a:r>
              <a:rPr lang="en-US" dirty="0" smtClean="0"/>
              <a:t>gents </a:t>
            </a:r>
            <a:r>
              <a:rPr lang="en-US" dirty="0"/>
              <a:t>are more likely to recommend households with an intermediate level of landholding. </a:t>
            </a:r>
            <a:endParaRPr lang="en-US" dirty="0" smtClean="0"/>
          </a:p>
          <a:p>
            <a:r>
              <a:rPr lang="en-US" dirty="0"/>
              <a:t>The repayment rate in TRAIL has consistently remained high, at around 99%. </a:t>
            </a:r>
          </a:p>
          <a:p>
            <a:endParaRPr lang="en-US" dirty="0"/>
          </a:p>
          <a:p>
            <a:endParaRPr lang="en-US" dirty="0"/>
          </a:p>
        </p:txBody>
      </p:sp>
    </p:spTree>
    <p:extLst>
      <p:ext uri="{BB962C8B-B14F-4D97-AF65-F5344CB8AC3E}">
        <p14:creationId xmlns:p14="http://schemas.microsoft.com/office/powerpoint/2010/main" val="483175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194</TotalTime>
  <Words>1070</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Integral</vt:lpstr>
      <vt:lpstr> Intermediated Loans: A New Approach to Microfinance  </vt:lpstr>
      <vt:lpstr>Introduction</vt:lpstr>
      <vt:lpstr>a new approach to microfinance</vt:lpstr>
      <vt:lpstr>How it works?</vt:lpstr>
      <vt:lpstr>Model</vt:lpstr>
      <vt:lpstr>Design</vt:lpstr>
      <vt:lpstr>Design</vt:lpstr>
      <vt:lpstr>DAta</vt:lpstr>
      <vt:lpstr>Empirical Results </vt:lpstr>
      <vt:lpstr>Conclusions</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Intermediated Loans: A New Approach to Microfinance</dc:title>
  <dc:creator>Talshyn Tokyzhanova</dc:creator>
  <cp:lastModifiedBy>Jeffrey Nugent</cp:lastModifiedBy>
  <cp:revision>12</cp:revision>
  <dcterms:created xsi:type="dcterms:W3CDTF">2016-03-31T18:33:38Z</dcterms:created>
  <dcterms:modified xsi:type="dcterms:W3CDTF">2016-04-01T00:09:45Z</dcterms:modified>
</cp:coreProperties>
</file>