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6"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than Hutson" initials="NH" lastIdx="2" clrIdx="0">
    <p:extLst>
      <p:ext uri="{19B8F6BF-5375-455C-9EA6-DF929625EA0E}">
        <p15:presenceInfo xmlns:p15="http://schemas.microsoft.com/office/powerpoint/2012/main" userId="61111fca9c1768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5" d="100"/>
          <a:sy n="65" d="100"/>
        </p:scale>
        <p:origin x="6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2-02T12:21:36.977" idx="1">
    <p:pos x="10" y="10"/>
    <p:text/>
    <p:extLst>
      <p:ext uri="{C676402C-5697-4E1C-873F-D02D1690AC5C}">
        <p15:threadingInfo xmlns:p15="http://schemas.microsoft.com/office/powerpoint/2012/main" timeZoneBias="480"/>
      </p:ext>
    </p:extLst>
  </p:cm>
  <p:cm authorId="1" dt="2016-02-02T12:21:46.951" idx="2">
    <p:pos x="106" y="106"/>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2/2/2016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2/2/2016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2/2/2016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2/2/2016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2/2/2016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2/2/2016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2/2/2016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2/2/2016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2/2/2016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2/2/2016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2/2/2016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2/2/2016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2/2/2016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2/2/2016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2/2/2016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2/2/2016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2/2/2016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2/2/2016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dirty="0"/>
              <a:t>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8210" y="5088044"/>
            <a:ext cx="9144000" cy="1641490"/>
          </a:xfrm>
        </p:spPr>
        <p:txBody>
          <a:bodyPr>
            <a:normAutofit fontScale="90000"/>
          </a:bodyPr>
          <a:lstStyle/>
          <a:p>
            <a:r>
              <a:rPr lang="en-US" sz="4000" dirty="0" smtClean="0"/>
              <a:t> Review of  “Can Malaysia Escape the Middle Income </a:t>
            </a:r>
            <a:r>
              <a:rPr lang="en-US" sz="4000" dirty="0"/>
              <a:t>Trap</a:t>
            </a:r>
            <a:r>
              <a:rPr lang="en-US" sz="4000" dirty="0" smtClean="0"/>
              <a:t>?”</a:t>
            </a:r>
            <a:r>
              <a:rPr lang="en-US" sz="4000" dirty="0"/>
              <a:t/>
            </a:r>
            <a:br>
              <a:rPr lang="en-US" sz="4000" dirty="0"/>
            </a:br>
            <a:r>
              <a:rPr lang="en-US" sz="4000" dirty="0" smtClean="0"/>
              <a:t> By </a:t>
            </a:r>
            <a:r>
              <a:rPr lang="en-US" sz="4000" i="1" dirty="0" smtClean="0"/>
              <a:t>Shahid Yusuf  &amp; </a:t>
            </a:r>
            <a:r>
              <a:rPr lang="en-US" sz="4000" i="1" dirty="0"/>
              <a:t>Kaoru </a:t>
            </a:r>
            <a:r>
              <a:rPr lang="en-US" sz="4000" i="1" dirty="0" err="1" smtClean="0"/>
              <a:t>Nabeshima</a:t>
            </a:r>
            <a:r>
              <a:rPr lang="en-US" sz="4000" i="1" dirty="0" smtClean="0"/>
              <a:t/>
            </a:r>
            <a:br>
              <a:rPr lang="en-US" sz="4000" i="1" dirty="0" smtClean="0"/>
            </a:br>
            <a:r>
              <a:rPr lang="en-US" sz="4000" i="1" dirty="0" smtClean="0"/>
              <a:t>World Bank  Development Research Group 2009</a:t>
            </a:r>
            <a:r>
              <a:rPr lang="en-US" sz="4000" i="1" dirty="0"/>
              <a:t/>
            </a:r>
            <a:br>
              <a:rPr lang="en-US" sz="4000" i="1" dirty="0"/>
            </a:br>
            <a:endParaRPr lang="en-US" sz="4000" i="1" dirty="0"/>
          </a:p>
        </p:txBody>
      </p:sp>
      <p:sp>
        <p:nvSpPr>
          <p:cNvPr id="3" name="Subtitle 2"/>
          <p:cNvSpPr>
            <a:spLocks noGrp="1"/>
          </p:cNvSpPr>
          <p:nvPr>
            <p:ph type="subTitle" idx="1"/>
          </p:nvPr>
        </p:nvSpPr>
        <p:spPr>
          <a:xfrm>
            <a:off x="2623751" y="4176289"/>
            <a:ext cx="9144000" cy="754025"/>
          </a:xfrm>
        </p:spPr>
        <p:txBody>
          <a:bodyPr/>
          <a:lstStyle/>
          <a:p>
            <a:r>
              <a:rPr lang="en-US" dirty="0" smtClean="0"/>
              <a:t>Nathan Hutson</a:t>
            </a:r>
            <a:endParaRPr lang="en-US" dirty="0"/>
          </a:p>
        </p:txBody>
      </p:sp>
      <p:pic>
        <p:nvPicPr>
          <p:cNvPr id="4" name="Picture 2" descr="https://upload.wikimedia.org/wikipedia/commons/b/bb/Malaysia_population_density_2010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454" y="123567"/>
            <a:ext cx="9918681" cy="4052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063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Diversification</a:t>
            </a:r>
            <a:endParaRPr lang="en-US" dirty="0"/>
          </a:p>
        </p:txBody>
      </p:sp>
      <p:sp>
        <p:nvSpPr>
          <p:cNvPr id="3" name="Content Placeholder 2"/>
          <p:cNvSpPr>
            <a:spLocks noGrp="1"/>
          </p:cNvSpPr>
          <p:nvPr>
            <p:ph idx="1"/>
          </p:nvPr>
        </p:nvSpPr>
        <p:spPr/>
        <p:txBody>
          <a:bodyPr/>
          <a:lstStyle/>
          <a:p>
            <a:r>
              <a:rPr lang="en-US" dirty="0" smtClean="0"/>
              <a:t>Could also move into completely new product areas</a:t>
            </a:r>
          </a:p>
          <a:p>
            <a:r>
              <a:rPr lang="en-US" dirty="0"/>
              <a:t> </a:t>
            </a:r>
            <a:r>
              <a:rPr lang="en-US" dirty="0" smtClean="0"/>
              <a:t>Rather than doubling down on electronics, could move into primary </a:t>
            </a:r>
            <a:r>
              <a:rPr lang="en-US" dirty="0"/>
              <a:t>products, agro-based products, and other resource-based </a:t>
            </a:r>
            <a:r>
              <a:rPr lang="en-US" dirty="0" smtClean="0"/>
              <a:t>products, and moving in high tech like biotech</a:t>
            </a:r>
          </a:p>
          <a:p>
            <a:r>
              <a:rPr lang="en-US" dirty="0" smtClean="0"/>
              <a:t>Constrained </a:t>
            </a:r>
            <a:r>
              <a:rPr lang="en-US" dirty="0"/>
              <a:t>by 1) low agglomeration economies 2) </a:t>
            </a:r>
            <a:r>
              <a:rPr lang="en-US" dirty="0" smtClean="0"/>
              <a:t>poor local research base 3) the </a:t>
            </a:r>
            <a:r>
              <a:rPr lang="en-US" dirty="0"/>
              <a:t>quality of the technical </a:t>
            </a:r>
            <a:r>
              <a:rPr lang="en-US" dirty="0" smtClean="0"/>
              <a:t>workforce 4)  Absence </a:t>
            </a:r>
            <a:r>
              <a:rPr lang="en-US" dirty="0"/>
              <a:t>of </a:t>
            </a:r>
            <a:r>
              <a:rPr lang="en-US" dirty="0" smtClean="0"/>
              <a:t>capable Malaysian firms</a:t>
            </a:r>
          </a:p>
          <a:p>
            <a:r>
              <a:rPr lang="en-US" dirty="0" smtClean="0"/>
              <a:t>In some cases it may be possible to take advantage of knowledge spillovers from </a:t>
            </a:r>
            <a:r>
              <a:rPr lang="en-US" dirty="0"/>
              <a:t>MNC’s however, </a:t>
            </a:r>
            <a:r>
              <a:rPr lang="en-US" dirty="0" smtClean="0"/>
              <a:t>typically spillovers </a:t>
            </a:r>
            <a:r>
              <a:rPr lang="en-US" dirty="0"/>
              <a:t>from FDI are modest </a:t>
            </a:r>
          </a:p>
          <a:p>
            <a:pPr marL="0" indent="0">
              <a:buNone/>
            </a:pPr>
            <a:endParaRPr lang="en-US" dirty="0"/>
          </a:p>
        </p:txBody>
      </p:sp>
    </p:spTree>
    <p:extLst>
      <p:ext uri="{BB962C8B-B14F-4D97-AF65-F5344CB8AC3E}">
        <p14:creationId xmlns:p14="http://schemas.microsoft.com/office/powerpoint/2010/main" val="2897202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Investment in R&amp;D</a:t>
            </a:r>
            <a:endParaRPr lang="en-US" dirty="0"/>
          </a:p>
        </p:txBody>
      </p:sp>
      <p:sp>
        <p:nvSpPr>
          <p:cNvPr id="3" name="Content Placeholder 2"/>
          <p:cNvSpPr>
            <a:spLocks noGrp="1"/>
          </p:cNvSpPr>
          <p:nvPr>
            <p:ph idx="1"/>
          </p:nvPr>
        </p:nvSpPr>
        <p:spPr>
          <a:xfrm>
            <a:off x="1120000" y="1825624"/>
            <a:ext cx="10347070" cy="4711099"/>
          </a:xfrm>
        </p:spPr>
        <p:txBody>
          <a:bodyPr/>
          <a:lstStyle/>
          <a:p>
            <a:r>
              <a:rPr lang="en-US" sz="3200" dirty="0" smtClean="0"/>
              <a:t>Should improve research capability of local universities</a:t>
            </a:r>
          </a:p>
          <a:p>
            <a:pPr lvl="1"/>
            <a:r>
              <a:rPr lang="en-US" dirty="0" smtClean="0"/>
              <a:t>The ratings of recent university graduates tend to be passable but not excellent</a:t>
            </a:r>
          </a:p>
          <a:p>
            <a:r>
              <a:rPr lang="en-US" sz="3200" dirty="0" smtClean="0"/>
              <a:t>Should not place all eggs in the university basket as most patents are filed by firms rather than universities, even in the US</a:t>
            </a:r>
          </a:p>
          <a:p>
            <a:r>
              <a:rPr lang="en-US" sz="3200" dirty="0" smtClean="0"/>
              <a:t>Currently a mismatch between the skills and services firms need and what universities can provide</a:t>
            </a:r>
          </a:p>
          <a:p>
            <a:r>
              <a:rPr lang="en-US" sz="3200" dirty="0" smtClean="0"/>
              <a:t>Post-doctoral programs might help to bridge the divide</a:t>
            </a:r>
          </a:p>
          <a:p>
            <a:pPr marL="0" indent="0">
              <a:buNone/>
            </a:pPr>
            <a:endParaRPr lang="en-US" dirty="0"/>
          </a:p>
        </p:txBody>
      </p:sp>
    </p:spTree>
    <p:extLst>
      <p:ext uri="{BB962C8B-B14F-4D97-AF65-F5344CB8AC3E}">
        <p14:creationId xmlns:p14="http://schemas.microsoft.com/office/powerpoint/2010/main" val="2971933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on Malaysia</a:t>
            </a:r>
            <a:endParaRPr lang="en-US" dirty="0"/>
          </a:p>
        </p:txBody>
      </p:sp>
      <p:sp>
        <p:nvSpPr>
          <p:cNvPr id="4" name="Content Placeholder 3"/>
          <p:cNvSpPr>
            <a:spLocks noGrp="1"/>
          </p:cNvSpPr>
          <p:nvPr>
            <p:ph idx="1"/>
          </p:nvPr>
        </p:nvSpPr>
        <p:spPr/>
        <p:txBody>
          <a:bodyPr/>
          <a:lstStyle/>
          <a:p>
            <a:r>
              <a:rPr lang="en-US" dirty="0" smtClean="0"/>
              <a:t>Current classified by World Bank as an “Upper Middle Income”  country </a:t>
            </a:r>
          </a:p>
          <a:p>
            <a:r>
              <a:rPr lang="en-US" dirty="0" smtClean="0"/>
              <a:t>30 Million population with GNI per capita of $11K (similar to that of Brazil) </a:t>
            </a:r>
          </a:p>
          <a:p>
            <a:r>
              <a:rPr lang="en-US" dirty="0" smtClean="0"/>
              <a:t>Very diverse (ethnic, linguistic and religious)</a:t>
            </a:r>
          </a:p>
          <a:p>
            <a:r>
              <a:rPr lang="en-US" dirty="0" smtClean="0"/>
              <a:t>Net exporter of finished electronics and natural resources</a:t>
            </a:r>
          </a:p>
          <a:p>
            <a:r>
              <a:rPr lang="en-US" dirty="0" smtClean="0"/>
              <a:t>GPD consistently posts 4-6% annual growth </a:t>
            </a:r>
          </a:p>
          <a:p>
            <a:endParaRPr lang="en-US" dirty="0"/>
          </a:p>
        </p:txBody>
      </p:sp>
    </p:spTree>
    <p:extLst>
      <p:ext uri="{BB962C8B-B14F-4D97-AF65-F5344CB8AC3E}">
        <p14:creationId xmlns:p14="http://schemas.microsoft.com/office/powerpoint/2010/main" val="1502442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of the Article</a:t>
            </a:r>
            <a:endParaRPr lang="en-US" dirty="0"/>
          </a:p>
        </p:txBody>
      </p:sp>
      <p:sp>
        <p:nvSpPr>
          <p:cNvPr id="3" name="Content Placeholder 2"/>
          <p:cNvSpPr>
            <a:spLocks noGrp="1"/>
          </p:cNvSpPr>
          <p:nvPr>
            <p:ph idx="1"/>
          </p:nvPr>
        </p:nvSpPr>
        <p:spPr>
          <a:xfrm>
            <a:off x="838201" y="1825625"/>
            <a:ext cx="10906896" cy="4748170"/>
          </a:xfrm>
        </p:spPr>
        <p:txBody>
          <a:bodyPr>
            <a:normAutofit/>
          </a:bodyPr>
          <a:lstStyle/>
          <a:p>
            <a:r>
              <a:rPr lang="en-US" dirty="0" smtClean="0"/>
              <a:t>Focuses on Penang – a highly industrialized and educated region in the northwest of the country that accounts for almost have of </a:t>
            </a:r>
            <a:r>
              <a:rPr lang="en-US" dirty="0" err="1" smtClean="0"/>
              <a:t>Malyasia’s</a:t>
            </a:r>
            <a:r>
              <a:rPr lang="en-US" dirty="0" smtClean="0"/>
              <a:t> electronics exports</a:t>
            </a:r>
          </a:p>
          <a:p>
            <a:r>
              <a:rPr lang="en-US" dirty="0" smtClean="0"/>
              <a:t>In Penang - increased exports have driven wage growth</a:t>
            </a:r>
          </a:p>
          <a:p>
            <a:pPr lvl="1"/>
            <a:r>
              <a:rPr lang="en-US" dirty="0" smtClean="0"/>
              <a:t>However, this growth is potentially undermining competitiveness for traditional electronic manufactures</a:t>
            </a:r>
          </a:p>
          <a:p>
            <a:pPr lvl="1"/>
            <a:r>
              <a:rPr lang="en-US" dirty="0" smtClean="0"/>
              <a:t>Question of how to move up the value chain to higher value added products</a:t>
            </a:r>
          </a:p>
          <a:p>
            <a:r>
              <a:rPr lang="en-US" dirty="0" smtClean="0"/>
              <a:t>Authors warn that eventually, Penang’s comparative advantage in manufacturing will begin to fade, so it should look for new opportunities before this happens</a:t>
            </a:r>
            <a:endParaRPr lang="en-US" dirty="0"/>
          </a:p>
        </p:txBody>
      </p:sp>
    </p:spTree>
    <p:extLst>
      <p:ext uri="{BB962C8B-B14F-4D97-AF65-F5344CB8AC3E}">
        <p14:creationId xmlns:p14="http://schemas.microsoft.com/office/powerpoint/2010/main" val="167826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Malaysia’s Fork in the Road</a:t>
            </a:r>
            <a:endParaRPr lang="en-US" dirty="0"/>
          </a:p>
        </p:txBody>
      </p:sp>
      <p:sp>
        <p:nvSpPr>
          <p:cNvPr id="3" name="Content Placeholder 2"/>
          <p:cNvSpPr>
            <a:spLocks noGrp="1"/>
          </p:cNvSpPr>
          <p:nvPr>
            <p:ph idx="1"/>
          </p:nvPr>
        </p:nvSpPr>
        <p:spPr>
          <a:xfrm>
            <a:off x="444843" y="1825624"/>
            <a:ext cx="10908957" cy="4674029"/>
          </a:xfrm>
        </p:spPr>
        <p:txBody>
          <a:bodyPr/>
          <a:lstStyle/>
          <a:p>
            <a:r>
              <a:rPr lang="en-US" dirty="0" smtClean="0"/>
              <a:t>While investment by Multi-nationals has been good for Malaysia, the country cannot rely on investment by multinationals directing the path toward developed status.</a:t>
            </a:r>
          </a:p>
          <a:p>
            <a:pPr lvl="1"/>
            <a:endParaRPr lang="en-US" dirty="0" smtClean="0"/>
          </a:p>
          <a:p>
            <a:pPr lvl="1"/>
            <a:r>
              <a:rPr lang="en-US" dirty="0" smtClean="0"/>
              <a:t>“</a:t>
            </a:r>
            <a:r>
              <a:rPr lang="en-US" dirty="0"/>
              <a:t>Diversification into product lines which leverage expertise in current lines of business.  For example, electronic and IT equipment for medical purposes are possibilities, as are biopharmaceuticals although growing a profitable biotech subsector is a far more demanding </a:t>
            </a:r>
            <a:r>
              <a:rPr lang="en-US" dirty="0" smtClean="0"/>
              <a:t>proposition”</a:t>
            </a:r>
          </a:p>
          <a:p>
            <a:pPr lvl="1"/>
            <a:endParaRPr lang="en-US" dirty="0" smtClean="0"/>
          </a:p>
          <a:p>
            <a:r>
              <a:rPr lang="en-US" dirty="0" smtClean="0"/>
              <a:t>Malaysia currently does not have the depth of skills to develop new industries at significant scale</a:t>
            </a:r>
            <a:endParaRPr lang="en-US" dirty="0"/>
          </a:p>
        </p:txBody>
      </p:sp>
    </p:spTree>
    <p:extLst>
      <p:ext uri="{BB962C8B-B14F-4D97-AF65-F5344CB8AC3E}">
        <p14:creationId xmlns:p14="http://schemas.microsoft.com/office/powerpoint/2010/main" val="2008434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Revealed Comparative Advantage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RCA basically shows which products are disproportionately exported by a country vis-a-vis its total export portfolio</a:t>
            </a:r>
          </a:p>
          <a:p>
            <a:r>
              <a:rPr lang="en-US" dirty="0" smtClean="0"/>
              <a:t>It differs from the traditional approach of measuring Ca by measuring actual export performance rather than assessing the underlying sources of comparative advantage</a:t>
            </a:r>
          </a:p>
          <a:p>
            <a:pPr marL="457200" lvl="1" indent="0">
              <a:buNone/>
            </a:pPr>
            <a:endParaRPr lang="en-US" dirty="0" smtClean="0"/>
          </a:p>
          <a:p>
            <a:r>
              <a:rPr lang="en-US" dirty="0" smtClean="0"/>
              <a:t>Looking at the pattern of exports, the authors demonstrate that the importance of electronics has been growing, while the importance of natural resources has been falling</a:t>
            </a:r>
          </a:p>
          <a:p>
            <a:pPr lvl="1"/>
            <a:r>
              <a:rPr lang="en-US" dirty="0" smtClean="0"/>
              <a:t>“Increasingly</a:t>
            </a:r>
            <a:r>
              <a:rPr lang="en-US" dirty="0"/>
              <a:t>, Penang’s comparative advantage appears to be in high-tech products, especially electronics, telecommunication equipment, and computer-related products, mostly produced in plants owned by MNCs</a:t>
            </a:r>
            <a:r>
              <a:rPr lang="en-US" dirty="0" smtClean="0"/>
              <a:t>.” </a:t>
            </a:r>
            <a:endParaRPr lang="en-US" dirty="0"/>
          </a:p>
        </p:txBody>
      </p:sp>
    </p:spTree>
    <p:extLst>
      <p:ext uri="{BB962C8B-B14F-4D97-AF65-F5344CB8AC3E}">
        <p14:creationId xmlns:p14="http://schemas.microsoft.com/office/powerpoint/2010/main" val="3794853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Weaknesses of RCA Analysis</a:t>
            </a:r>
            <a:endParaRPr lang="en-US" dirty="0"/>
          </a:p>
        </p:txBody>
      </p:sp>
      <p:sp>
        <p:nvSpPr>
          <p:cNvPr id="3" name="Content Placeholder 2"/>
          <p:cNvSpPr>
            <a:spLocks noGrp="1"/>
          </p:cNvSpPr>
          <p:nvPr>
            <p:ph idx="1"/>
          </p:nvPr>
        </p:nvSpPr>
        <p:spPr/>
        <p:txBody>
          <a:bodyPr>
            <a:normAutofit/>
          </a:bodyPr>
          <a:lstStyle/>
          <a:p>
            <a:r>
              <a:rPr lang="en-US" dirty="0" smtClean="0"/>
              <a:t>It is backward looking – does not tell what a country should do in the future </a:t>
            </a:r>
          </a:p>
          <a:p>
            <a:r>
              <a:rPr lang="en-US" dirty="0" smtClean="0"/>
              <a:t>Does not look at sustainability of current practices </a:t>
            </a:r>
          </a:p>
          <a:p>
            <a:r>
              <a:rPr lang="en-US" dirty="0" smtClean="0"/>
              <a:t>May understate the role of intra-industry trade</a:t>
            </a:r>
            <a:endParaRPr lang="en-US" dirty="0"/>
          </a:p>
          <a:p>
            <a:r>
              <a:rPr lang="en-US" dirty="0" smtClean="0"/>
              <a:t>Would not differentiate between true comparative advantage versus exports from subsidized industries</a:t>
            </a:r>
          </a:p>
          <a:p>
            <a:endParaRPr lang="en-US" dirty="0" smtClean="0"/>
          </a:p>
        </p:txBody>
      </p:sp>
    </p:spTree>
    <p:extLst>
      <p:ext uri="{BB962C8B-B14F-4D97-AF65-F5344CB8AC3E}">
        <p14:creationId xmlns:p14="http://schemas.microsoft.com/office/powerpoint/2010/main" val="2135131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up the Value Chain</a:t>
            </a:r>
            <a:endParaRPr lang="en-US" dirty="0"/>
          </a:p>
        </p:txBody>
      </p:sp>
      <p:sp>
        <p:nvSpPr>
          <p:cNvPr id="3" name="Content Placeholder 2"/>
          <p:cNvSpPr>
            <a:spLocks noGrp="1"/>
          </p:cNvSpPr>
          <p:nvPr>
            <p:ph idx="1"/>
          </p:nvPr>
        </p:nvSpPr>
        <p:spPr/>
        <p:txBody>
          <a:bodyPr/>
          <a:lstStyle/>
          <a:p>
            <a:r>
              <a:rPr lang="en-US" dirty="0"/>
              <a:t>PRODY value – marker of sophistication of exports </a:t>
            </a:r>
          </a:p>
          <a:p>
            <a:r>
              <a:rPr lang="en-US" dirty="0"/>
              <a:t>EXPY – weighted average of PRODY</a:t>
            </a:r>
          </a:p>
          <a:p>
            <a:pPr lvl="1"/>
            <a:r>
              <a:rPr lang="en-US" dirty="0"/>
              <a:t>Tends to correlate with GDP per </a:t>
            </a:r>
            <a:r>
              <a:rPr lang="en-US" dirty="0" smtClean="0"/>
              <a:t>capita</a:t>
            </a:r>
          </a:p>
          <a:p>
            <a:pPr lvl="1"/>
            <a:r>
              <a:rPr lang="en-US" dirty="0"/>
              <a:t>EXP Y -</a:t>
            </a:r>
            <a:r>
              <a:rPr lang="en-US" dirty="0" smtClean="0"/>
              <a:t>measure </a:t>
            </a:r>
            <a:r>
              <a:rPr lang="en-US" dirty="0"/>
              <a:t>of the productivity level associated with a </a:t>
            </a:r>
            <a:r>
              <a:rPr lang="en-US" dirty="0" smtClean="0"/>
              <a:t>country’s </a:t>
            </a:r>
            <a:r>
              <a:rPr lang="en-US" dirty="0"/>
              <a:t>specialization </a:t>
            </a:r>
            <a:r>
              <a:rPr lang="en-US" dirty="0" smtClean="0"/>
              <a:t>pattern </a:t>
            </a:r>
            <a:endParaRPr lang="en-US" dirty="0"/>
          </a:p>
          <a:p>
            <a:r>
              <a:rPr lang="en-US" dirty="0"/>
              <a:t>In general, assumption that middle income countries should target the categories of products that rich countries </a:t>
            </a:r>
            <a:r>
              <a:rPr lang="en-US" dirty="0" smtClean="0"/>
              <a:t>export</a:t>
            </a:r>
          </a:p>
          <a:p>
            <a:pPr lvl="1"/>
            <a:r>
              <a:rPr lang="en-US" dirty="0"/>
              <a:t>“Countries become what they </a:t>
            </a:r>
            <a:r>
              <a:rPr lang="en-US" dirty="0" smtClean="0"/>
              <a:t>produce” (</a:t>
            </a:r>
            <a:r>
              <a:rPr lang="en-US" dirty="0" err="1" smtClean="0"/>
              <a:t>Rodrik</a:t>
            </a:r>
            <a:r>
              <a:rPr lang="en-US" dirty="0" smtClean="0"/>
              <a:t>)</a:t>
            </a:r>
          </a:p>
          <a:p>
            <a:pPr marL="457200" lvl="1" indent="0">
              <a:buNone/>
            </a:pPr>
            <a:endParaRPr lang="en-US" dirty="0"/>
          </a:p>
          <a:p>
            <a:endParaRPr lang="en-US" dirty="0"/>
          </a:p>
        </p:txBody>
      </p:sp>
    </p:spTree>
    <p:extLst>
      <p:ext uri="{BB962C8B-B14F-4D97-AF65-F5344CB8AC3E}">
        <p14:creationId xmlns:p14="http://schemas.microsoft.com/office/powerpoint/2010/main" val="271259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Cause of Malaysia’s Trap</a:t>
            </a:r>
            <a:endParaRPr lang="en-US" dirty="0"/>
          </a:p>
        </p:txBody>
      </p:sp>
      <p:sp>
        <p:nvSpPr>
          <p:cNvPr id="3" name="Content Placeholder 2"/>
          <p:cNvSpPr>
            <a:spLocks noGrp="1"/>
          </p:cNvSpPr>
          <p:nvPr>
            <p:ph idx="1"/>
          </p:nvPr>
        </p:nvSpPr>
        <p:spPr>
          <a:xfrm>
            <a:off x="562232" y="1569308"/>
            <a:ext cx="10791568" cy="4917989"/>
          </a:xfrm>
        </p:spPr>
        <p:txBody>
          <a:bodyPr>
            <a:normAutofit/>
          </a:bodyPr>
          <a:lstStyle/>
          <a:p>
            <a:r>
              <a:rPr lang="en-US" dirty="0" smtClean="0"/>
              <a:t>Building upon existing CA, not “accumulating capabilities” to branch out to higher value added</a:t>
            </a:r>
          </a:p>
          <a:p>
            <a:r>
              <a:rPr lang="en-US" dirty="0" smtClean="0"/>
              <a:t> Penang – Narrow band of export products</a:t>
            </a:r>
          </a:p>
          <a:p>
            <a:pPr lvl="1"/>
            <a:r>
              <a:rPr lang="en-US" dirty="0"/>
              <a:t>“Density" - defined as a new product’s proximity to a given country’s current set of products and how easy it is to move into that new product</a:t>
            </a:r>
          </a:p>
          <a:p>
            <a:endParaRPr lang="en-US" dirty="0" smtClean="0"/>
          </a:p>
          <a:p>
            <a:r>
              <a:rPr lang="en-US" dirty="0" smtClean="0"/>
              <a:t>China has revealed comparative advantage in one third of the products its exports, for Penang it was only 12% in 2007</a:t>
            </a:r>
          </a:p>
          <a:p>
            <a:r>
              <a:rPr lang="en-US" dirty="0" smtClean="0"/>
              <a:t> As Malaysia’ production of key electronic commodity types increases, it’s comparative advantage in these existing product types may fall</a:t>
            </a:r>
            <a:endParaRPr lang="en-US" dirty="0"/>
          </a:p>
        </p:txBody>
      </p:sp>
    </p:spTree>
    <p:extLst>
      <p:ext uri="{BB962C8B-B14F-4D97-AF65-F5344CB8AC3E}">
        <p14:creationId xmlns:p14="http://schemas.microsoft.com/office/powerpoint/2010/main" val="3824898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address this issue?</a:t>
            </a:r>
            <a:endParaRPr lang="en-US" dirty="0"/>
          </a:p>
        </p:txBody>
      </p:sp>
      <p:sp>
        <p:nvSpPr>
          <p:cNvPr id="3" name="Content Placeholder 2"/>
          <p:cNvSpPr>
            <a:spLocks noGrp="1"/>
          </p:cNvSpPr>
          <p:nvPr>
            <p:ph idx="1"/>
          </p:nvPr>
        </p:nvSpPr>
        <p:spPr/>
        <p:txBody>
          <a:bodyPr>
            <a:normAutofit/>
          </a:bodyPr>
          <a:lstStyle/>
          <a:p>
            <a:r>
              <a:rPr lang="en-US" sz="3200" dirty="0"/>
              <a:t>Penang could build up capability to </a:t>
            </a:r>
            <a:r>
              <a:rPr lang="en-US" sz="3200" dirty="0" smtClean="0"/>
              <a:t>export products for which it does not currently have (Upgrade)</a:t>
            </a:r>
          </a:p>
          <a:p>
            <a:r>
              <a:rPr lang="en-US" sz="3200" dirty="0" smtClean="0"/>
              <a:t>It must be cognizant of limitations inherent in its “product space”, i.e. it is easier to diversify into new product types that have overlap with existing products that it competitively produces already</a:t>
            </a:r>
          </a:p>
          <a:p>
            <a:r>
              <a:rPr lang="en-US" sz="3200" dirty="0" smtClean="0"/>
              <a:t>“Density</a:t>
            </a:r>
            <a:r>
              <a:rPr lang="en-US" sz="3200" dirty="0"/>
              <a:t>" -</a:t>
            </a:r>
            <a:r>
              <a:rPr lang="en-US" sz="3200" dirty="0" smtClean="0"/>
              <a:t> </a:t>
            </a:r>
            <a:r>
              <a:rPr lang="en-US" sz="3200" dirty="0"/>
              <a:t>defined as a new product’s proximity to a given country’s current set of </a:t>
            </a:r>
            <a:r>
              <a:rPr lang="en-US" sz="3200" dirty="0" smtClean="0"/>
              <a:t>products and how easy it is to move into that new product</a:t>
            </a:r>
          </a:p>
        </p:txBody>
      </p:sp>
    </p:spTree>
    <p:extLst>
      <p:ext uri="{BB962C8B-B14F-4D97-AF65-F5344CB8AC3E}">
        <p14:creationId xmlns:p14="http://schemas.microsoft.com/office/powerpoint/2010/main" val="146843539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917</TotalTime>
  <Words>816</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Corbel</vt:lpstr>
      <vt:lpstr>Depth</vt:lpstr>
      <vt:lpstr> Review of  “Can Malaysia Escape the Middle Income Trap?”  By Shahid Yusuf  &amp; Kaoru Nabeshima World Bank  Development Research Group 2009 </vt:lpstr>
      <vt:lpstr>Background on Malaysia</vt:lpstr>
      <vt:lpstr>Approach of the Article</vt:lpstr>
      <vt:lpstr>Malaysia’s Fork in the Road</vt:lpstr>
      <vt:lpstr>Revealed Comparative Advantage</vt:lpstr>
      <vt:lpstr>Weaknesses of RCA Analysis</vt:lpstr>
      <vt:lpstr>Moving up the Value Chain</vt:lpstr>
      <vt:lpstr>Potential Cause of Malaysia’s Trap</vt:lpstr>
      <vt:lpstr>How to address this issue?</vt:lpstr>
      <vt:lpstr>Diversification</vt:lpstr>
      <vt:lpstr>Investment in R&amp;D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of  “Can Malaysia Escape the Middle Income Trap?”  By Shahid Yusuf  &amp; Kaoru Nabeshima</dc:title>
  <dc:creator>Nathan Hutson</dc:creator>
  <cp:lastModifiedBy>Jeffrey Nugent</cp:lastModifiedBy>
  <cp:revision>23</cp:revision>
  <dcterms:created xsi:type="dcterms:W3CDTF">2016-02-02T07:20:44Z</dcterms:created>
  <dcterms:modified xsi:type="dcterms:W3CDTF">2016-02-02T23:36:37Z</dcterms:modified>
</cp:coreProperties>
</file>