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7" r:id="rId11"/>
    <p:sldId id="268" r:id="rId12"/>
    <p:sldId id="263" r:id="rId13"/>
    <p:sldId id="264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>
        <p:scale>
          <a:sx n="80" d="100"/>
          <a:sy n="80" d="100"/>
        </p:scale>
        <p:origin x="-846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2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6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9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9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2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309634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Water and the potential for social instability: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/>
                </a:solidFill>
              </a:rPr>
              <a:t>Livelihoods, migration and the building of society</a:t>
            </a:r>
            <a:r>
              <a:rPr lang="zh-CN" altLang="en-US" dirty="0" smtClean="0">
                <a:solidFill>
                  <a:schemeClr val="tx1"/>
                </a:solidFill>
              </a:rPr>
              <a:t/>
            </a:r>
            <a:br>
              <a:rPr lang="zh-CN" altLang="en-US" dirty="0" smtClean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Author: Marcus </a:t>
            </a:r>
            <a:r>
              <a:rPr lang="en-US" altLang="zh-CN" dirty="0" err="1" smtClean="0">
                <a:solidFill>
                  <a:schemeClr val="tx1"/>
                </a:solidFill>
              </a:rPr>
              <a:t>Moench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Presenter: </a:t>
            </a:r>
            <a:r>
              <a:rPr lang="en-US" altLang="zh-CN" dirty="0" err="1" smtClean="0">
                <a:solidFill>
                  <a:schemeClr val="tx1"/>
                </a:solidFill>
              </a:rPr>
              <a:t>Weiqin</a:t>
            </a:r>
            <a:r>
              <a:rPr lang="en-US" altLang="zh-CN" dirty="0" smtClean="0">
                <a:solidFill>
                  <a:schemeClr val="tx1"/>
                </a:solidFill>
              </a:rPr>
              <a:t> yang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 water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implications:</a:t>
            </a:r>
          </a:p>
          <a:p>
            <a:pPr marL="0" indent="0">
              <a:buNone/>
            </a:pPr>
            <a:r>
              <a:rPr lang="en-US" dirty="0" smtClean="0"/>
              <a:t>1) nothing to lose so nothing to fear.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Water is more a weapon of peace than a weapon of </a:t>
            </a:r>
            <a:r>
              <a:rPr lang="en-US" dirty="0" smtClean="0"/>
              <a:t>war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Abundant and reliable water supplies </a:t>
            </a:r>
            <a:r>
              <a:rPr lang="en-US" dirty="0" smtClean="0"/>
              <a:t>enable </a:t>
            </a:r>
            <a:r>
              <a:rPr lang="en-US" dirty="0"/>
              <a:t>education and asset accumulation.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is a job that can hardly be interchanged for another job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Food security national policy.</a:t>
            </a:r>
          </a:p>
          <a:p>
            <a:endParaRPr lang="en-US" dirty="0" smtClean="0"/>
          </a:p>
          <a:p>
            <a:r>
              <a:rPr lang="en-US" altLang="zh-CN" dirty="0"/>
              <a:t>Food is relatively recession-proof.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 Toward better understanding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Intense conditions appear when those coincide: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1) Declining water resource </a:t>
            </a:r>
            <a:r>
              <a:rPr lang="en-US" altLang="zh-CN" dirty="0" smtClean="0"/>
              <a:t>conditions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2) sudden climatic fluctuations, </a:t>
            </a:r>
            <a:r>
              <a:rPr lang="en-US" altLang="zh-CN" dirty="0" smtClean="0"/>
              <a:t>like drought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3) not sufficiently diversified economy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Issues of 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groundwater resources are </a:t>
            </a:r>
            <a:r>
              <a:rPr lang="en-US" altLang="zh-CN" dirty="0" smtClean="0"/>
              <a:t>finite</a:t>
            </a:r>
          </a:p>
          <a:p>
            <a:r>
              <a:rPr lang="en-US" altLang="zh-CN" dirty="0"/>
              <a:t>the sustainability of </a:t>
            </a:r>
            <a:r>
              <a:rPr lang="en-US" altLang="zh-CN" dirty="0" smtClean="0"/>
              <a:t>an economy </a:t>
            </a:r>
            <a:r>
              <a:rPr lang="en-US" altLang="zh-CN" dirty="0"/>
              <a:t>depends on whether </a:t>
            </a:r>
            <a:r>
              <a:rPr lang="en-US" altLang="zh-CN" dirty="0" smtClean="0"/>
              <a:t>extraction </a:t>
            </a:r>
            <a:r>
              <a:rPr lang="en-US" altLang="zh-CN" dirty="0"/>
              <a:t>can be maintained at a sustainable </a:t>
            </a:r>
            <a:r>
              <a:rPr lang="en-US" altLang="zh-CN" dirty="0" smtClean="0"/>
              <a:t>level or not.</a:t>
            </a:r>
          </a:p>
          <a:p>
            <a:r>
              <a:rPr lang="en-US" altLang="zh-CN" dirty="0"/>
              <a:t>extraction is </a:t>
            </a:r>
            <a:r>
              <a:rPr lang="en-US" altLang="zh-CN" dirty="0" smtClean="0"/>
              <a:t>unregulated?</a:t>
            </a:r>
          </a:p>
          <a:p>
            <a:r>
              <a:rPr lang="en-US" altLang="zh-CN" dirty="0" smtClean="0"/>
              <a:t>Yes.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3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India: the poor were left behind. The rich go ahead and transit their livelihoods. </a:t>
            </a:r>
          </a:p>
          <a:p>
            <a:r>
              <a:rPr lang="en-US" altLang="zh-CN" dirty="0" smtClean="0"/>
              <a:t>Afghans: likely and </a:t>
            </a:r>
            <a:r>
              <a:rPr lang="en-US" altLang="zh-CN" dirty="0"/>
              <a:t>international </a:t>
            </a:r>
            <a:r>
              <a:rPr lang="en-US" altLang="zh-CN" dirty="0" smtClean="0"/>
              <a:t>migrated.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water is reallocated to meet ‘high value’ urban uses, agricultural users lose their livelihoods and have few alternatives to turn to.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8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4.2 Policy and security: </a:t>
            </a:r>
            <a:br>
              <a:rPr lang="en-US" altLang="zh-CN" dirty="0" smtClean="0"/>
            </a:br>
            <a:r>
              <a:rPr lang="en-US" altLang="zh-CN" dirty="0" smtClean="0"/>
              <a:t>the role of water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Strategies need to be taken early to do successful social transition.</a:t>
            </a:r>
          </a:p>
          <a:p>
            <a:r>
              <a:rPr lang="en-US" altLang="zh-CN" dirty="0" smtClean="0"/>
              <a:t>Fundamental key issues to successful social transition:</a:t>
            </a:r>
          </a:p>
          <a:p>
            <a:pPr marL="0" indent="0">
              <a:buNone/>
            </a:pPr>
            <a:r>
              <a:rPr lang="en-US" altLang="zh-CN" dirty="0" smtClean="0"/>
              <a:t>1)Education</a:t>
            </a:r>
          </a:p>
          <a:p>
            <a:pPr marL="0" indent="0">
              <a:buNone/>
            </a:pPr>
            <a:r>
              <a:rPr lang="en-US" altLang="zh-CN" dirty="0" smtClean="0"/>
              <a:t>2)Economic diversification</a:t>
            </a:r>
          </a:p>
          <a:p>
            <a:pPr marL="0" indent="0">
              <a:buNone/>
            </a:pPr>
            <a:r>
              <a:rPr lang="en-US" altLang="zh-CN" dirty="0" smtClean="0"/>
              <a:t>3)Migration and urbanization</a:t>
            </a:r>
          </a:p>
          <a:p>
            <a:pPr marL="0" indent="0">
              <a:buNone/>
            </a:pPr>
            <a:r>
              <a:rPr lang="en-US" altLang="zh-CN" dirty="0" smtClean="0"/>
              <a:t>4)Adaptive civil society institutions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6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Water and the potential for social instability are inextricably linked in much of the </a:t>
            </a:r>
            <a:r>
              <a:rPr lang="en-US" altLang="zh-CN" b="1" dirty="0" smtClean="0"/>
              <a:t>Third World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Not because of conflicts about sharing water between nations.</a:t>
            </a:r>
          </a:p>
          <a:p>
            <a:r>
              <a:rPr lang="en-US" altLang="zh-CN" dirty="0" smtClean="0"/>
              <a:t>Because of the impact on poverty, rural livelihoods and the relationship between governance and conflict at local levels.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 water leads to agriculture populations more vulnerable and migration.</a:t>
            </a:r>
          </a:p>
          <a:p>
            <a:r>
              <a:rPr lang="en-US" altLang="zh-CN" dirty="0" smtClean="0"/>
              <a:t>However, most of them are poorly equipped to develop non-agriculture livelihoods, which made the society more unstable.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1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en-US" altLang="zh-CN" sz="4900" dirty="0" smtClean="0"/>
              <a:t>Conventional analysis of the water-security link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“the wars of the next century will be over water.”</a:t>
            </a:r>
          </a:p>
          <a:p>
            <a:r>
              <a:rPr lang="en-US" altLang="zh-CN" dirty="0"/>
              <a:t>Conventional analysis </a:t>
            </a:r>
            <a:r>
              <a:rPr lang="en-US" altLang="zh-CN" dirty="0" smtClean="0"/>
              <a:t>focus on threats of war over limited water.</a:t>
            </a:r>
          </a:p>
          <a:p>
            <a:r>
              <a:rPr lang="en-US" altLang="zh-CN" dirty="0" smtClean="0"/>
              <a:t>But it is not a rule. It is just an expectation.</a:t>
            </a:r>
          </a:p>
          <a:p>
            <a:r>
              <a:rPr lang="en-US" altLang="zh-CN" dirty="0" smtClean="0"/>
              <a:t>“…more often internal than international”.</a:t>
            </a:r>
            <a:r>
              <a:rPr lang="zh-CN" altLang="en-US" dirty="0"/>
              <a:t> </a:t>
            </a:r>
            <a:r>
              <a:rPr lang="en-US" altLang="zh-CN" dirty="0" smtClean="0"/>
              <a:t>By Homer-Dixon(1994)</a:t>
            </a:r>
          </a:p>
        </p:txBody>
      </p:sp>
    </p:spTree>
    <p:extLst>
      <p:ext uri="{BB962C8B-B14F-4D97-AF65-F5344CB8AC3E}">
        <p14:creationId xmlns:p14="http://schemas.microsoft.com/office/powerpoint/2010/main" val="19494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Water is a tool rather than a conflict itself in many times.</a:t>
            </a:r>
          </a:p>
          <a:p>
            <a:r>
              <a:rPr lang="en-US" altLang="zh-CN" dirty="0" smtClean="0"/>
              <a:t>Not just a weapon(tool), but also served as a building of trust in Israeli-Palestinian conflict.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0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en-US" altLang="zh-CN" sz="4900" dirty="0" smtClean="0"/>
              <a:t>. A</a:t>
            </a:r>
            <a:r>
              <a:rPr lang="en-US" altLang="zh-CN" sz="4900" dirty="0"/>
              <a:t>l</a:t>
            </a:r>
            <a:r>
              <a:rPr lang="en-US" altLang="zh-CN" sz="4900" dirty="0" smtClean="0"/>
              <a:t>ternative perspectives on the role of water development in security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More fundamental and more subtle than conventional analyses.</a:t>
            </a:r>
          </a:p>
          <a:p>
            <a:r>
              <a:rPr lang="en-US" altLang="zh-CN" dirty="0" smtClean="0"/>
              <a:t>It is about poverty</a:t>
            </a:r>
            <a:r>
              <a:rPr lang="en-US" altLang="zh-CN" dirty="0"/>
              <a:t>, migration, settlements and food </a:t>
            </a:r>
            <a:r>
              <a:rPr lang="en-US" altLang="zh-CN" dirty="0" smtClean="0"/>
              <a:t>security.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3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3.1 water, poverty, migration and social instability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u="sng" dirty="0" smtClean="0"/>
              <a:t>From water to poverty</a:t>
            </a:r>
          </a:p>
          <a:p>
            <a:r>
              <a:rPr lang="en-US" altLang="zh-CN" dirty="0" smtClean="0"/>
              <a:t>Most of the world’s population is made up pf rural farmers. (By </a:t>
            </a:r>
            <a:r>
              <a:rPr lang="en-US" altLang="zh-CN" dirty="0" err="1" smtClean="0"/>
              <a:t>Moench</a:t>
            </a:r>
            <a:r>
              <a:rPr lang="en-US" altLang="zh-CN" dirty="0" smtClean="0"/>
              <a:t> et al., 1999)</a:t>
            </a:r>
          </a:p>
          <a:p>
            <a:r>
              <a:rPr lang="en-US" altLang="zh-CN" dirty="0" smtClean="0"/>
              <a:t>The groundwater is important for irrigation for its </a:t>
            </a:r>
            <a:r>
              <a:rPr lang="en-US" altLang="zh-CN" dirty="0" smtClean="0">
                <a:solidFill>
                  <a:srgbClr val="FF0000"/>
                </a:solidFill>
              </a:rPr>
              <a:t>reliability</a:t>
            </a:r>
            <a:r>
              <a:rPr lang="en-US" altLang="zh-CN" dirty="0" smtClean="0"/>
              <a:t>, the </a:t>
            </a:r>
            <a:r>
              <a:rPr lang="en-US" altLang="zh-CN" dirty="0" smtClean="0">
                <a:solidFill>
                  <a:srgbClr val="FF0000"/>
                </a:solidFill>
              </a:rPr>
              <a:t>ease to control</a:t>
            </a:r>
            <a:r>
              <a:rPr lang="en-US" altLang="zh-CN" dirty="0" smtClean="0"/>
              <a:t> and the </a:t>
            </a:r>
            <a:r>
              <a:rPr lang="en-US" altLang="zh-CN" dirty="0" smtClean="0">
                <a:solidFill>
                  <a:srgbClr val="FF0000"/>
                </a:solidFill>
              </a:rPr>
              <a:t>insurance against fluctuations</a:t>
            </a:r>
            <a:r>
              <a:rPr lang="en-US" altLang="zh-CN" dirty="0" smtClean="0"/>
              <a:t> in precipitation or surface supplies. </a:t>
            </a:r>
          </a:p>
          <a:p>
            <a:r>
              <a:rPr lang="en-US" altLang="zh-CN" dirty="0" smtClean="0"/>
              <a:t>Consequence: higher productivity and incomes in groundwater-irrigated areas.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u="sng" dirty="0" smtClean="0"/>
              <a:t>From poverty to migration</a:t>
            </a:r>
          </a:p>
          <a:p>
            <a:r>
              <a:rPr lang="en-US" altLang="zh-CN" dirty="0" smtClean="0"/>
              <a:t>Water scarcity makes farmers investing in other livelihoods---career migration.</a:t>
            </a:r>
          </a:p>
          <a:p>
            <a:r>
              <a:rPr lang="en-US" altLang="zh-CN" dirty="0" smtClean="0"/>
              <a:t>Drilling deep wells failed, which made famers out to other places---population migration.</a:t>
            </a:r>
          </a:p>
          <a:p>
            <a:r>
              <a:rPr lang="en-US" altLang="zh-CN" dirty="0" smtClean="0"/>
              <a:t>Short-term migration is common adaptive response to drought but long-term migration results from depletion or degradation of groundwater source base, which may lead to a fundamental decline in regional economics prospects.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2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/>
              <a:t>From migration to social instability</a:t>
            </a:r>
          </a:p>
          <a:p>
            <a:r>
              <a:rPr lang="en-US" dirty="0"/>
              <a:t>environmental </a:t>
            </a:r>
            <a:r>
              <a:rPr lang="en-US" dirty="0" smtClean="0"/>
              <a:t>problems encourage destructive </a:t>
            </a:r>
            <a:r>
              <a:rPr lang="en-US" dirty="0"/>
              <a:t>forms of competition</a:t>
            </a:r>
            <a:endParaRPr lang="en-US" altLang="zh-CN" dirty="0" smtClean="0"/>
          </a:p>
          <a:p>
            <a:r>
              <a:rPr lang="en-US" altLang="zh-CN" dirty="0" smtClean="0"/>
              <a:t>Led to social tensions </a:t>
            </a:r>
            <a:r>
              <a:rPr lang="en-US" dirty="0" smtClean="0"/>
              <a:t>within </a:t>
            </a:r>
            <a:r>
              <a:rPr lang="en-US" dirty="0"/>
              <a:t>families, between communities </a:t>
            </a:r>
            <a:r>
              <a:rPr lang="en-US" dirty="0" smtClean="0"/>
              <a:t>and </a:t>
            </a:r>
            <a:r>
              <a:rPr lang="en-US" dirty="0"/>
              <a:t>between water sectors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Secrecy on data.</a:t>
            </a:r>
          </a:p>
          <a:p>
            <a:r>
              <a:rPr lang="en-US" altLang="zh-CN" dirty="0" smtClean="0"/>
              <a:t>Crops: low-value move to high-value.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0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602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主题​​</vt:lpstr>
      <vt:lpstr>Water and the potential for social instability: Livelihoods, migration and the building of society </vt:lpstr>
      <vt:lpstr>1. introduction</vt:lpstr>
      <vt:lpstr>PowerPoint Presentation</vt:lpstr>
      <vt:lpstr>2. Conventional analysis of the water-security link</vt:lpstr>
      <vt:lpstr>PowerPoint Presentation</vt:lpstr>
      <vt:lpstr>3. Alternative perspectives on the role of water development in security</vt:lpstr>
      <vt:lpstr>3.1 water, poverty, migration and social instability </vt:lpstr>
      <vt:lpstr>PowerPoint Presentation</vt:lpstr>
      <vt:lpstr>PowerPoint Presentation</vt:lpstr>
      <vt:lpstr>3.2 water and security</vt:lpstr>
      <vt:lpstr>PowerPoint Presentation</vt:lpstr>
      <vt:lpstr>4. Toward better understanding</vt:lpstr>
      <vt:lpstr>4.1 Issues of transition</vt:lpstr>
      <vt:lpstr>PowerPoint Presentation</vt:lpstr>
      <vt:lpstr>4.2 Policy and security:  the role of water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bqfxmy</dc:creator>
  <cp:lastModifiedBy>Jeffrey Nugent</cp:lastModifiedBy>
  <cp:revision>35</cp:revision>
  <dcterms:created xsi:type="dcterms:W3CDTF">2014-03-23T22:14:25Z</dcterms:created>
  <dcterms:modified xsi:type="dcterms:W3CDTF">2014-03-28T17:37:00Z</dcterms:modified>
</cp:coreProperties>
</file>