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2" r:id="rId7"/>
    <p:sldId id="261" r:id="rId8"/>
    <p:sldId id="263" r:id="rId9"/>
    <p:sldId id="264" r:id="rId10"/>
    <p:sldId id="268" r:id="rId11"/>
    <p:sldId id="269" r:id="rId12"/>
    <p:sldId id="267"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February 19,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February 19, 2016</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February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February 19,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February 19,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February 19,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February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February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February 19, 2016</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image" Target="../media/image5.emf"/><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432800" cy="4358340"/>
          </a:xfrm>
        </p:spPr>
        <p:txBody>
          <a:bodyPr/>
          <a:lstStyle/>
          <a:p>
            <a:pPr>
              <a:lnSpc>
                <a:spcPct val="60000"/>
              </a:lnSpc>
            </a:pPr>
            <a:r>
              <a:rPr lang="en-US" sz="3200" cap="none" dirty="0" smtClean="0"/>
              <a:t>Historical Legacies</a:t>
            </a:r>
            <a:r>
              <a:rPr lang="en-US" sz="3200" dirty="0" smtClean="0"/>
              <a:t>: </a:t>
            </a:r>
            <a:br>
              <a:rPr lang="en-US" sz="3200" dirty="0" smtClean="0"/>
            </a:br>
            <a:r>
              <a:rPr lang="en-US" sz="3200" dirty="0" smtClean="0"/>
              <a:t/>
            </a:r>
            <a:br>
              <a:rPr lang="en-US" sz="3200" dirty="0" smtClean="0"/>
            </a:br>
            <a:r>
              <a:rPr lang="en-US" sz="3200" dirty="0" smtClean="0"/>
              <a:t>A m</a:t>
            </a:r>
            <a:r>
              <a:rPr lang="en-US" sz="3200" cap="none" dirty="0" smtClean="0"/>
              <a:t>odel</a:t>
            </a:r>
            <a:r>
              <a:rPr lang="en-US" sz="3200" dirty="0" smtClean="0"/>
              <a:t> l</a:t>
            </a:r>
            <a:r>
              <a:rPr lang="en-US" sz="3200" cap="none" dirty="0" smtClean="0"/>
              <a:t>inking</a:t>
            </a:r>
            <a:r>
              <a:rPr lang="en-US" sz="3200" dirty="0" smtClean="0"/>
              <a:t> A</a:t>
            </a:r>
            <a:r>
              <a:rPr lang="en-US" sz="3200" cap="none" dirty="0" smtClean="0"/>
              <a:t>frica’s</a:t>
            </a:r>
            <a:r>
              <a:rPr lang="en-US" sz="3200" dirty="0" smtClean="0"/>
              <a:t> p</a:t>
            </a:r>
            <a:r>
              <a:rPr lang="en-US" sz="3200" cap="none" dirty="0" smtClean="0"/>
              <a:t>ast</a:t>
            </a:r>
            <a:r>
              <a:rPr lang="en-US" sz="3200" dirty="0" smtClean="0"/>
              <a:t> t</a:t>
            </a:r>
            <a:r>
              <a:rPr lang="en-US" sz="3200" cap="none" dirty="0" smtClean="0"/>
              <a:t>o</a:t>
            </a:r>
            <a:r>
              <a:rPr lang="en-US" sz="3200" dirty="0" smtClean="0"/>
              <a:t> i</a:t>
            </a:r>
            <a:r>
              <a:rPr lang="en-US" sz="3200" cap="none" dirty="0" smtClean="0"/>
              <a:t>ts</a:t>
            </a:r>
            <a:r>
              <a:rPr lang="en-US" sz="3200" dirty="0" smtClean="0"/>
              <a:t> c</a:t>
            </a:r>
            <a:r>
              <a:rPr lang="en-US" sz="3200" cap="none" dirty="0" smtClean="0"/>
              <a:t>urrent</a:t>
            </a:r>
            <a:r>
              <a:rPr lang="en-US" sz="3200" dirty="0" smtClean="0"/>
              <a:t> u</a:t>
            </a:r>
            <a:r>
              <a:rPr lang="en-US" sz="3200" cap="none" dirty="0" smtClean="0"/>
              <a:t>nderdevelopment</a:t>
            </a:r>
            <a:r>
              <a:rPr lang="en-US" sz="3200" dirty="0" smtClean="0"/>
              <a:t> </a:t>
            </a:r>
            <a:r>
              <a:rPr lang="en-US" sz="6000" dirty="0" smtClean="0"/>
              <a:t/>
            </a:r>
            <a:br>
              <a:rPr lang="en-US" sz="6000" dirty="0" smtClean="0"/>
            </a:br>
            <a:r>
              <a:rPr lang="en-US" sz="6000" dirty="0" smtClean="0"/>
              <a:t/>
            </a:r>
            <a:br>
              <a:rPr lang="en-US" sz="6000" dirty="0" smtClean="0"/>
            </a:br>
            <a:endParaRPr lang="en-US" sz="6000" dirty="0"/>
          </a:p>
        </p:txBody>
      </p:sp>
      <p:sp>
        <p:nvSpPr>
          <p:cNvPr id="3" name="Subtitle 2"/>
          <p:cNvSpPr>
            <a:spLocks noGrp="1"/>
          </p:cNvSpPr>
          <p:nvPr>
            <p:ph type="subTitle" idx="1"/>
          </p:nvPr>
        </p:nvSpPr>
        <p:spPr/>
        <p:txBody>
          <a:bodyPr>
            <a:normAutofit/>
          </a:bodyPr>
          <a:lstStyle/>
          <a:p>
            <a:r>
              <a:rPr lang="en-US" sz="2200" cap="none" dirty="0"/>
              <a:t>B</a:t>
            </a:r>
            <a:r>
              <a:rPr lang="en-US" sz="2200" cap="none" dirty="0" smtClean="0"/>
              <a:t>y Nathan Nunn</a:t>
            </a:r>
            <a:endParaRPr lang="en-US" sz="2200" cap="none" dirty="0"/>
          </a:p>
        </p:txBody>
      </p:sp>
    </p:spTree>
    <p:extLst>
      <p:ext uri="{BB962C8B-B14F-4D97-AF65-F5344CB8AC3E}">
        <p14:creationId xmlns:p14="http://schemas.microsoft.com/office/powerpoint/2010/main" val="350220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35518"/>
            <a:ext cx="7620000" cy="3890645"/>
          </a:xfrm>
        </p:spPr>
        <p:txBody>
          <a:bodyPr/>
          <a:lstStyle/>
          <a:p>
            <a:endParaRPr lang="en-US" dirty="0" smtClean="0"/>
          </a:p>
          <a:p>
            <a:r>
              <a:rPr lang="en-US" dirty="0" smtClean="0"/>
              <a:t>Lemma </a:t>
            </a:r>
            <a:r>
              <a:rPr lang="en-US" dirty="0"/>
              <a:t>1. For every LR strategy, there are SR strategies that yield a higher payoff in at least the first period. </a:t>
            </a:r>
            <a:endParaRPr lang="en-US" dirty="0" smtClean="0"/>
          </a:p>
          <a:p>
            <a:endParaRPr lang="en-US" dirty="0" smtClean="0"/>
          </a:p>
          <a:p>
            <a:r>
              <a:rPr lang="en-US" dirty="0" smtClean="0"/>
              <a:t>Lemma </a:t>
            </a:r>
            <a:r>
              <a:rPr lang="en-US" dirty="0"/>
              <a:t>2. There exists ̄t sufficiently large, such that the best LR strategy yields higher payoffs in each period </a:t>
            </a:r>
            <a:r>
              <a:rPr lang="en-US" dirty="0" err="1"/>
              <a:t>tz</a:t>
            </a:r>
            <a:r>
              <a:rPr lang="en-US" dirty="0"/>
              <a:t> ̄t than do all SR strategies. </a:t>
            </a:r>
          </a:p>
          <a:p>
            <a:endParaRPr lang="en-US" dirty="0"/>
          </a:p>
          <a:p>
            <a:endParaRPr lang="en-US" dirty="0"/>
          </a:p>
        </p:txBody>
      </p:sp>
      <p:pic>
        <p:nvPicPr>
          <p:cNvPr id="4" name="Picture 3" descr="9.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235" y="813118"/>
            <a:ext cx="8755530" cy="1450620"/>
          </a:xfrm>
          <a:prstGeom prst="rect">
            <a:avLst/>
          </a:prstGeom>
        </p:spPr>
      </p:pic>
    </p:spTree>
    <p:extLst>
      <p:ext uri="{BB962C8B-B14F-4D97-AF65-F5344CB8AC3E}">
        <p14:creationId xmlns:p14="http://schemas.microsoft.com/office/powerpoint/2010/main" val="344236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png"/>
          <p:cNvPicPr>
            <a:picLocks noGrp="1" noChangeAspect="1"/>
          </p:cNvPicPr>
          <p:nvPr>
            <p:ph idx="1"/>
          </p:nvPr>
        </p:nvPicPr>
        <p:blipFill>
          <a:blip r:embed="rId2" cstate="email">
            <a:extLst>
              <a:ext uri="{28A0092B-C50C-407E-A947-70E740481C1C}">
                <a14:useLocalDpi xmlns:a14="http://schemas.microsoft.com/office/drawing/2010/main" val="0"/>
              </a:ext>
            </a:extLst>
          </a:blip>
          <a:srcRect l="-50923" r="-50923"/>
          <a:stretch>
            <a:fillRect/>
          </a:stretch>
        </p:blipFill>
        <p:spPr>
          <a:xfrm>
            <a:off x="-1967081" y="449847"/>
            <a:ext cx="11164838" cy="6408153"/>
          </a:xfrm>
        </p:spPr>
      </p:pic>
    </p:spTree>
    <p:extLst>
      <p:ext uri="{BB962C8B-B14F-4D97-AF65-F5344CB8AC3E}">
        <p14:creationId xmlns:p14="http://schemas.microsoft.com/office/powerpoint/2010/main" val="45162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More Explanations</a:t>
            </a:r>
            <a:endParaRPr lang="en-US" cap="none" dirty="0"/>
          </a:p>
        </p:txBody>
      </p:sp>
      <p:sp>
        <p:nvSpPr>
          <p:cNvPr id="3" name="Content Placeholder 2"/>
          <p:cNvSpPr>
            <a:spLocks noGrp="1"/>
          </p:cNvSpPr>
          <p:nvPr>
            <p:ph idx="1"/>
          </p:nvPr>
        </p:nvSpPr>
        <p:spPr/>
        <p:txBody>
          <a:bodyPr/>
          <a:lstStyle/>
          <a:p>
            <a:pPr marL="457200" indent="-457200">
              <a:buAutoNum type="arabicParenBoth"/>
            </a:pPr>
            <a:r>
              <a:rPr lang="en-US" dirty="0" smtClean="0"/>
              <a:t>Prior </a:t>
            </a:r>
            <a:r>
              <a:rPr lang="en-US" dirty="0"/>
              <a:t>to European contact, many African societies were located in high production </a:t>
            </a:r>
            <a:r>
              <a:rPr lang="en-US" dirty="0" smtClean="0"/>
              <a:t>equilibrium. </a:t>
            </a:r>
          </a:p>
          <a:p>
            <a:pPr marL="457200" indent="-457200">
              <a:buAutoNum type="arabicParenBoth"/>
            </a:pPr>
            <a:r>
              <a:rPr lang="en-US" dirty="0"/>
              <a:t>E</a:t>
            </a:r>
            <a:r>
              <a:rPr lang="en-US" dirty="0" smtClean="0"/>
              <a:t>xternal </a:t>
            </a:r>
            <a:r>
              <a:rPr lang="en-US" dirty="0"/>
              <a:t>extraction, during the slave trade and colonial rule, lowered the return to productive activities relative to unproductive </a:t>
            </a:r>
            <a:r>
              <a:rPr lang="en-US" dirty="0" smtClean="0"/>
              <a:t>activities.</a:t>
            </a:r>
          </a:p>
          <a:p>
            <a:pPr marL="457200" indent="-457200">
              <a:buAutoNum type="arabicParenBoth"/>
            </a:pPr>
            <a:r>
              <a:rPr lang="en-US" dirty="0" smtClean="0"/>
              <a:t>After </a:t>
            </a:r>
            <a:r>
              <a:rPr lang="en-US" dirty="0"/>
              <a:t>European contact, the proportion of individuals engaged in unproductive activities increased over time. </a:t>
            </a:r>
          </a:p>
        </p:txBody>
      </p:sp>
    </p:spTree>
    <p:extLst>
      <p:ext uri="{BB962C8B-B14F-4D97-AF65-F5344CB8AC3E}">
        <p14:creationId xmlns:p14="http://schemas.microsoft.com/office/powerpoint/2010/main" val="336622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Conclusions</a:t>
            </a:r>
            <a:endParaRPr lang="en-US" cap="none" dirty="0"/>
          </a:p>
        </p:txBody>
      </p:sp>
      <p:sp>
        <p:nvSpPr>
          <p:cNvPr id="3" name="Content Placeholder 2"/>
          <p:cNvSpPr>
            <a:spLocks noGrp="1"/>
          </p:cNvSpPr>
          <p:nvPr>
            <p:ph idx="1"/>
          </p:nvPr>
        </p:nvSpPr>
        <p:spPr/>
        <p:txBody>
          <a:bodyPr>
            <a:normAutofit/>
          </a:bodyPr>
          <a:lstStyle/>
          <a:p>
            <a:pPr marL="342900" indent="-342900">
              <a:buFont typeface="Wingdings" charset="2"/>
              <a:buChar char="§"/>
            </a:pPr>
            <a:r>
              <a:rPr lang="en-US" dirty="0"/>
              <a:t>Africa’s poor performance </a:t>
            </a:r>
            <a:r>
              <a:rPr lang="en-US" dirty="0" smtClean="0"/>
              <a:t>can </a:t>
            </a:r>
            <a:r>
              <a:rPr lang="en-US" dirty="0"/>
              <a:t>be partially explained by its unique history, which is characterized by two key events: the slave trade and colonial rule. </a:t>
            </a:r>
          </a:p>
          <a:p>
            <a:pPr marL="342900" indent="-342900">
              <a:buFont typeface="Wingdings" charset="2"/>
              <a:buChar char="§"/>
            </a:pPr>
            <a:r>
              <a:rPr lang="en-US" dirty="0" smtClean="0"/>
              <a:t>external </a:t>
            </a:r>
            <a:r>
              <a:rPr lang="en-US" dirty="0"/>
              <a:t>extraction, when severe enough, causes a society initially in the high production equilibrium to move to a low production equilibrium. </a:t>
            </a:r>
            <a:endParaRPr lang="en-US" dirty="0" smtClean="0"/>
          </a:p>
          <a:p>
            <a:pPr marL="342900" indent="-342900">
              <a:buFont typeface="Wingdings" charset="2"/>
              <a:buChar char="§"/>
            </a:pPr>
            <a:r>
              <a:rPr lang="en-US" dirty="0" smtClean="0"/>
              <a:t>Because </a:t>
            </a:r>
            <a:r>
              <a:rPr lang="en-US" dirty="0"/>
              <a:t>of the stability of low production </a:t>
            </a:r>
            <a:r>
              <a:rPr lang="en-US" dirty="0" smtClean="0"/>
              <a:t>equilibrium, </a:t>
            </a:r>
            <a:r>
              <a:rPr lang="en-US" dirty="0"/>
              <a:t>the society remains trapped in this suboptimal equilibrium even after the period of external extraction ends. </a:t>
            </a:r>
          </a:p>
          <a:p>
            <a:endParaRPr lang="en-US" dirty="0"/>
          </a:p>
        </p:txBody>
      </p:sp>
    </p:spTree>
    <p:extLst>
      <p:ext uri="{BB962C8B-B14F-4D97-AF65-F5344CB8AC3E}">
        <p14:creationId xmlns:p14="http://schemas.microsoft.com/office/powerpoint/2010/main" val="247136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Critique</a:t>
            </a:r>
            <a:endParaRPr lang="en-US" cap="none" dirty="0"/>
          </a:p>
        </p:txBody>
      </p:sp>
      <p:sp>
        <p:nvSpPr>
          <p:cNvPr id="3" name="Content Placeholder 2"/>
          <p:cNvSpPr>
            <a:spLocks noGrp="1"/>
          </p:cNvSpPr>
          <p:nvPr>
            <p:ph idx="1"/>
          </p:nvPr>
        </p:nvSpPr>
        <p:spPr/>
        <p:txBody>
          <a:bodyPr>
            <a:normAutofit lnSpcReduction="10000"/>
          </a:bodyPr>
          <a:lstStyle/>
          <a:p>
            <a:pPr marL="342900" indent="-342900">
              <a:buFont typeface="Wingdings" charset="2"/>
              <a:buChar char="§"/>
            </a:pPr>
            <a:r>
              <a:rPr lang="en-US" dirty="0"/>
              <a:t>do not believe that this is the only channel of influence. Many other channels are possible, </a:t>
            </a:r>
          </a:p>
          <a:p>
            <a:pPr marL="800100" lvl="1" indent="-342900">
              <a:buFont typeface="Wingdings" charset="2"/>
              <a:buChar char="§"/>
            </a:pPr>
            <a:r>
              <a:rPr lang="en-US" dirty="0" smtClean="0"/>
              <a:t>For </a:t>
            </a:r>
            <a:r>
              <a:rPr lang="en-US" dirty="0"/>
              <a:t>example, </a:t>
            </a:r>
            <a:r>
              <a:rPr lang="en-US" dirty="0" smtClean="0"/>
              <a:t>do </a:t>
            </a:r>
            <a:r>
              <a:rPr lang="en-US" dirty="0"/>
              <a:t>not consider the possible effects of assassinations of indigenous leaders during colonialism, declines in indigenous populations during the slave trade, or the impact of colonial rule on current international economic relations. </a:t>
            </a:r>
            <a:endParaRPr lang="en-US" dirty="0" smtClean="0"/>
          </a:p>
          <a:p>
            <a:pPr marL="342900" indent="-342900">
              <a:buFont typeface="Wingdings" charset="2"/>
              <a:buChar char="§"/>
            </a:pPr>
            <a:r>
              <a:rPr lang="en-US" dirty="0"/>
              <a:t>An important assumption of the model is that the colonizer is only able to tax entrepreneurs that produce. </a:t>
            </a:r>
            <a:endParaRPr lang="en-US" dirty="0" smtClean="0"/>
          </a:p>
          <a:p>
            <a:pPr marL="342900" indent="-342900">
              <a:buFont typeface="Wingdings" charset="2"/>
              <a:buChar char="§"/>
            </a:pPr>
            <a:r>
              <a:rPr lang="en-US" dirty="0"/>
              <a:t>A</a:t>
            </a:r>
            <a:r>
              <a:rPr lang="en-US" dirty="0" smtClean="0"/>
              <a:t>nalysis focuses </a:t>
            </a:r>
            <a:r>
              <a:rPr lang="en-US" dirty="0"/>
              <a:t>solely on history. </a:t>
            </a:r>
            <a:r>
              <a:rPr lang="en-US" dirty="0" smtClean="0"/>
              <a:t>do </a:t>
            </a:r>
            <a:r>
              <a:rPr lang="en-US" dirty="0"/>
              <a:t>not consider the role expectations play in equilibrium selection. </a:t>
            </a:r>
            <a:endParaRPr lang="en-US" dirty="0" smtClean="0"/>
          </a:p>
          <a:p>
            <a:pPr marL="342900" indent="-342900">
              <a:buFont typeface="Wingdings" charset="2"/>
              <a:buChar char="§"/>
            </a:pPr>
            <a:r>
              <a:rPr lang="en-US" dirty="0" smtClean="0"/>
              <a:t>Assumption: Africa’s </a:t>
            </a:r>
            <a:r>
              <a:rPr lang="en-US" dirty="0"/>
              <a:t>history is consistent with each part of the explanation. </a:t>
            </a:r>
          </a:p>
          <a:p>
            <a:pPr marL="342900" indent="-342900">
              <a:buFont typeface="Wingdings" charset="2"/>
              <a:buChar char="§"/>
            </a:pPr>
            <a:endParaRPr lang="en-US" dirty="0"/>
          </a:p>
          <a:p>
            <a:pPr marL="342900" indent="-342900">
              <a:buFont typeface="Wingdings" charset="2"/>
              <a:buChar char="§"/>
            </a:pPr>
            <a:endParaRPr lang="en-US" dirty="0"/>
          </a:p>
          <a:p>
            <a:endParaRPr lang="en-US" dirty="0"/>
          </a:p>
          <a:p>
            <a:endParaRPr lang="en-US" dirty="0"/>
          </a:p>
        </p:txBody>
      </p:sp>
    </p:spTree>
    <p:extLst>
      <p:ext uri="{BB962C8B-B14F-4D97-AF65-F5344CB8AC3E}">
        <p14:creationId xmlns:p14="http://schemas.microsoft.com/office/powerpoint/2010/main" val="147473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O</a:t>
            </a:r>
            <a:r>
              <a:rPr lang="en-US" cap="none" dirty="0" smtClean="0"/>
              <a:t>verview</a:t>
            </a:r>
            <a:endParaRPr lang="en-US" cap="none" dirty="0"/>
          </a:p>
        </p:txBody>
      </p:sp>
      <p:sp>
        <p:nvSpPr>
          <p:cNvPr id="3" name="Content Placeholder 2"/>
          <p:cNvSpPr>
            <a:spLocks noGrp="1"/>
          </p:cNvSpPr>
          <p:nvPr>
            <p:ph idx="1"/>
          </p:nvPr>
        </p:nvSpPr>
        <p:spPr/>
        <p:txBody>
          <a:bodyPr/>
          <a:lstStyle/>
          <a:p>
            <a:pPr marL="342900" indent="-342900">
              <a:buFont typeface="Wingdings" charset="2"/>
              <a:buChar char="§"/>
            </a:pPr>
            <a:r>
              <a:rPr lang="en-US" sz="2200" dirty="0" smtClean="0"/>
              <a:t>About: Linking Africa’s </a:t>
            </a:r>
            <a:r>
              <a:rPr lang="en-US" sz="2200" dirty="0"/>
              <a:t>current under-development to colonial rule and the slave trade. </a:t>
            </a:r>
          </a:p>
          <a:p>
            <a:pPr marL="342900" indent="-342900">
              <a:buFont typeface="Wingdings" charset="2"/>
              <a:buChar char="§"/>
            </a:pPr>
            <a:r>
              <a:rPr lang="en-US" sz="2200" dirty="0" smtClean="0"/>
              <a:t>Question: Why </a:t>
            </a:r>
            <a:r>
              <a:rPr lang="en-US" sz="2200" dirty="0"/>
              <a:t>do they continue to matter today? </a:t>
            </a:r>
            <a:endParaRPr lang="en-US" sz="2200" dirty="0" smtClean="0"/>
          </a:p>
          <a:p>
            <a:pPr marL="342900" indent="-342900">
              <a:buFont typeface="Wingdings" charset="2"/>
              <a:buChar char="§"/>
            </a:pPr>
            <a:r>
              <a:rPr lang="en-US" sz="2200" dirty="0" smtClean="0"/>
              <a:t>Model: </a:t>
            </a:r>
          </a:p>
          <a:p>
            <a:pPr marL="800100" lvl="1" indent="-342900">
              <a:buFont typeface="Wingdings" charset="2"/>
              <a:buChar char="§"/>
            </a:pPr>
            <a:r>
              <a:rPr lang="en-US" sz="2200" dirty="0" smtClean="0"/>
              <a:t>one </a:t>
            </a:r>
            <a:r>
              <a:rPr lang="en-US" sz="2200" dirty="0"/>
              <a:t>equilibrium with secure property rights and a high level of production </a:t>
            </a:r>
          </a:p>
          <a:p>
            <a:pPr marL="800100" lvl="1" indent="-342900">
              <a:buFont typeface="Wingdings" charset="2"/>
              <a:buChar char="§"/>
            </a:pPr>
            <a:r>
              <a:rPr lang="en-US" sz="2200" dirty="0" smtClean="0"/>
              <a:t>others </a:t>
            </a:r>
            <a:r>
              <a:rPr lang="en-US" sz="2200" dirty="0"/>
              <a:t>with insecure property rights and low levels of production. </a:t>
            </a:r>
          </a:p>
          <a:p>
            <a:pPr marL="342900" indent="-342900">
              <a:buFont typeface="Wingdings" charset="2"/>
              <a:buChar char="§"/>
            </a:pPr>
            <a:endParaRPr lang="en-US" dirty="0"/>
          </a:p>
          <a:p>
            <a:pPr marL="342900" indent="-342900">
              <a:buFont typeface="Wingdings" charset="2"/>
              <a:buChar char="§"/>
            </a:pPr>
            <a:endParaRPr lang="en-US" dirty="0"/>
          </a:p>
        </p:txBody>
      </p:sp>
    </p:spTree>
    <p:extLst>
      <p:ext uri="{BB962C8B-B14F-4D97-AF65-F5344CB8AC3E}">
        <p14:creationId xmlns:p14="http://schemas.microsoft.com/office/powerpoint/2010/main" val="298390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Introduction</a:t>
            </a:r>
            <a:endParaRPr lang="en-US" cap="none" dirty="0"/>
          </a:p>
        </p:txBody>
      </p:sp>
      <p:sp>
        <p:nvSpPr>
          <p:cNvPr id="3" name="Content Placeholder 2"/>
          <p:cNvSpPr>
            <a:spLocks noGrp="1"/>
          </p:cNvSpPr>
          <p:nvPr>
            <p:ph idx="1"/>
          </p:nvPr>
        </p:nvSpPr>
        <p:spPr/>
        <p:txBody>
          <a:bodyPr/>
          <a:lstStyle/>
          <a:p>
            <a:pPr marL="342900" indent="-342900">
              <a:buFont typeface="Wingdings" charset="2"/>
              <a:buChar char="§"/>
            </a:pPr>
            <a:r>
              <a:rPr lang="en-US" sz="2200" dirty="0" smtClean="0"/>
              <a:t>Africa’s economic performance since independence has been poor due to the slave trade and colonial rule. </a:t>
            </a:r>
          </a:p>
          <a:p>
            <a:pPr marL="342900" indent="-342900">
              <a:buFont typeface="Wingdings" charset="2"/>
              <a:buChar char="§"/>
            </a:pPr>
            <a:r>
              <a:rPr lang="en-US" sz="2200" dirty="0"/>
              <a:t>Why do these events, which ended years ago, continue to matter today? </a:t>
            </a:r>
          </a:p>
          <a:p>
            <a:pPr marL="342900" indent="-342900">
              <a:buFont typeface="Wingdings" charset="2"/>
              <a:buChar char="§"/>
            </a:pPr>
            <a:r>
              <a:rPr lang="en-US" sz="2200" dirty="0"/>
              <a:t>The model highlights the effect that colonial rule and the slave trade may have on the security of private property, and as a result, the level of production in the economy. </a:t>
            </a:r>
          </a:p>
          <a:p>
            <a:pPr marL="342900" indent="-342900">
              <a:buFont typeface="Wingdings" charset="2"/>
              <a:buChar char="§"/>
            </a:pPr>
            <a:endParaRPr lang="en-US" dirty="0" smtClean="0"/>
          </a:p>
          <a:p>
            <a:pPr marL="342900" indent="-342900">
              <a:buFont typeface="Wingdings" charset="2"/>
              <a:buChar char="§"/>
            </a:pPr>
            <a:endParaRPr lang="en-US" dirty="0"/>
          </a:p>
        </p:txBody>
      </p:sp>
    </p:spTree>
    <p:extLst>
      <p:ext uri="{BB962C8B-B14F-4D97-AF65-F5344CB8AC3E}">
        <p14:creationId xmlns:p14="http://schemas.microsoft.com/office/powerpoint/2010/main" val="308587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en-US" cap="none" dirty="0" smtClean="0"/>
              <a:t>odel</a:t>
            </a:r>
            <a:endParaRPr lang="en-US" cap="none" dirty="0"/>
          </a:p>
        </p:txBody>
      </p:sp>
      <p:sp>
        <p:nvSpPr>
          <p:cNvPr id="3" name="Content Placeholder 2"/>
          <p:cNvSpPr>
            <a:spLocks noGrp="1"/>
          </p:cNvSpPr>
          <p:nvPr>
            <p:ph idx="1"/>
          </p:nvPr>
        </p:nvSpPr>
        <p:spPr>
          <a:xfrm>
            <a:off x="457199" y="1752600"/>
            <a:ext cx="8119035" cy="4373563"/>
          </a:xfrm>
        </p:spPr>
        <p:txBody>
          <a:bodyPr>
            <a:normAutofit fontScale="92500" lnSpcReduction="20000"/>
          </a:bodyPr>
          <a:lstStyle/>
          <a:p>
            <a:pPr marL="342900" indent="-342900">
              <a:buFont typeface="Wingdings" charset="2"/>
              <a:buChar char="§"/>
            </a:pPr>
            <a:r>
              <a:rPr lang="en-US" sz="2400" dirty="0"/>
              <a:t>The model developed has two stages. </a:t>
            </a:r>
          </a:p>
          <a:p>
            <a:pPr marL="342900" indent="-342900">
              <a:buFont typeface="Wingdings" charset="2"/>
              <a:buChar char="§"/>
            </a:pPr>
            <a:r>
              <a:rPr lang="en-US" sz="2400" dirty="0"/>
              <a:t>F</a:t>
            </a:r>
            <a:r>
              <a:rPr lang="en-US" sz="2400" dirty="0" smtClean="0"/>
              <a:t>irst stage: a </a:t>
            </a:r>
            <a:r>
              <a:rPr lang="en-US" sz="2400" dirty="0"/>
              <a:t>colonizer chooses a policy that has two instruments: the rate of extraction and the amount of resources to devote towards the enforcement of domestic property rights. </a:t>
            </a:r>
          </a:p>
          <a:p>
            <a:pPr marL="342900" indent="-342900">
              <a:buFont typeface="Wingdings" charset="2"/>
              <a:buChar char="§"/>
            </a:pPr>
            <a:r>
              <a:rPr lang="en-US" sz="2400" dirty="0"/>
              <a:t>S</a:t>
            </a:r>
            <a:r>
              <a:rPr lang="en-US" sz="2400" dirty="0" smtClean="0"/>
              <a:t>econd stage: </a:t>
            </a:r>
            <a:r>
              <a:rPr lang="en-US" sz="2400" dirty="0"/>
              <a:t>focuses on an important determinant of Africa’s poor performance: the widespread presence of robbery, theft, fraud, corruption, and civil conflict </a:t>
            </a:r>
            <a:endParaRPr lang="en-US" sz="2400" dirty="0" smtClean="0"/>
          </a:p>
          <a:p>
            <a:pPr marL="342900" indent="-342900">
              <a:buFont typeface="Wingdings" charset="2"/>
              <a:buChar char="§"/>
            </a:pPr>
            <a:r>
              <a:rPr lang="en-US" sz="2400" dirty="0" smtClean="0"/>
              <a:t>“Productive” and “Unproductive” activities</a:t>
            </a:r>
          </a:p>
          <a:p>
            <a:pPr marL="800100" lvl="1" indent="-342900">
              <a:buFont typeface="Wingdings" charset="2"/>
              <a:buChar char="§"/>
            </a:pPr>
            <a:r>
              <a:rPr lang="en-US" sz="2400" dirty="0"/>
              <a:t>C</a:t>
            </a:r>
            <a:r>
              <a:rPr lang="en-US" sz="2400" dirty="0" smtClean="0"/>
              <a:t>ore difference: unproductive </a:t>
            </a:r>
            <a:r>
              <a:rPr lang="en-US" sz="2400" dirty="0"/>
              <a:t>activities exert </a:t>
            </a:r>
            <a:r>
              <a:rPr lang="en-US" sz="2400" b="1" dirty="0"/>
              <a:t>a negative externality</a:t>
            </a:r>
            <a:r>
              <a:rPr lang="en-US" sz="2400" dirty="0"/>
              <a:t> on those engaged in productive activities, while productive activities do not exert a negative externality. </a:t>
            </a:r>
          </a:p>
          <a:p>
            <a:pPr marL="800100" lvl="1" indent="-342900">
              <a:buFont typeface="Wingdings" charset="2"/>
              <a:buChar char="§"/>
            </a:pPr>
            <a:endParaRPr lang="en-US" sz="2200" dirty="0"/>
          </a:p>
          <a:p>
            <a:pPr marL="342900" indent="-342900">
              <a:buFont typeface="Wingdings" charset="2"/>
              <a:buChar char="§"/>
            </a:pPr>
            <a:endParaRPr lang="en-US" sz="2200" dirty="0"/>
          </a:p>
        </p:txBody>
      </p:sp>
    </p:spTree>
    <p:extLst>
      <p:ext uri="{BB962C8B-B14F-4D97-AF65-F5344CB8AC3E}">
        <p14:creationId xmlns:p14="http://schemas.microsoft.com/office/powerpoint/2010/main" val="187812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Explanations</a:t>
            </a:r>
            <a:endParaRPr lang="en-US" cap="none" dirty="0"/>
          </a:p>
        </p:txBody>
      </p:sp>
      <p:sp>
        <p:nvSpPr>
          <p:cNvPr id="3" name="Content Placeholder 2"/>
          <p:cNvSpPr>
            <a:spLocks noGrp="1"/>
          </p:cNvSpPr>
          <p:nvPr>
            <p:ph idx="1"/>
          </p:nvPr>
        </p:nvSpPr>
        <p:spPr/>
        <p:txBody>
          <a:bodyPr>
            <a:normAutofit fontScale="92500"/>
          </a:bodyPr>
          <a:lstStyle/>
          <a:p>
            <a:pPr marL="342900" indent="-342900">
              <a:buFont typeface="Wingdings" charset="2"/>
              <a:buChar char="§"/>
            </a:pPr>
            <a:r>
              <a:rPr lang="en-US" dirty="0"/>
              <a:t>Prior to European contact, many African societies are located in high production </a:t>
            </a:r>
            <a:r>
              <a:rPr lang="en-US" dirty="0" smtClean="0"/>
              <a:t>equilibrium. </a:t>
            </a:r>
          </a:p>
          <a:p>
            <a:pPr marL="342900" indent="-342900">
              <a:buFont typeface="Wingdings" charset="2"/>
              <a:buChar char="§"/>
            </a:pPr>
            <a:r>
              <a:rPr lang="en-US" dirty="0" smtClean="0"/>
              <a:t>During </a:t>
            </a:r>
            <a:r>
              <a:rPr lang="en-US" dirty="0"/>
              <a:t>contact, external extraction lowers the return to productive activities relative to unproductive activities. This causes the high production equilibrium to disappear, leaving a unique low production equilibrium. </a:t>
            </a:r>
          </a:p>
          <a:p>
            <a:pPr marL="342900" indent="-342900">
              <a:buFont typeface="Wingdings" charset="2"/>
              <a:buChar char="§"/>
            </a:pPr>
            <a:r>
              <a:rPr lang="en-US" dirty="0" smtClean="0"/>
              <a:t>Individuals </a:t>
            </a:r>
            <a:r>
              <a:rPr lang="en-US" dirty="0"/>
              <a:t>switch from productive activities to unproductive activities, as the society moves to the new equilibrium. </a:t>
            </a:r>
          </a:p>
          <a:p>
            <a:pPr marL="342900" indent="-342900">
              <a:buFont typeface="Wingdings" charset="2"/>
              <a:buChar char="§"/>
            </a:pPr>
            <a:r>
              <a:rPr lang="en-US" dirty="0" smtClean="0"/>
              <a:t>After </a:t>
            </a:r>
            <a:r>
              <a:rPr lang="en-US" dirty="0"/>
              <a:t>the period of extraction, the high production equilibrium again exists. However, the society is now trapped in a low production equilibrium. The stability of this suboptimal equilibrium makes moving to the more efficient high production equilibrium difficult. </a:t>
            </a:r>
          </a:p>
          <a:p>
            <a:pPr marL="342900" indent="-342900">
              <a:buFont typeface="Wingdings" charset="2"/>
              <a:buChar char="§"/>
            </a:pPr>
            <a:endParaRPr lang="en-US" dirty="0"/>
          </a:p>
        </p:txBody>
      </p:sp>
    </p:spTree>
    <p:extLst>
      <p:ext uri="{BB962C8B-B14F-4D97-AF65-F5344CB8AC3E}">
        <p14:creationId xmlns:p14="http://schemas.microsoft.com/office/powerpoint/2010/main" val="68511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438"/>
            <a:ext cx="7620000" cy="5927726"/>
          </a:xfrm>
        </p:spPr>
        <p:txBody>
          <a:bodyPr>
            <a:normAutofit/>
          </a:bodyPr>
          <a:lstStyle/>
          <a:p>
            <a:pPr marL="342900" indent="-342900">
              <a:buFont typeface="Wingdings" charset="2"/>
              <a:buChar char="§"/>
            </a:pPr>
            <a:r>
              <a:rPr lang="en-US" dirty="0"/>
              <a:t>In the first stage, the colonizer moves, choosing a policy that consists of two instruments. </a:t>
            </a:r>
          </a:p>
          <a:p>
            <a:pPr marL="800100" lvl="1" indent="-342900">
              <a:buFont typeface="Wingdings" charset="2"/>
              <a:buChar char="§"/>
            </a:pPr>
            <a:r>
              <a:rPr lang="en-US" dirty="0"/>
              <a:t>The first is the rate of extraction </a:t>
            </a:r>
            <a:r>
              <a:rPr lang="en-US" dirty="0" smtClean="0"/>
              <a:t>   .</a:t>
            </a:r>
            <a:endParaRPr lang="en-US" dirty="0"/>
          </a:p>
          <a:p>
            <a:pPr marL="800100" lvl="1" indent="-342900">
              <a:buFont typeface="Wingdings" charset="2"/>
              <a:buChar char="§"/>
            </a:pPr>
            <a:r>
              <a:rPr lang="en-US" dirty="0"/>
              <a:t>The second instrument is the amount of resources devoted towards enforcing the security of private property in the society. The cost to the colonizer of a policy that generates q is c(q</a:t>
            </a:r>
            <a:r>
              <a:rPr lang="en-US" dirty="0" smtClean="0"/>
              <a:t>). </a:t>
            </a:r>
            <a:endParaRPr lang="en-US" dirty="0"/>
          </a:p>
          <a:p>
            <a:pPr marL="342900" indent="-342900">
              <a:buFont typeface="Wingdings" charset="2"/>
              <a:buChar char="§"/>
            </a:pPr>
            <a:r>
              <a:rPr lang="en-US" dirty="0"/>
              <a:t>In the second stage, each member of the society chooses whether to engage in </a:t>
            </a:r>
            <a:r>
              <a:rPr lang="en-US" dirty="0" smtClean="0"/>
              <a:t>productive </a:t>
            </a:r>
            <a:r>
              <a:rPr lang="en-US" dirty="0"/>
              <a:t>activities or unproductive activities; </a:t>
            </a:r>
            <a:endParaRPr lang="en-US" dirty="0" smtClean="0"/>
          </a:p>
          <a:p>
            <a:pPr marL="800100" lvl="1" indent="-342900">
              <a:buFont typeface="Wingdings" charset="2"/>
              <a:buChar char="§"/>
            </a:pPr>
            <a:r>
              <a:rPr lang="en-US" dirty="0"/>
              <a:t>Each individual engaged in productive activities produces the output A. </a:t>
            </a:r>
          </a:p>
          <a:p>
            <a:pPr marL="800100" lvl="1" indent="-342900">
              <a:buFont typeface="Wingdings" charset="2"/>
              <a:buChar char="§"/>
            </a:pPr>
            <a:r>
              <a:rPr lang="en-US" dirty="0" smtClean="0"/>
              <a:t>Denote </a:t>
            </a:r>
            <a:r>
              <a:rPr lang="en-US" dirty="0"/>
              <a:t>the fraction of unproductive </a:t>
            </a:r>
            <a:r>
              <a:rPr lang="en-US" dirty="0" smtClean="0"/>
              <a:t>entrepreneurs </a:t>
            </a:r>
            <a:r>
              <a:rPr lang="en-US" dirty="0"/>
              <a:t>by </a:t>
            </a:r>
            <a:r>
              <a:rPr lang="en-US" dirty="0" smtClean="0"/>
              <a:t>x.</a:t>
            </a:r>
          </a:p>
          <a:p>
            <a:pPr marL="800100" lvl="1" indent="-342900">
              <a:buFont typeface="Wingdings" charset="2"/>
              <a:buChar char="§"/>
            </a:pPr>
            <a:r>
              <a:rPr lang="en-US" dirty="0" smtClean="0"/>
              <a:t>the probability x of </a:t>
            </a:r>
            <a:r>
              <a:rPr lang="en-US" dirty="0"/>
              <a:t>an unproductive entrepreneur’s finding a productive entrepreneur can be written: </a:t>
            </a:r>
            <a:r>
              <a:rPr lang="en-US" dirty="0" err="1" smtClean="0"/>
              <a:t>Pr</a:t>
            </a:r>
            <a:r>
              <a:rPr lang="en-US" dirty="0"/>
              <a:t>(successful theft) = </a:t>
            </a:r>
            <a:r>
              <a:rPr lang="en-US" dirty="0" smtClean="0"/>
              <a:t>min(x/1-x,1) </a:t>
            </a:r>
            <a:endParaRPr lang="en-US" dirty="0"/>
          </a:p>
          <a:p>
            <a:pPr marL="800100" lvl="1" indent="-342900">
              <a:buFont typeface="Wingdings" charset="2"/>
              <a:buChar char="§"/>
            </a:pPr>
            <a:endParaRPr lang="en-US" dirty="0" smtClean="0"/>
          </a:p>
          <a:p>
            <a:pPr marL="800100" lvl="1" indent="-342900">
              <a:buFont typeface="Wingdings" charset="2"/>
              <a:buChar char="§"/>
            </a:pPr>
            <a:endParaRPr lang="en-US" dirty="0"/>
          </a:p>
          <a:p>
            <a:pPr marL="800100" lvl="1" indent="-342900">
              <a:buFont typeface="Wingdings" charset="2"/>
              <a:buChar char="§"/>
            </a:pPr>
            <a:endParaRPr lang="en-US" dirty="0"/>
          </a:p>
          <a:p>
            <a:pPr marL="342900" indent="-342900">
              <a:buFont typeface="Wingdings" charset="2"/>
              <a:buChar char="§"/>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39697110"/>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66"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14850" y="3346450"/>
                        <a:ext cx="114300" cy="1651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15266218"/>
              </p:ext>
            </p:extLst>
          </p:nvPr>
        </p:nvGraphicFramePr>
        <p:xfrm>
          <a:off x="819890" y="5643004"/>
          <a:ext cx="7517286" cy="739796"/>
        </p:xfrm>
        <a:graphic>
          <a:graphicData uri="http://schemas.openxmlformats.org/presentationml/2006/ole">
            <mc:AlternateContent xmlns:mc="http://schemas.openxmlformats.org/markup-compatibility/2006">
              <mc:Choice xmlns:v="urn:schemas-microsoft-com:vml" Requires="v">
                <p:oleObj spid="_x0000_s1067" name="Equation" r:id="rId5" imgW="4000500" imgH="393700" progId="Equation.3">
                  <p:embed/>
                </p:oleObj>
              </mc:Choice>
              <mc:Fallback>
                <p:oleObj name="Equation" r:id="rId5" imgW="4000500" imgH="393700" progId="Equation.3">
                  <p:embed/>
                  <p:pic>
                    <p:nvPicPr>
                      <p:cNvPr id="0" name=""/>
                      <p:cNvPicPr/>
                      <p:nvPr/>
                    </p:nvPicPr>
                    <p:blipFill>
                      <a:blip r:embed="rId6"/>
                      <a:stretch>
                        <a:fillRect/>
                      </a:stretch>
                    </p:blipFill>
                    <p:spPr>
                      <a:xfrm>
                        <a:off x="819890" y="5643004"/>
                        <a:ext cx="7517286" cy="73979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57836139"/>
              </p:ext>
            </p:extLst>
          </p:nvPr>
        </p:nvGraphicFramePr>
        <p:xfrm>
          <a:off x="4864474" y="908798"/>
          <a:ext cx="444146" cy="465792"/>
        </p:xfrm>
        <a:graphic>
          <a:graphicData uri="http://schemas.openxmlformats.org/presentationml/2006/ole">
            <mc:AlternateContent xmlns:mc="http://schemas.openxmlformats.org/markup-compatibility/2006">
              <mc:Choice xmlns:v="urn:schemas-microsoft-com:vml" Requires="v">
                <p:oleObj spid="_x0000_s1068" name="Equation" r:id="rId7" imgW="127000" imgH="139700" progId="Equation.3">
                  <p:embed/>
                </p:oleObj>
              </mc:Choice>
              <mc:Fallback>
                <p:oleObj name="Equation" r:id="rId7" imgW="127000" imgH="139700" progId="Equation.3">
                  <p:embed/>
                  <p:pic>
                    <p:nvPicPr>
                      <p:cNvPr id="0" name=""/>
                      <p:cNvPicPr/>
                      <p:nvPr/>
                    </p:nvPicPr>
                    <p:blipFill>
                      <a:blip r:embed="rId8"/>
                      <a:stretch>
                        <a:fillRect/>
                      </a:stretch>
                    </p:blipFill>
                    <p:spPr>
                      <a:xfrm>
                        <a:off x="4864474" y="908798"/>
                        <a:ext cx="444146" cy="465792"/>
                      </a:xfrm>
                      <a:prstGeom prst="rect">
                        <a:avLst/>
                      </a:prstGeom>
                    </p:spPr>
                  </p:pic>
                </p:oleObj>
              </mc:Fallback>
            </mc:AlternateContent>
          </a:graphicData>
        </a:graphic>
      </p:graphicFrame>
    </p:spTree>
    <p:extLst>
      <p:ext uri="{BB962C8B-B14F-4D97-AF65-F5344CB8AC3E}">
        <p14:creationId xmlns:p14="http://schemas.microsoft.com/office/powerpoint/2010/main" val="136099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236"/>
            <a:ext cx="7620000" cy="5931928"/>
          </a:xfrm>
        </p:spPr>
        <p:txBody>
          <a:bodyPr/>
          <a:lstStyle/>
          <a:p>
            <a:pPr marL="342900" indent="-342900">
              <a:buFont typeface="Wingdings" charset="2"/>
              <a:buChar char="§"/>
            </a:pPr>
            <a:r>
              <a:rPr lang="en-US" dirty="0"/>
              <a:t>The second stage of the game without extraction, </a:t>
            </a:r>
            <a:r>
              <a:rPr lang="en-US" dirty="0" smtClean="0"/>
              <a:t>   =</a:t>
            </a:r>
            <a:r>
              <a:rPr lang="en-US" dirty="0"/>
              <a:t>0, and with the security of property q determined exogenously models pre-contact Africa. </a:t>
            </a:r>
            <a:endParaRPr lang="en-US" dirty="0" smtClean="0"/>
          </a:p>
          <a:p>
            <a:pPr marL="800100" lvl="1" indent="-342900">
              <a:buFont typeface="Wingdings" charset="2"/>
              <a:buChar char="§"/>
            </a:pPr>
            <a:r>
              <a:rPr lang="en-US" dirty="0" smtClean="0"/>
              <a:t>In </a:t>
            </a:r>
            <a:r>
              <a:rPr lang="en-US" dirty="0"/>
              <a:t>this environment, payoffs are written as functions of x only: </a:t>
            </a:r>
            <a:r>
              <a:rPr lang="en-US" dirty="0" smtClean="0"/>
              <a:t>   P</a:t>
            </a:r>
            <a:r>
              <a:rPr lang="en-US" dirty="0"/>
              <a:t>(x) and </a:t>
            </a:r>
            <a:r>
              <a:rPr lang="en-US" dirty="0" smtClean="0"/>
              <a:t>  U</a:t>
            </a:r>
            <a:r>
              <a:rPr lang="en-US" dirty="0"/>
              <a:t>(x). </a:t>
            </a:r>
          </a:p>
          <a:p>
            <a:pPr marL="342900" indent="-342900">
              <a:buFont typeface="Wingdings" charset="2"/>
              <a:buChar char="§"/>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43314551"/>
              </p:ext>
            </p:extLst>
          </p:nvPr>
        </p:nvGraphicFramePr>
        <p:xfrm>
          <a:off x="6821767" y="194236"/>
          <a:ext cx="444146" cy="465792"/>
        </p:xfrm>
        <a:graphic>
          <a:graphicData uri="http://schemas.openxmlformats.org/presentationml/2006/ole">
            <mc:AlternateContent xmlns:mc="http://schemas.openxmlformats.org/markup-compatibility/2006">
              <mc:Choice xmlns:v="urn:schemas-microsoft-com:vml" Requires="v">
                <p:oleObj spid="_x0000_s2083" name="Equation" r:id="rId3" imgW="127000" imgH="139700" progId="Equation.3">
                  <p:embed/>
                </p:oleObj>
              </mc:Choice>
              <mc:Fallback>
                <p:oleObj name="Equation" r:id="rId3" imgW="127000" imgH="139700" progId="Equation.3">
                  <p:embed/>
                  <p:pic>
                    <p:nvPicPr>
                      <p:cNvPr id="0" name=""/>
                      <p:cNvPicPr/>
                      <p:nvPr/>
                    </p:nvPicPr>
                    <p:blipFill>
                      <a:blip r:embed="rId4"/>
                      <a:stretch>
                        <a:fillRect/>
                      </a:stretch>
                    </p:blipFill>
                    <p:spPr>
                      <a:xfrm>
                        <a:off x="6821767" y="194236"/>
                        <a:ext cx="444146" cy="46579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47160593"/>
              </p:ext>
            </p:extLst>
          </p:nvPr>
        </p:nvGraphicFramePr>
        <p:xfrm>
          <a:off x="1910977" y="1670795"/>
          <a:ext cx="285376" cy="261595"/>
        </p:xfrm>
        <a:graphic>
          <a:graphicData uri="http://schemas.openxmlformats.org/presentationml/2006/ole">
            <mc:AlternateContent xmlns:mc="http://schemas.openxmlformats.org/markup-compatibility/2006">
              <mc:Choice xmlns:v="urn:schemas-microsoft-com:vml" Requires="v">
                <p:oleObj spid="_x0000_s2084" name="Equation" r:id="rId5" imgW="152400" imgH="139700" progId="Equation.3">
                  <p:embed/>
                </p:oleObj>
              </mc:Choice>
              <mc:Fallback>
                <p:oleObj name="Equation" r:id="rId5" imgW="152400" imgH="139700" progId="Equation.3">
                  <p:embed/>
                  <p:pic>
                    <p:nvPicPr>
                      <p:cNvPr id="0" name=""/>
                      <p:cNvPicPr/>
                      <p:nvPr/>
                    </p:nvPicPr>
                    <p:blipFill>
                      <a:blip r:embed="rId6"/>
                      <a:stretch>
                        <a:fillRect/>
                      </a:stretch>
                    </p:blipFill>
                    <p:spPr>
                      <a:xfrm>
                        <a:off x="1910977" y="1670795"/>
                        <a:ext cx="285376" cy="26159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63843081"/>
              </p:ext>
            </p:extLst>
          </p:nvPr>
        </p:nvGraphicFramePr>
        <p:xfrm>
          <a:off x="3091329" y="1657099"/>
          <a:ext cx="300317" cy="275291"/>
        </p:xfrm>
        <a:graphic>
          <a:graphicData uri="http://schemas.openxmlformats.org/presentationml/2006/ole">
            <mc:AlternateContent xmlns:mc="http://schemas.openxmlformats.org/markup-compatibility/2006">
              <mc:Choice xmlns:v="urn:schemas-microsoft-com:vml" Requires="v">
                <p:oleObj spid="_x0000_s2085"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3091329" y="1657099"/>
                        <a:ext cx="300317" cy="275291"/>
                      </a:xfrm>
                      <a:prstGeom prst="rect">
                        <a:avLst/>
                      </a:prstGeom>
                    </p:spPr>
                  </p:pic>
                </p:oleObj>
              </mc:Fallback>
            </mc:AlternateContent>
          </a:graphicData>
        </a:graphic>
      </p:graphicFrame>
      <p:pic>
        <p:nvPicPr>
          <p:cNvPr id="7" name="Picture 6" descr="2.png"/>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0" y="1932390"/>
            <a:ext cx="7518990" cy="4901422"/>
          </a:xfrm>
          <a:prstGeom prst="rect">
            <a:avLst/>
          </a:prstGeom>
        </p:spPr>
      </p:pic>
    </p:spTree>
    <p:extLst>
      <p:ext uri="{BB962C8B-B14F-4D97-AF65-F5344CB8AC3E}">
        <p14:creationId xmlns:p14="http://schemas.microsoft.com/office/powerpoint/2010/main" val="92978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457199" y="283882"/>
            <a:ext cx="8308041" cy="5842281"/>
          </a:xfrm>
        </p:spPr>
        <p:txBody>
          <a:bodyPr/>
          <a:lstStyle/>
          <a:p>
            <a:pPr marL="342900" indent="-342900">
              <a:buFont typeface="Wingdings" charset="2"/>
              <a:buChar char="§"/>
            </a:pPr>
            <a:r>
              <a:rPr lang="en-US" dirty="0" smtClean="0"/>
              <a:t>The following proposition describes the set of Nash equilibrium.</a:t>
            </a:r>
          </a:p>
          <a:p>
            <a:pPr marL="342900" indent="-342900">
              <a:buFont typeface="Wingdings" charset="2"/>
              <a:buChar char="§"/>
            </a:pPr>
            <a:endParaRPr lang="en-US" dirty="0" smtClean="0"/>
          </a:p>
          <a:p>
            <a:pPr marL="342900" indent="-342900">
              <a:buFont typeface="Wingdings" charset="2"/>
              <a:buChar char="§"/>
            </a:pPr>
            <a:endParaRPr lang="en-US" dirty="0"/>
          </a:p>
        </p:txBody>
      </p:sp>
      <p:pic>
        <p:nvPicPr>
          <p:cNvPr id="4" name="Picture 3" descr="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2741" y="1009277"/>
            <a:ext cx="8458200" cy="1447800"/>
          </a:xfrm>
          <a:prstGeom prst="rect">
            <a:avLst/>
          </a:prstGeom>
        </p:spPr>
      </p:pic>
      <p:pic>
        <p:nvPicPr>
          <p:cNvPr id="5" name="Picture 4" descr="4.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2741" y="2655047"/>
            <a:ext cx="8458200" cy="1473200"/>
          </a:xfrm>
          <a:prstGeom prst="rect">
            <a:avLst/>
          </a:prstGeom>
        </p:spPr>
      </p:pic>
    </p:spTree>
    <p:extLst>
      <p:ext uri="{BB962C8B-B14F-4D97-AF65-F5344CB8AC3E}">
        <p14:creationId xmlns:p14="http://schemas.microsoft.com/office/powerpoint/2010/main" val="67346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png"/>
          <p:cNvPicPr>
            <a:picLocks noGrp="1" noChangeAspect="1"/>
          </p:cNvPicPr>
          <p:nvPr>
            <p:ph idx="1"/>
          </p:nvPr>
        </p:nvPicPr>
        <p:blipFill>
          <a:blip r:embed="rId2" cstate="email">
            <a:extLst>
              <a:ext uri="{28A0092B-C50C-407E-A947-70E740481C1C}">
                <a14:useLocalDpi xmlns:a14="http://schemas.microsoft.com/office/drawing/2010/main" val="0"/>
              </a:ext>
            </a:extLst>
          </a:blip>
          <a:srcRect t="-46285" b="-46285"/>
          <a:stretch>
            <a:fillRect/>
          </a:stretch>
        </p:blipFill>
        <p:spPr>
          <a:xfrm>
            <a:off x="192741" y="807709"/>
            <a:ext cx="8757024" cy="6722645"/>
          </a:xfrm>
        </p:spPr>
      </p:pic>
      <p:pic>
        <p:nvPicPr>
          <p:cNvPr id="6" name="Picture 5" descr="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2741" y="1019306"/>
            <a:ext cx="8572500" cy="736600"/>
          </a:xfrm>
          <a:prstGeom prst="rect">
            <a:avLst/>
          </a:prstGeom>
        </p:spPr>
      </p:pic>
    </p:spTree>
    <p:extLst>
      <p:ext uri="{BB962C8B-B14F-4D97-AF65-F5344CB8AC3E}">
        <p14:creationId xmlns:p14="http://schemas.microsoft.com/office/powerpoint/2010/main" val="3866171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162</TotalTime>
  <Words>803</Words>
  <Application>Microsoft Office PowerPoint</Application>
  <PresentationFormat>On-screen Show (4:3)</PresentationFormat>
  <Paragraphs>56</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Arial Black</vt:lpstr>
      <vt:lpstr>Wingdings</vt:lpstr>
      <vt:lpstr>Essential</vt:lpstr>
      <vt:lpstr>Equation</vt:lpstr>
      <vt:lpstr>Historical Legacies:   A model linking Africa’s past to its current underdevelopment   </vt:lpstr>
      <vt:lpstr>Overview</vt:lpstr>
      <vt:lpstr>Introduction</vt:lpstr>
      <vt:lpstr>Model</vt:lpstr>
      <vt:lpstr>Explanations</vt:lpstr>
      <vt:lpstr>PowerPoint Presentation</vt:lpstr>
      <vt:lpstr>PowerPoint Presentation</vt:lpstr>
      <vt:lpstr>  </vt:lpstr>
      <vt:lpstr>PowerPoint Presentation</vt:lpstr>
      <vt:lpstr>PowerPoint Presentation</vt:lpstr>
      <vt:lpstr>PowerPoint Presentation</vt:lpstr>
      <vt:lpstr>More Explanations</vt:lpstr>
      <vt:lpstr>Conclusions</vt:lpstr>
      <vt:lpstr>Critique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Legacies:   A model linking Africa’s past to its current underdevelopment</dc:title>
  <dc:creator>default</dc:creator>
  <cp:lastModifiedBy>Jeffrey Nugent</cp:lastModifiedBy>
  <cp:revision>16</cp:revision>
  <dcterms:created xsi:type="dcterms:W3CDTF">2016-02-16T02:40:59Z</dcterms:created>
  <dcterms:modified xsi:type="dcterms:W3CDTF">2016-02-19T20:45:19Z</dcterms:modified>
</cp:coreProperties>
</file>