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66" r:id="rId13"/>
    <p:sldId id="268" r:id="rId14"/>
    <p:sldId id="269" r:id="rId15"/>
    <p:sldId id="267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6D8545C-2FCB-B84B-8914-8020DBD721F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3"/>
            <p14:sldId id="263"/>
            <p14:sldId id="264"/>
            <p14:sldId id="265"/>
            <p14:sldId id="266"/>
            <p14:sldId id="268"/>
            <p14:sldId id="269"/>
            <p14:sldId id="267"/>
            <p14:sldId id="270"/>
          </p14:sldIdLst>
        </p14:section>
        <p14:section name="无标题的节" id="{FD210153-6D73-8F44-A58A-8D5C9C29759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7" d="100"/>
          <a:sy n="107" d="100"/>
        </p:scale>
        <p:origin x="-9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2/4/2016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8192" y="1521841"/>
            <a:ext cx="6617920" cy="192539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500" b="1" dirty="0" smtClean="0">
                <a:solidFill>
                  <a:schemeClr val="tx1"/>
                </a:solidFill>
              </a:rPr>
              <a:t>Avoiding the middle income trap: </a:t>
            </a:r>
            <a:br>
              <a:rPr kumimoji="1" lang="en-US" altLang="zh-CN" sz="3500" b="1" dirty="0" smtClean="0">
                <a:solidFill>
                  <a:schemeClr val="tx1"/>
                </a:solidFill>
              </a:rPr>
            </a:br>
            <a:r>
              <a:rPr kumimoji="1" lang="en-US" altLang="zh-CN" sz="3000" dirty="0">
                <a:solidFill>
                  <a:schemeClr val="tx1"/>
                </a:solidFill>
              </a:rPr>
              <a:t>R</a:t>
            </a:r>
            <a:r>
              <a:rPr kumimoji="1" lang="en-US" altLang="zh-CN" sz="3000" dirty="0" smtClean="0">
                <a:solidFill>
                  <a:schemeClr val="tx1"/>
                </a:solidFill>
              </a:rPr>
              <a:t>enovating </a:t>
            </a:r>
            <a:r>
              <a:rPr kumimoji="1" lang="en-US" altLang="zh-CN" sz="3000" dirty="0">
                <a:solidFill>
                  <a:schemeClr val="tx1"/>
                </a:solidFill>
              </a:rPr>
              <a:t>I</a:t>
            </a:r>
            <a:r>
              <a:rPr kumimoji="1" lang="en-US" altLang="zh-CN" sz="3000" dirty="0" smtClean="0">
                <a:solidFill>
                  <a:schemeClr val="tx1"/>
                </a:solidFill>
              </a:rPr>
              <a:t>ndustrial </a:t>
            </a:r>
            <a:r>
              <a:rPr kumimoji="1" lang="en-US" altLang="zh-CN" sz="3000" dirty="0">
                <a:solidFill>
                  <a:schemeClr val="tx1"/>
                </a:solidFill>
              </a:rPr>
              <a:t>P</a:t>
            </a:r>
            <a:r>
              <a:rPr kumimoji="1" lang="en-US" altLang="zh-CN" sz="3000" dirty="0" smtClean="0">
                <a:solidFill>
                  <a:schemeClr val="tx1"/>
                </a:solidFill>
              </a:rPr>
              <a:t>olicy </a:t>
            </a:r>
            <a:r>
              <a:rPr kumimoji="1" lang="en-US" altLang="zh-CN" sz="3000" dirty="0">
                <a:solidFill>
                  <a:schemeClr val="tx1"/>
                </a:solidFill>
              </a:rPr>
              <a:t>F</a:t>
            </a:r>
            <a:r>
              <a:rPr kumimoji="1" lang="en-US" altLang="zh-CN" sz="3000" dirty="0" smtClean="0">
                <a:solidFill>
                  <a:schemeClr val="tx1"/>
                </a:solidFill>
              </a:rPr>
              <a:t>ormulation in Vietnam</a:t>
            </a:r>
            <a:endParaRPr kumimoji="1"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3532" y="4013681"/>
            <a:ext cx="195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7F7F7F"/>
                </a:solidFill>
              </a:rPr>
              <a:t>Kenichi </a:t>
            </a:r>
            <a:r>
              <a:rPr kumimoji="1" lang="en-US" altLang="zh-CN" dirty="0" err="1" smtClean="0">
                <a:solidFill>
                  <a:srgbClr val="7F7F7F"/>
                </a:solidFill>
              </a:rPr>
              <a:t>Ohno</a:t>
            </a:r>
            <a:r>
              <a:rPr kumimoji="1" lang="en-US" altLang="zh-CN" dirty="0" smtClean="0">
                <a:solidFill>
                  <a:srgbClr val="7F7F7F"/>
                </a:solidFill>
              </a:rPr>
              <a:t> 2009</a:t>
            </a:r>
            <a:endParaRPr kumimoji="1" lang="zh-CN" alt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 smtClean="0"/>
              <a:t>4. Policy making procedure and organization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600" dirty="0" smtClean="0"/>
              <a:t>Problems (unique) with Vietnam’s policy making:</a:t>
            </a:r>
          </a:p>
          <a:p>
            <a:r>
              <a:rPr kumimoji="1" lang="en-US" altLang="zh-CN" sz="2600" b="1" dirty="0" smtClean="0"/>
              <a:t>Procedural problem</a:t>
            </a:r>
          </a:p>
          <a:p>
            <a:r>
              <a:rPr kumimoji="1" lang="en-US" altLang="zh-CN" sz="2600" dirty="0" smtClean="0"/>
              <a:t>a)Lack of involvement of business community </a:t>
            </a:r>
          </a:p>
          <a:p>
            <a:r>
              <a:rPr kumimoji="1" lang="en-US" altLang="zh-CN" sz="2600" dirty="0" smtClean="0"/>
              <a:t>b)Lack of inter-ministerial coordination </a:t>
            </a:r>
          </a:p>
          <a:p>
            <a:r>
              <a:rPr kumimoji="1" lang="en-US" altLang="zh-CN" sz="2600" dirty="0" smtClean="0">
                <a:sym typeface="Wingdings"/>
              </a:rPr>
              <a:t></a:t>
            </a:r>
            <a:r>
              <a:rPr kumimoji="1" lang="en-US" altLang="zh-CN" sz="2600" dirty="0">
                <a:sym typeface="Wingdings"/>
              </a:rPr>
              <a:t>A</a:t>
            </a:r>
            <a:r>
              <a:rPr kumimoji="1" lang="en-US" altLang="zh-CN" sz="2600" dirty="0" smtClean="0">
                <a:sym typeface="Wingdings"/>
              </a:rPr>
              <a:t>pproved policies ineffective or unimplemented</a:t>
            </a:r>
          </a:p>
          <a:p>
            <a:endParaRPr kumimoji="1" lang="en-US" altLang="zh-CN" sz="2600" dirty="0" smtClean="0"/>
          </a:p>
          <a:p>
            <a:r>
              <a:rPr kumimoji="1" lang="en-US" altLang="zh-CN" sz="2600" b="1" dirty="0" smtClean="0"/>
              <a:t>Organizational problem</a:t>
            </a:r>
          </a:p>
          <a:p>
            <a:r>
              <a:rPr kumimoji="1" lang="en-US" altLang="zh-CN" sz="2600" dirty="0" smtClean="0"/>
              <a:t>a)No clear directives from top leader</a:t>
            </a:r>
          </a:p>
          <a:p>
            <a:r>
              <a:rPr kumimoji="1" lang="en-US" altLang="zh-CN" sz="2600" dirty="0" smtClean="0"/>
              <a:t>b)Quality decline of government officials</a:t>
            </a:r>
          </a:p>
          <a:p>
            <a:endParaRPr kumimoji="1"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5771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600" b="1" dirty="0" smtClean="0"/>
              <a:t>Solutions to procedural problem</a:t>
            </a:r>
          </a:p>
          <a:p>
            <a:endParaRPr kumimoji="1" lang="en-US" altLang="zh-CN" sz="2400" b="1" dirty="0" smtClean="0"/>
          </a:p>
          <a:p>
            <a:r>
              <a:rPr kumimoji="1" lang="en-US" altLang="zh-CN" sz="2400" dirty="0"/>
              <a:t>H</a:t>
            </a:r>
            <a:r>
              <a:rPr kumimoji="1" lang="en-US" altLang="zh-CN" sz="2400" dirty="0" smtClean="0"/>
              <a:t>ave a strong top leader who directs various ministers</a:t>
            </a:r>
          </a:p>
          <a:p>
            <a:r>
              <a:rPr kumimoji="1" lang="en-US" altLang="zh-CN" sz="2400" dirty="0" smtClean="0"/>
              <a:t>Let a super ministry lead industrial policy making and be responsible for it</a:t>
            </a:r>
          </a:p>
          <a:p>
            <a:r>
              <a:rPr kumimoji="1" lang="en-US" altLang="zh-CN" sz="2400" dirty="0"/>
              <a:t>Establish powerful technocrat team directly serving the president (prime minister</a:t>
            </a:r>
            <a:r>
              <a:rPr kumimoji="1" lang="en-US" altLang="zh-CN" sz="2400" dirty="0" smtClean="0"/>
              <a:t>)</a:t>
            </a:r>
          </a:p>
          <a:p>
            <a:r>
              <a:rPr kumimoji="1" lang="en-US" altLang="zh-CN" sz="2400" dirty="0"/>
              <a:t>I</a:t>
            </a:r>
            <a:r>
              <a:rPr kumimoji="1" lang="en-US" altLang="zh-CN" sz="2400" dirty="0" smtClean="0"/>
              <a:t>nstall mechanism to guarantee the involvement of shareholders when making policy</a:t>
            </a:r>
            <a:endParaRPr kumimoji="1" lang="en-US" altLang="zh-CN" sz="2400" dirty="0"/>
          </a:p>
          <a:p>
            <a:endParaRPr kumimoji="1"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 smtClean="0"/>
              <a:t>4. Policy making procedure and organization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5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b="1" dirty="0"/>
              <a:t>Solutions to procedural </a:t>
            </a:r>
            <a:r>
              <a:rPr kumimoji="1" lang="en-US" altLang="zh-CN" sz="2400" b="1" dirty="0" smtClean="0"/>
              <a:t>problem</a:t>
            </a:r>
          </a:p>
          <a:p>
            <a:endParaRPr kumimoji="1" lang="en-US" altLang="zh-CN" sz="2400" b="1" dirty="0"/>
          </a:p>
          <a:p>
            <a:r>
              <a:rPr kumimoji="1" lang="en-US" altLang="zh-CN" dirty="0" smtClean="0"/>
              <a:t>Down sizing of public sector (through forced retirement, outsourcing non essential services, etc.) </a:t>
            </a:r>
          </a:p>
          <a:p>
            <a:r>
              <a:rPr kumimoji="1" lang="en-US" altLang="zh-CN" dirty="0" smtClean="0"/>
              <a:t>Establish competitive and transparent recruiting system </a:t>
            </a:r>
          </a:p>
          <a:p>
            <a:r>
              <a:rPr kumimoji="1" lang="en-US" altLang="zh-CN" dirty="0" smtClean="0"/>
              <a:t>Performance based salary schedule </a:t>
            </a:r>
          </a:p>
          <a:p>
            <a:endParaRPr kumimoji="1"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 smtClean="0"/>
              <a:t>4. Policy making procedure and organization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503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 smtClean="0"/>
              <a:t>5. How to break a solidified system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To change policy formation </a:t>
            </a:r>
          </a:p>
          <a:p>
            <a:r>
              <a:rPr kumimoji="1" lang="en-US" altLang="zh-CN" dirty="0" smtClean="0"/>
              <a:t>1). Collective mutation: </a:t>
            </a:r>
          </a:p>
          <a:p>
            <a:r>
              <a:rPr kumimoji="1" lang="en-US" altLang="zh-CN" dirty="0" smtClean="0"/>
              <a:t>spontaneous and internally driven</a:t>
            </a:r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 generation with new values and behavioral patterns grow up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2). Foreigners</a:t>
            </a:r>
          </a:p>
          <a:p>
            <a:r>
              <a:rPr kumimoji="1" lang="en-US" altLang="zh-CN" dirty="0" smtClean="0"/>
              <a:t>Bring or even force new elements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3). Policy</a:t>
            </a:r>
          </a:p>
          <a:p>
            <a:r>
              <a:rPr kumimoji="1" lang="en-US" altLang="zh-CN" dirty="0" smtClean="0"/>
              <a:t>Drastic policy shifts are usually introduced </a:t>
            </a:r>
            <a:r>
              <a:rPr kumimoji="1" lang="en-US" altLang="zh-CN" dirty="0"/>
              <a:t>w</a:t>
            </a:r>
            <a:r>
              <a:rPr kumimoji="1" lang="en-US" altLang="zh-CN" dirty="0" smtClean="0"/>
              <a:t>hen a new strong top leader comes to power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43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Three players that make institutional reform possible</a:t>
            </a:r>
            <a:endParaRPr kumimoji="1" lang="en-US" altLang="zh-CN" dirty="0"/>
          </a:p>
          <a:p>
            <a:r>
              <a:rPr kumimoji="1" lang="en-US" altLang="zh-CN" sz="2600" b="1" dirty="0" smtClean="0"/>
              <a:t>1). Leadership</a:t>
            </a:r>
          </a:p>
          <a:p>
            <a:r>
              <a:rPr kumimoji="1" lang="en-US" altLang="zh-CN" dirty="0" smtClean="0"/>
              <a:t>Especially in developing countries, where political systems are less well developed, initiatives for bold changes must come from top leader.</a:t>
            </a:r>
            <a:endParaRPr kumimoji="1" lang="en-US" altLang="zh-CN" dirty="0"/>
          </a:p>
          <a:p>
            <a:r>
              <a:rPr kumimoji="1" lang="en-US" altLang="zh-CN" sz="2600" b="1" dirty="0" smtClean="0"/>
              <a:t>2). The technocrat team</a:t>
            </a:r>
          </a:p>
          <a:p>
            <a:r>
              <a:rPr kumimoji="1" lang="en-US" altLang="zh-CN" dirty="0"/>
              <a:t>Technocrat </a:t>
            </a:r>
            <a:r>
              <a:rPr kumimoji="1" lang="en-US" altLang="zh-CN" dirty="0" smtClean="0"/>
              <a:t>team directly </a:t>
            </a:r>
            <a:r>
              <a:rPr kumimoji="1" lang="en-US" altLang="zh-CN" dirty="0"/>
              <a:t>responsible for top </a:t>
            </a:r>
            <a:r>
              <a:rPr kumimoji="1" lang="en-US" altLang="zh-CN" dirty="0" smtClean="0"/>
              <a:t>leader. Act as nation’s brain for development. </a:t>
            </a:r>
          </a:p>
          <a:p>
            <a:r>
              <a:rPr kumimoji="1" lang="en-US" altLang="zh-CN" sz="2600" b="1" dirty="0" smtClean="0"/>
              <a:t>3). Foreign partnership</a:t>
            </a:r>
          </a:p>
          <a:p>
            <a:r>
              <a:rPr kumimoji="1" lang="en-US" altLang="zh-CN" dirty="0" smtClean="0"/>
              <a:t>Bilateral and multilateral donors desire to see faster reforms and more transparency. </a:t>
            </a:r>
          </a:p>
          <a:p>
            <a:r>
              <a:rPr kumimoji="1" lang="en-US" altLang="zh-CN" dirty="0" smtClean="0"/>
              <a:t>But their focus should shift from the removal of negatives to the creation of Vietnam’s unique strength. </a:t>
            </a:r>
            <a:endParaRPr kumimoji="1"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 smtClean="0"/>
              <a:t>5. How to break a solidified system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45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 descr="屏幕快照 2016-02-02 下午11.01.04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50" r="-17250"/>
          <a:stretch>
            <a:fillRect/>
          </a:stretch>
        </p:blipFill>
        <p:spPr>
          <a:xfrm>
            <a:off x="213895" y="274638"/>
            <a:ext cx="8288421" cy="6126162"/>
          </a:xfrm>
        </p:spPr>
      </p:pic>
    </p:spTree>
    <p:extLst>
      <p:ext uri="{BB962C8B-B14F-4D97-AF65-F5344CB8AC3E}">
        <p14:creationId xmlns:p14="http://schemas.microsoft.com/office/powerpoint/2010/main" val="105959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 smtClean="0"/>
              <a:t>6. Conclusion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983162"/>
          </a:xfrm>
        </p:spPr>
        <p:txBody>
          <a:bodyPr/>
          <a:lstStyle/>
          <a:p>
            <a:r>
              <a:rPr kumimoji="1" lang="en-US" altLang="zh-CN" dirty="0" smtClean="0"/>
              <a:t>Vietnam has reached the status of lower middle income country. </a:t>
            </a:r>
          </a:p>
          <a:p>
            <a:r>
              <a:rPr kumimoji="1" lang="en-US" altLang="zh-CN" dirty="0" smtClean="0"/>
              <a:t>Past success mainly comes from a one time liberalization, which is unsustainable.</a:t>
            </a:r>
          </a:p>
          <a:p>
            <a:r>
              <a:rPr kumimoji="1" lang="en-US" altLang="zh-CN" dirty="0" smtClean="0"/>
              <a:t>Acquiring skills and technology, updating human capital, and enhancing internal value creation ability help overcome middle income trap. </a:t>
            </a:r>
          </a:p>
          <a:p>
            <a:r>
              <a:rPr kumimoji="1" lang="en-US" altLang="zh-CN" dirty="0" smtClean="0"/>
              <a:t>Significant changes (reform</a:t>
            </a:r>
            <a:r>
              <a:rPr kumimoji="1" lang="en-US" altLang="zh-CN" smtClean="0"/>
              <a:t>) are needed </a:t>
            </a:r>
            <a:r>
              <a:rPr kumimoji="1" lang="en-US" altLang="zh-CN" dirty="0" smtClean="0"/>
              <a:t>for Vietnam to change its  policy formulation process in order to improve policy quality. </a:t>
            </a:r>
          </a:p>
          <a:p>
            <a:r>
              <a:rPr kumimoji="1" lang="en-US" altLang="zh-CN" dirty="0" smtClean="0"/>
              <a:t>Enlightened and strong leadership, a new technocrat and 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trategic partnerships with foreigner should help.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1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 smtClean="0"/>
              <a:t>1. Entering a new era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Vietnamese economy has grown rapidly in 1991-2008, average growth rate 7.6%.</a:t>
            </a:r>
          </a:p>
          <a:p>
            <a:r>
              <a:rPr kumimoji="1" lang="en-US" altLang="zh-CN" dirty="0" smtClean="0"/>
              <a:t>GDP per capita (2008) was $1,024, reached the status of lower middle income country.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However, achievements are driven by one time liberalization effect and external forces. </a:t>
            </a:r>
            <a:r>
              <a:rPr kumimoji="1" lang="en-US" altLang="zh-CN" dirty="0"/>
              <a:t>L</a:t>
            </a:r>
            <a:r>
              <a:rPr kumimoji="1" lang="en-US" altLang="zh-CN" dirty="0" smtClean="0"/>
              <a:t>ocal firms uncompetitive, policies &amp; institutions remain weak.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2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27994"/>
          </a:xfrm>
        </p:spPr>
        <p:txBody>
          <a:bodyPr/>
          <a:lstStyle/>
          <a:p>
            <a:r>
              <a:rPr kumimoji="1" lang="en-US" altLang="zh-CN" sz="3200" dirty="0"/>
              <a:t>1. Entering a new era</a:t>
            </a:r>
            <a:endParaRPr kumimoji="1" lang="zh-CN" altLang="en-US" sz="3200" dirty="0"/>
          </a:p>
        </p:txBody>
      </p:sp>
      <p:pic>
        <p:nvPicPr>
          <p:cNvPr id="8" name="内容占位符 7" descr="屏幕快照 2016-02-01 上午11.54.19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3" b="15549"/>
          <a:stretch/>
        </p:blipFill>
        <p:spPr>
          <a:xfrm>
            <a:off x="457200" y="1519992"/>
            <a:ext cx="7620000" cy="4549274"/>
          </a:xfrm>
        </p:spPr>
      </p:pic>
      <p:sp>
        <p:nvSpPr>
          <p:cNvPr id="9" name="文本框 8"/>
          <p:cNvSpPr txBox="1"/>
          <p:nvPr/>
        </p:nvSpPr>
        <p:spPr>
          <a:xfrm>
            <a:off x="617620" y="1163053"/>
            <a:ext cx="70986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Table 1: Vietnam: Summary of Growth Performance </a:t>
            </a:r>
            <a:endParaRPr kumimoji="1"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2514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/>
              <a:t>1. Entering a new era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altLang="zh-CN" dirty="0"/>
          </a:p>
          <a:p>
            <a:pPr marL="114300" indent="0">
              <a:buNone/>
            </a:pPr>
            <a:endParaRPr lang="en-US" altLang="zh-CN" dirty="0" smtClean="0"/>
          </a:p>
          <a:p>
            <a:r>
              <a:rPr lang="en-US" altLang="zh-CN" dirty="0"/>
              <a:t>H</a:t>
            </a:r>
            <a:r>
              <a:rPr lang="en-US" altLang="zh-CN" dirty="0" smtClean="0"/>
              <a:t>igher the ratio, more capital is required for growth. </a:t>
            </a:r>
          </a:p>
          <a:p>
            <a:r>
              <a:rPr kumimoji="1" lang="en-US" altLang="zh-CN" dirty="0" smtClean="0"/>
              <a:t>TFP: broad definition of productivity, calculated as residual growth after factor inputs (labor, capital) are accounted for.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Before mid 1990s, low </a:t>
            </a:r>
            <a:r>
              <a:rPr lang="en-US" altLang="zh-CN" dirty="0" smtClean="0"/>
              <a:t>ICOR, high TFP, growth was achieved through improved efficiency.</a:t>
            </a:r>
          </a:p>
          <a:p>
            <a:r>
              <a:rPr kumimoji="1" lang="en-US" altLang="zh-CN" dirty="0" smtClean="0"/>
              <a:t>In the later period, ICOR rose, TFP declined, capital contribution increased. </a:t>
            </a:r>
            <a:endParaRPr kumimoji="1"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887146"/>
              </p:ext>
            </p:extLst>
          </p:nvPr>
        </p:nvGraphicFramePr>
        <p:xfrm>
          <a:off x="853908" y="1600200"/>
          <a:ext cx="5950619" cy="806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公式" r:id="rId3" imgW="3238500" imgH="393700" progId="Equation.3">
                  <p:embed/>
                </p:oleObj>
              </mc:Choice>
              <mc:Fallback>
                <p:oleObj name="公式" r:id="rId3" imgW="32385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3908" y="1600200"/>
                        <a:ext cx="5950619" cy="806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37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 smtClean="0"/>
              <a:t>2. The middle income trap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cxnSp>
        <p:nvCxnSpPr>
          <p:cNvPr id="18" name="直线连接符 17"/>
          <p:cNvCxnSpPr/>
          <p:nvPr/>
        </p:nvCxnSpPr>
        <p:spPr>
          <a:xfrm>
            <a:off x="5200311" y="1938421"/>
            <a:ext cx="0" cy="4237790"/>
          </a:xfrm>
          <a:prstGeom prst="line">
            <a:avLst/>
          </a:prstGeom>
          <a:ln w="38100" cap="flat" cmpd="sng">
            <a:solidFill>
              <a:schemeClr val="bg2">
                <a:lumMod val="50000"/>
              </a:schemeClr>
            </a:solidFill>
            <a:prstDash val="sys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657507" y="5074449"/>
            <a:ext cx="20427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" dirty="0" smtClean="0">
                <a:solidFill>
                  <a:srgbClr val="008000"/>
                </a:solidFill>
              </a:rPr>
              <a:t>Glass ceiling for ASEAN countries (Middle income trap)</a:t>
            </a:r>
            <a:endParaRPr kumimoji="1" lang="zh-CN" altLang="en-US" sz="1500" dirty="0">
              <a:solidFill>
                <a:srgbClr val="008000"/>
              </a:solidFill>
            </a:endParaRPr>
          </a:p>
        </p:txBody>
      </p:sp>
      <p:cxnSp>
        <p:nvCxnSpPr>
          <p:cNvPr id="23" name="直线箭头连接符 22"/>
          <p:cNvCxnSpPr/>
          <p:nvPr/>
        </p:nvCxnSpPr>
        <p:spPr>
          <a:xfrm flipH="1" flipV="1">
            <a:off x="5304598" y="4959685"/>
            <a:ext cx="457191" cy="146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448970" y="1501329"/>
            <a:ext cx="14518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b="1" dirty="0" smtClean="0">
                <a:solidFill>
                  <a:srgbClr val="2F2B20"/>
                </a:solidFill>
              </a:rPr>
              <a:t>Internalizing skills and technology</a:t>
            </a:r>
            <a:endParaRPr kumimoji="1" lang="zh-CN" altLang="en-US" sz="1500" b="1" dirty="0">
              <a:solidFill>
                <a:srgbClr val="2F2B20"/>
              </a:solidFill>
            </a:endParaRPr>
          </a:p>
        </p:txBody>
      </p:sp>
      <p:grpSp>
        <p:nvGrpSpPr>
          <p:cNvPr id="47" name="组 46"/>
          <p:cNvGrpSpPr/>
          <p:nvPr/>
        </p:nvGrpSpPr>
        <p:grpSpPr>
          <a:xfrm>
            <a:off x="303461" y="3368554"/>
            <a:ext cx="1661712" cy="3193905"/>
            <a:chOff x="303461" y="3368554"/>
            <a:chExt cx="1661712" cy="3193905"/>
          </a:xfrm>
        </p:grpSpPr>
        <p:grpSp>
          <p:nvGrpSpPr>
            <p:cNvPr id="32" name="组 31"/>
            <p:cNvGrpSpPr/>
            <p:nvPr/>
          </p:nvGrpSpPr>
          <p:grpSpPr>
            <a:xfrm>
              <a:off x="307477" y="4505146"/>
              <a:ext cx="1657696" cy="2057313"/>
              <a:chOff x="320845" y="4251154"/>
              <a:chExt cx="1657696" cy="2057313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320845" y="4251154"/>
                <a:ext cx="1497260" cy="155073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b="1" dirty="0" smtClean="0">
                    <a:solidFill>
                      <a:srgbClr val="2F2B20"/>
                    </a:solidFill>
                  </a:rPr>
                  <a:t>STAGE ZERO</a:t>
                </a:r>
              </a:p>
              <a:p>
                <a:r>
                  <a:rPr kumimoji="1" lang="en-US" altLang="zh-CN" sz="1500" dirty="0" smtClean="0">
                    <a:solidFill>
                      <a:srgbClr val="2F2B20"/>
                    </a:solidFill>
                  </a:rPr>
                  <a:t>Monoculture, subsistence, agriculture, aid dependency</a:t>
                </a:r>
                <a:endParaRPr kumimoji="1" lang="zh-CN" altLang="en-US" sz="1500" dirty="0">
                  <a:solidFill>
                    <a:srgbClr val="2F2B20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441173" y="5754469"/>
                <a:ext cx="153736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500" dirty="0" smtClean="0">
                    <a:solidFill>
                      <a:srgbClr val="008000"/>
                    </a:solidFill>
                  </a:rPr>
                  <a:t>Some African countries</a:t>
                </a:r>
                <a:endParaRPr kumimoji="1" lang="zh-CN" altLang="en-US" sz="1500" dirty="0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303461" y="3368554"/>
              <a:ext cx="145181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 smtClean="0">
                  <a:solidFill>
                    <a:srgbClr val="008000"/>
                  </a:solidFill>
                </a:rPr>
                <a:t>Arrival of manufacturing FDI</a:t>
              </a:r>
              <a:endParaRPr kumimoji="1" lang="zh-CN" altLang="en-US" sz="1500" dirty="0">
                <a:solidFill>
                  <a:srgbClr val="008000"/>
                </a:solidFill>
              </a:endParaRPr>
            </a:p>
          </p:txBody>
        </p:sp>
        <p:sp>
          <p:nvSpPr>
            <p:cNvPr id="28" name="圆角右箭头 27"/>
            <p:cNvSpPr/>
            <p:nvPr/>
          </p:nvSpPr>
          <p:spPr>
            <a:xfrm>
              <a:off x="1029368" y="4050609"/>
              <a:ext cx="521369" cy="361764"/>
            </a:xfrm>
            <a:prstGeom prst="bentArrow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组 48"/>
          <p:cNvGrpSpPr/>
          <p:nvPr/>
        </p:nvGrpSpPr>
        <p:grpSpPr>
          <a:xfrm>
            <a:off x="3628192" y="2549147"/>
            <a:ext cx="1438434" cy="3051430"/>
            <a:chOff x="3628192" y="2549147"/>
            <a:chExt cx="1438434" cy="3051430"/>
          </a:xfrm>
        </p:grpSpPr>
        <p:grpSp>
          <p:nvGrpSpPr>
            <p:cNvPr id="34" name="组 33"/>
            <p:cNvGrpSpPr/>
            <p:nvPr/>
          </p:nvGrpSpPr>
          <p:grpSpPr>
            <a:xfrm>
              <a:off x="3628192" y="3534569"/>
              <a:ext cx="1438434" cy="2066008"/>
              <a:chOff x="3641560" y="3039953"/>
              <a:chExt cx="1438434" cy="2066008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3641560" y="3039953"/>
                <a:ext cx="1438434" cy="155073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b="1" dirty="0" smtClean="0">
                    <a:solidFill>
                      <a:srgbClr val="2F2B20"/>
                    </a:solidFill>
                  </a:rPr>
                  <a:t>STAGE TWO</a:t>
                </a:r>
              </a:p>
              <a:p>
                <a:r>
                  <a:rPr kumimoji="1" lang="en-US" altLang="zh-CN" sz="1500" dirty="0" smtClean="0">
                    <a:solidFill>
                      <a:srgbClr val="2F2B20"/>
                    </a:solidFill>
                  </a:rPr>
                  <a:t>Have supporting industries, still under foreign guidance</a:t>
                </a:r>
                <a:endParaRPr kumimoji="1" lang="zh-CN" altLang="en-US" sz="1500" dirty="0">
                  <a:solidFill>
                    <a:srgbClr val="2F2B20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868825" y="4551963"/>
                <a:ext cx="102401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500" dirty="0" smtClean="0">
                    <a:solidFill>
                      <a:srgbClr val="008000"/>
                    </a:solidFill>
                  </a:rPr>
                  <a:t>Thailand, Malaysia</a:t>
                </a:r>
                <a:endParaRPr kumimoji="1" lang="zh-CN" altLang="en-US" sz="1500" dirty="0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38" name="圆角右箭头 37"/>
            <p:cNvSpPr/>
            <p:nvPr/>
          </p:nvSpPr>
          <p:spPr>
            <a:xfrm>
              <a:off x="4235116" y="3114508"/>
              <a:ext cx="521369" cy="361764"/>
            </a:xfrm>
            <a:prstGeom prst="bentArrow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855457" y="2549147"/>
              <a:ext cx="11336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 smtClean="0">
                  <a:solidFill>
                    <a:srgbClr val="008000"/>
                  </a:solidFill>
                </a:rPr>
                <a:t>Technology absorption</a:t>
              </a:r>
              <a:endParaRPr kumimoji="1" lang="zh-CN" altLang="en-US" sz="15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50" name="组 49"/>
          <p:cNvGrpSpPr/>
          <p:nvPr/>
        </p:nvGrpSpPr>
        <p:grpSpPr>
          <a:xfrm>
            <a:off x="5304598" y="2384872"/>
            <a:ext cx="3056010" cy="2701811"/>
            <a:chOff x="5304598" y="2384872"/>
            <a:chExt cx="3056010" cy="2701811"/>
          </a:xfrm>
        </p:grpSpPr>
        <p:grpSp>
          <p:nvGrpSpPr>
            <p:cNvPr id="35" name="组 34"/>
            <p:cNvGrpSpPr/>
            <p:nvPr/>
          </p:nvGrpSpPr>
          <p:grpSpPr>
            <a:xfrm>
              <a:off x="5304598" y="2951704"/>
              <a:ext cx="1438434" cy="2134979"/>
              <a:chOff x="5304598" y="2416984"/>
              <a:chExt cx="1438434" cy="2134979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5304598" y="2416984"/>
                <a:ext cx="1438434" cy="155073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500" b="1" dirty="0" smtClean="0">
                    <a:solidFill>
                      <a:srgbClr val="2F2B20"/>
                    </a:solidFill>
                  </a:rPr>
                  <a:t>STAGE THREE</a:t>
                </a:r>
              </a:p>
              <a:p>
                <a:r>
                  <a:rPr kumimoji="1" lang="en-US" altLang="zh-CN" sz="1500" dirty="0" smtClean="0">
                    <a:solidFill>
                      <a:srgbClr val="2F2B20"/>
                    </a:solidFill>
                  </a:rPr>
                  <a:t>Management &amp; technology mastered, can produce high quality goods</a:t>
                </a:r>
                <a:endParaRPr kumimoji="1" lang="zh-CN" altLang="en-US" sz="1500" dirty="0">
                  <a:solidFill>
                    <a:srgbClr val="2F2B20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5585324" y="3997965"/>
                <a:ext cx="102401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500" dirty="0" smtClean="0">
                    <a:solidFill>
                      <a:srgbClr val="008000"/>
                    </a:solidFill>
                  </a:rPr>
                  <a:t>Korea, Taiwan</a:t>
                </a:r>
                <a:endParaRPr kumimoji="1" lang="zh-CN" altLang="en-US" sz="1500" dirty="0">
                  <a:solidFill>
                    <a:srgbClr val="008000"/>
                  </a:solidFill>
                </a:endParaRPr>
              </a:p>
            </p:txBody>
          </p:sp>
        </p:grpSp>
        <p:grpSp>
          <p:nvGrpSpPr>
            <p:cNvPr id="36" name="组 35"/>
            <p:cNvGrpSpPr/>
            <p:nvPr/>
          </p:nvGrpSpPr>
          <p:grpSpPr>
            <a:xfrm>
              <a:off x="6922174" y="2384872"/>
              <a:ext cx="1438434" cy="2070561"/>
              <a:chOff x="6922174" y="1489216"/>
              <a:chExt cx="1438434" cy="2070561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6922174" y="1489216"/>
                <a:ext cx="1438434" cy="155073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500" b="1" dirty="0" smtClean="0">
                    <a:solidFill>
                      <a:srgbClr val="2F2B20"/>
                    </a:solidFill>
                  </a:rPr>
                  <a:t>STAGE FOUR</a:t>
                </a:r>
              </a:p>
              <a:p>
                <a:r>
                  <a:rPr kumimoji="1" lang="en-US" altLang="zh-CN" sz="1500" dirty="0" smtClean="0">
                    <a:solidFill>
                      <a:srgbClr val="2F2B20"/>
                    </a:solidFill>
                  </a:rPr>
                  <a:t>Full capability in innovation and product design as global leader</a:t>
                </a: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7141411" y="3005779"/>
                <a:ext cx="102401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500" dirty="0" smtClean="0">
                    <a:solidFill>
                      <a:srgbClr val="008000"/>
                    </a:solidFill>
                  </a:rPr>
                  <a:t>Japan, US, EU</a:t>
                </a:r>
                <a:endParaRPr kumimoji="1" lang="zh-CN" altLang="en-US" sz="1500" dirty="0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39" name="圆角右箭头 38"/>
            <p:cNvSpPr/>
            <p:nvPr/>
          </p:nvSpPr>
          <p:spPr>
            <a:xfrm>
              <a:off x="6348656" y="2549147"/>
              <a:ext cx="521369" cy="361764"/>
            </a:xfrm>
            <a:prstGeom prst="bentArrow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569273" y="2466962"/>
              <a:ext cx="108820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 smtClean="0">
                  <a:solidFill>
                    <a:srgbClr val="008000"/>
                  </a:solidFill>
                </a:rPr>
                <a:t>Creativity</a:t>
              </a:r>
              <a:endParaRPr kumimoji="1" lang="zh-CN" altLang="en-US" sz="1500" dirty="0">
                <a:solidFill>
                  <a:srgbClr val="008000"/>
                </a:solidFill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3542616" y="1509155"/>
            <a:ext cx="14518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b="1" dirty="0" smtClean="0">
                <a:solidFill>
                  <a:srgbClr val="2F2B20"/>
                </a:solidFill>
              </a:rPr>
              <a:t>Internalizing parts and components</a:t>
            </a:r>
            <a:endParaRPr kumimoji="1" lang="zh-CN" altLang="en-US" sz="1500" b="1" dirty="0">
              <a:solidFill>
                <a:srgbClr val="2F2B2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903658" y="1521680"/>
            <a:ext cx="1451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b="1" dirty="0" smtClean="0">
                <a:solidFill>
                  <a:srgbClr val="2F2B20"/>
                </a:solidFill>
              </a:rPr>
              <a:t>Initial FDI </a:t>
            </a:r>
            <a:r>
              <a:rPr kumimoji="1" lang="en-US" altLang="zh-CN" sz="1500" b="1" dirty="0" err="1" smtClean="0">
                <a:solidFill>
                  <a:srgbClr val="2F2B20"/>
                </a:solidFill>
              </a:rPr>
              <a:t>absorprtion</a:t>
            </a:r>
            <a:endParaRPr kumimoji="1" lang="zh-CN" altLang="en-US" sz="1500" b="1" dirty="0">
              <a:solidFill>
                <a:srgbClr val="2F2B20"/>
              </a:solidFill>
            </a:endParaRPr>
          </a:p>
        </p:txBody>
      </p:sp>
      <p:grpSp>
        <p:nvGrpSpPr>
          <p:cNvPr id="48" name="组 47"/>
          <p:cNvGrpSpPr/>
          <p:nvPr/>
        </p:nvGrpSpPr>
        <p:grpSpPr>
          <a:xfrm>
            <a:off x="1965170" y="3199095"/>
            <a:ext cx="1542729" cy="2723448"/>
            <a:chOff x="1965170" y="3199095"/>
            <a:chExt cx="1542729" cy="2723448"/>
          </a:xfrm>
        </p:grpSpPr>
        <p:grpSp>
          <p:nvGrpSpPr>
            <p:cNvPr id="33" name="组 32"/>
            <p:cNvGrpSpPr/>
            <p:nvPr/>
          </p:nvGrpSpPr>
          <p:grpSpPr>
            <a:xfrm>
              <a:off x="1965170" y="4023873"/>
              <a:ext cx="1483878" cy="1898670"/>
              <a:chOff x="1965170" y="3729777"/>
              <a:chExt cx="1483878" cy="1898670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1965170" y="3729777"/>
                <a:ext cx="1483878" cy="155073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b="1" dirty="0" smtClean="0">
                    <a:solidFill>
                      <a:srgbClr val="2F2B20"/>
                    </a:solidFill>
                  </a:rPr>
                  <a:t>STAGE ONE</a:t>
                </a:r>
              </a:p>
              <a:p>
                <a:r>
                  <a:rPr kumimoji="1" lang="en-US" altLang="zh-CN" sz="1500" dirty="0" smtClean="0">
                    <a:solidFill>
                      <a:srgbClr val="2F2B20"/>
                    </a:solidFill>
                  </a:rPr>
                  <a:t>Simple manufacturing under foreign guidance</a:t>
                </a:r>
                <a:endParaRPr kumimoji="1" lang="zh-CN" altLang="en-US" sz="1500" dirty="0">
                  <a:solidFill>
                    <a:srgbClr val="2F2B20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259279" y="5259115"/>
                <a:ext cx="1096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008000"/>
                    </a:solidFill>
                  </a:rPr>
                  <a:t>Vietnam</a:t>
                </a:r>
                <a:endParaRPr kumimoji="1" lang="zh-CN" altLang="en-US" b="1" dirty="0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37" name="圆角右箭头 36"/>
            <p:cNvSpPr/>
            <p:nvPr/>
          </p:nvSpPr>
          <p:spPr>
            <a:xfrm>
              <a:off x="2545347" y="3534569"/>
              <a:ext cx="521369" cy="361764"/>
            </a:xfrm>
            <a:prstGeom prst="bentArrow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056085" y="3199095"/>
              <a:ext cx="145181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 smtClean="0">
                  <a:solidFill>
                    <a:srgbClr val="008000"/>
                  </a:solidFill>
                </a:rPr>
                <a:t>Agglomeration</a:t>
              </a:r>
              <a:endParaRPr kumimoji="1" lang="zh-CN" altLang="en-US" sz="1500" dirty="0">
                <a:solidFill>
                  <a:srgbClr val="008000"/>
                </a:solidFill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6900784" y="1506624"/>
            <a:ext cx="1451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b="1" dirty="0" smtClean="0">
                <a:solidFill>
                  <a:srgbClr val="2F2B20"/>
                </a:solidFill>
              </a:rPr>
              <a:t>Internalizing innovation</a:t>
            </a:r>
            <a:endParaRPr kumimoji="1" lang="zh-CN" altLang="en-US" sz="1500" b="1" dirty="0">
              <a:solidFill>
                <a:srgbClr val="2F2B2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03461" y="1521357"/>
            <a:ext cx="15012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00" b="1" dirty="0" smtClean="0"/>
              <a:t>Pre Industrialization</a:t>
            </a:r>
            <a:endParaRPr kumimoji="1" lang="zh-CN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37127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/>
              <a:t>2. The middle income trap</a:t>
            </a:r>
            <a:endParaRPr kumimoji="1" lang="zh-CN" altLang="en-US" sz="3200" dirty="0"/>
          </a:p>
        </p:txBody>
      </p:sp>
      <p:pic>
        <p:nvPicPr>
          <p:cNvPr id="4" name="内容占位符 3" descr="屏幕快照 2016-02-02 下午7.17.25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" b="8126"/>
          <a:stretch/>
        </p:blipFill>
        <p:spPr>
          <a:xfrm>
            <a:off x="457200" y="1229895"/>
            <a:ext cx="7620000" cy="5170905"/>
          </a:xfrm>
        </p:spPr>
      </p:pic>
    </p:spTree>
    <p:extLst>
      <p:ext uri="{BB962C8B-B14F-4D97-AF65-F5344CB8AC3E}">
        <p14:creationId xmlns:p14="http://schemas.microsoft.com/office/powerpoint/2010/main" val="407329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/>
              <a:t>2. The middle income trap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300" dirty="0" smtClean="0"/>
              <a:t>Developing countries must acquire skills and technologies, rather than just offering space and cheap labor in order to overcome middle income trap. </a:t>
            </a:r>
          </a:p>
          <a:p>
            <a:endParaRPr kumimoji="1" lang="en-US" altLang="zh-CN" sz="2300" dirty="0" smtClean="0"/>
          </a:p>
          <a:p>
            <a:r>
              <a:rPr kumimoji="1" lang="en-US" altLang="zh-CN" sz="2300" dirty="0" smtClean="0"/>
              <a:t>a. labor productivity should grow faster than wage increase in order to remain competitive.</a:t>
            </a:r>
          </a:p>
          <a:p>
            <a:endParaRPr kumimoji="1" lang="en-US" altLang="zh-CN" sz="2300" dirty="0" smtClean="0"/>
          </a:p>
          <a:p>
            <a:pPr lvl="0"/>
            <a:r>
              <a:rPr kumimoji="1" lang="en-US" altLang="zh-CN" sz="2300" dirty="0" smtClean="0"/>
              <a:t>b. “manufacturing plus plus”: 1)expand </a:t>
            </a:r>
            <a:r>
              <a:rPr kumimoji="1" lang="en-US" altLang="zh-CN" sz="2300" dirty="0"/>
              <a:t>along the value chain to encompass higher value added activities </a:t>
            </a:r>
            <a:r>
              <a:rPr kumimoji="1" lang="en-US" altLang="zh-CN" sz="2300" dirty="0" smtClean="0"/>
              <a:t>2)uplift </a:t>
            </a:r>
            <a:r>
              <a:rPr kumimoji="1" lang="en-US" altLang="zh-CN" sz="2300" dirty="0"/>
              <a:t>the whole value chain by raising productivity. </a:t>
            </a:r>
            <a:endParaRPr lang="zh-CN" altLang="zh-CN" sz="2300" dirty="0"/>
          </a:p>
          <a:p>
            <a:endParaRPr kumimoji="1"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09292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300" dirty="0"/>
              <a:t>c. Japanese concept of “</a:t>
            </a:r>
            <a:r>
              <a:rPr kumimoji="1" lang="en-US" altLang="zh-CN" sz="2300" dirty="0" err="1"/>
              <a:t>monozukuri</a:t>
            </a:r>
            <a:r>
              <a:rPr kumimoji="1" lang="en-US" altLang="zh-CN" sz="2300" dirty="0"/>
              <a:t>”: to achieve customer satisfaction rather than just make profits</a:t>
            </a:r>
            <a:r>
              <a:rPr kumimoji="1" lang="en-US" altLang="zh-CN" sz="2300" dirty="0" smtClean="0"/>
              <a:t>.</a:t>
            </a:r>
          </a:p>
          <a:p>
            <a:endParaRPr kumimoji="1" lang="en-US" altLang="zh-CN" sz="2300" dirty="0"/>
          </a:p>
          <a:p>
            <a:pPr lvl="0"/>
            <a:r>
              <a:rPr kumimoji="1" lang="en-US" altLang="zh-CN" sz="2300" dirty="0"/>
              <a:t>d. theory of business architecture: developing countries should form strategic alliance with Japanese manufacturing firms. </a:t>
            </a:r>
            <a:endParaRPr kumimoji="1" lang="zh-CN" altLang="zh-CN" sz="2300" dirty="0"/>
          </a:p>
          <a:p>
            <a:endParaRPr kumimoji="1" lang="en-US" altLang="zh-CN" sz="2300" dirty="0"/>
          </a:p>
          <a:p>
            <a:endParaRPr kumimoji="1" lang="zh-CN" altLang="en-US" sz="23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/>
              <a:t>2. The middle income trap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6830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 smtClean="0"/>
              <a:t>3. Policy vision and orientation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/>
              <a:t>In high performing economies in East Asia, industrial policy usually takes a goal-targeting form. (working backward from broad goals to phased strategies)</a:t>
            </a:r>
          </a:p>
          <a:p>
            <a:endParaRPr kumimoji="1" lang="en-US" altLang="zh-CN" dirty="0" smtClean="0"/>
          </a:p>
          <a:p>
            <a:r>
              <a:rPr kumimoji="1" lang="en-US" altLang="zh-CN" sz="2400" dirty="0" smtClean="0"/>
              <a:t>Vietnam: long term vision of achieving industrialization and modernization by 2020. </a:t>
            </a:r>
          </a:p>
          <a:p>
            <a:r>
              <a:rPr kumimoji="1" lang="en-US" altLang="zh-CN" sz="2400" dirty="0" smtClean="0"/>
              <a:t>But it lacks proper strategies and plans. </a:t>
            </a:r>
          </a:p>
          <a:p>
            <a:endParaRPr kumimoji="1" lang="en-US" altLang="zh-CN" dirty="0" smtClean="0"/>
          </a:p>
          <a:p>
            <a:r>
              <a:rPr kumimoji="1" lang="en-US" altLang="zh-CN" sz="2400" dirty="0" smtClean="0"/>
              <a:t>Vietnam should formulate as soon as possible a clear roadmap to inform and guide its people, investors and policy makers.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7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相邻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相邻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相邻.thmx</Template>
  <TotalTime>966</TotalTime>
  <Words>841</Words>
  <Application>Microsoft Office PowerPoint</Application>
  <PresentationFormat>On-screen Show (4:3)</PresentationFormat>
  <Paragraphs>110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相邻</vt:lpstr>
      <vt:lpstr>公式</vt:lpstr>
      <vt:lpstr>Avoiding the middle income trap:  Renovating Industrial Policy Formulation in Vietnam</vt:lpstr>
      <vt:lpstr>1. Entering a new era</vt:lpstr>
      <vt:lpstr>1. Entering a new era</vt:lpstr>
      <vt:lpstr>1. Entering a new era</vt:lpstr>
      <vt:lpstr>2. The middle income trap</vt:lpstr>
      <vt:lpstr>2. The middle income trap</vt:lpstr>
      <vt:lpstr>2. The middle income trap</vt:lpstr>
      <vt:lpstr>2. The middle income trap</vt:lpstr>
      <vt:lpstr>3. Policy vision and orientation</vt:lpstr>
      <vt:lpstr>4. Policy making procedure and organization</vt:lpstr>
      <vt:lpstr>4. Policy making procedure and organization</vt:lpstr>
      <vt:lpstr>4. Policy making procedure and organization</vt:lpstr>
      <vt:lpstr>5. How to break a solidified system</vt:lpstr>
      <vt:lpstr>5. How to break a solidified system</vt:lpstr>
      <vt:lpstr>PowerPoint Presentation</vt:lpstr>
      <vt:lpstr>6.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Avoiding the middle income trap: renovating industrial policy formulation in Vietnam</dc:title>
  <dc:creator>Yue Wang</dc:creator>
  <cp:lastModifiedBy>Jeffrey Nugent</cp:lastModifiedBy>
  <cp:revision>41</cp:revision>
  <dcterms:created xsi:type="dcterms:W3CDTF">2016-02-01T18:50:01Z</dcterms:created>
  <dcterms:modified xsi:type="dcterms:W3CDTF">2016-02-05T04:43:24Z</dcterms:modified>
</cp:coreProperties>
</file>