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8" r:id="rId2"/>
    <p:sldId id="257" r:id="rId3"/>
    <p:sldId id="285" r:id="rId4"/>
    <p:sldId id="286" r:id="rId5"/>
    <p:sldId id="266" r:id="rId6"/>
    <p:sldId id="262" r:id="rId7"/>
    <p:sldId id="290" r:id="rId8"/>
    <p:sldId id="263" r:id="rId9"/>
    <p:sldId id="279" r:id="rId10"/>
    <p:sldId id="264" r:id="rId11"/>
    <p:sldId id="295" r:id="rId12"/>
    <p:sldId id="293" r:id="rId13"/>
    <p:sldId id="294" r:id="rId14"/>
    <p:sldId id="297" r:id="rId15"/>
    <p:sldId id="296" r:id="rId16"/>
    <p:sldId id="298" r:id="rId17"/>
    <p:sldId id="283" r:id="rId18"/>
    <p:sldId id="265" r:id="rId19"/>
    <p:sldId id="277" r:id="rId20"/>
    <p:sldId id="287" r:id="rId21"/>
    <p:sldId id="288"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1" autoAdjust="0"/>
    <p:restoredTop sz="91162" autoAdjust="0"/>
  </p:normalViewPr>
  <p:slideViewPr>
    <p:cSldViewPr snapToGrid="0" snapToObjects="1">
      <p:cViewPr varScale="1">
        <p:scale>
          <a:sx n="99" d="100"/>
          <a:sy n="99" d="100"/>
        </p:scale>
        <p:origin x="-2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D624F1-D7E3-6046-8A3C-807EDFF44C74}" type="datetimeFigureOut">
              <a:rPr lang="en-US" smtClean="0"/>
              <a:t>4/15/2014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6FC5E9-7D50-AA4D-8ABF-D285BF3D8B53}" type="slidenum">
              <a:rPr lang="en-US" smtClean="0"/>
              <a:t>‹#›</a:t>
            </a:fld>
            <a:endParaRPr lang="en-US"/>
          </a:p>
        </p:txBody>
      </p:sp>
    </p:spTree>
    <p:extLst>
      <p:ext uri="{BB962C8B-B14F-4D97-AF65-F5344CB8AC3E}">
        <p14:creationId xmlns:p14="http://schemas.microsoft.com/office/powerpoint/2010/main" val="326873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1FDA5-FA46-6540-B7B0-C864F347B32E}" type="datetimeFigureOut">
              <a:rPr lang="en-US" smtClean="0"/>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F7CC0-675F-654B-B952-E0C7E8D9D0B2}" type="slidenum">
              <a:rPr lang="en-US" smtClean="0"/>
              <a:t>‹#›</a:t>
            </a:fld>
            <a:endParaRPr lang="en-US"/>
          </a:p>
        </p:txBody>
      </p:sp>
    </p:spTree>
    <p:extLst>
      <p:ext uri="{BB962C8B-B14F-4D97-AF65-F5344CB8AC3E}">
        <p14:creationId xmlns:p14="http://schemas.microsoft.com/office/powerpoint/2010/main" val="38731388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Ra%C3%BAl_Prebisch" TargetMode="External"/><Relationship Id="rId7" Type="http://schemas.openxmlformats.org/officeDocument/2006/relationships/hyperlink" Target="http://en.wikipedia.org/wiki/Manufactured_goods"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Developing_country" TargetMode="External"/><Relationship Id="rId5" Type="http://schemas.openxmlformats.org/officeDocument/2006/relationships/hyperlink" Target="http://en.wikipedia.org/wiki/Commodity" TargetMode="External"/><Relationship Id="rId4" Type="http://schemas.openxmlformats.org/officeDocument/2006/relationships/hyperlink" Target="http://en.wikipedia.org/wiki/Hans_Sing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BED5CE-8A07-B948-9671-3A6C9C1DB6DF}" type="slidenum">
              <a:rPr lang="en-US" smtClean="0"/>
              <a:t>1</a:t>
            </a:fld>
            <a:endParaRPr lang="en-US"/>
          </a:p>
        </p:txBody>
      </p:sp>
    </p:spTree>
    <p:extLst>
      <p:ext uri="{BB962C8B-B14F-4D97-AF65-F5344CB8AC3E}">
        <p14:creationId xmlns:p14="http://schemas.microsoft.com/office/powerpoint/2010/main" val="22997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Institutional Variables were scaled to range from 0 -100,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Average institutional</a:t>
            </a:r>
            <a:r>
              <a:rPr lang="en-US" baseline="0" dirty="0" smtClean="0"/>
              <a:t> value by year (over countries) then average over all institutional variables (under examination) remember unbalanced panel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general there are countries at the very bottom (0 of 100) and some at the very top. The mean is typically above 50 for each variable, and the standard deviation across countries is fairly high ~ approximately 20.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is peak discovery on average, and also </a:t>
            </a:r>
            <a:r>
              <a:rPr lang="en-US" baseline="0" smtClean="0"/>
              <a:t>discovery peak?</a:t>
            </a:r>
          </a:p>
        </p:txBody>
      </p:sp>
      <p:sp>
        <p:nvSpPr>
          <p:cNvPr id="4" name="Slide Number Placeholder 3"/>
          <p:cNvSpPr>
            <a:spLocks noGrp="1"/>
          </p:cNvSpPr>
          <p:nvPr>
            <p:ph type="sldNum" sz="quarter" idx="10"/>
          </p:nvPr>
        </p:nvSpPr>
        <p:spPr/>
        <p:txBody>
          <a:bodyPr/>
          <a:lstStyle/>
          <a:p>
            <a:fld id="{B99F7CC0-675F-654B-B952-E0C7E8D9D0B2}" type="slidenum">
              <a:rPr lang="en-US" smtClean="0"/>
              <a:t>8</a:t>
            </a:fld>
            <a:endParaRPr lang="en-US"/>
          </a:p>
        </p:txBody>
      </p:sp>
    </p:spTree>
    <p:extLst>
      <p:ext uri="{BB962C8B-B14F-4D97-AF65-F5344CB8AC3E}">
        <p14:creationId xmlns:p14="http://schemas.microsoft.com/office/powerpoint/2010/main" val="93226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9F7CC0-675F-654B-B952-E0C7E8D9D0B2}" type="slidenum">
              <a:rPr lang="en-US" smtClean="0"/>
              <a:t>10</a:t>
            </a:fld>
            <a:endParaRPr lang="en-US"/>
          </a:p>
        </p:txBody>
      </p:sp>
    </p:spTree>
    <p:extLst>
      <p:ext uri="{BB962C8B-B14F-4D97-AF65-F5344CB8AC3E}">
        <p14:creationId xmlns:p14="http://schemas.microsoft.com/office/powerpoint/2010/main" val="140330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Corden</a:t>
            </a:r>
            <a:r>
              <a:rPr lang="en-US" dirty="0" smtClean="0"/>
              <a:t> (1984), </a:t>
            </a:r>
            <a:r>
              <a:rPr lang="fi-FI" sz="1200" b="0" i="0" u="none" strike="noStrike" kern="1200" baseline="0" dirty="0" err="1" smtClean="0">
                <a:solidFill>
                  <a:schemeClr val="tx1"/>
                </a:solidFill>
                <a:latin typeface="+mn-lt"/>
                <a:ea typeface="+mn-ea"/>
                <a:cs typeface="+mn-cs"/>
              </a:rPr>
              <a:t>Ellman</a:t>
            </a:r>
            <a:r>
              <a:rPr lang="fi-FI" sz="1200" b="0" i="0" u="none" strike="noStrike" kern="1200" baseline="0" dirty="0" smtClean="0">
                <a:solidFill>
                  <a:schemeClr val="tx1"/>
                </a:solidFill>
                <a:latin typeface="+mn-lt"/>
                <a:ea typeface="+mn-ea"/>
                <a:cs typeface="+mn-cs"/>
              </a:rPr>
              <a:t> (1981). </a:t>
            </a:r>
          </a:p>
          <a:p>
            <a:r>
              <a:rPr lang="en-US" sz="1200" kern="1200" dirty="0" smtClean="0">
                <a:solidFill>
                  <a:schemeClr val="tx1"/>
                </a:solidFill>
                <a:latin typeface="+mn-lt"/>
                <a:ea typeface="+mn-ea"/>
                <a:cs typeface="+mn-cs"/>
              </a:rPr>
              <a:t>In 1950, the economists </a:t>
            </a:r>
            <a:r>
              <a:rPr lang="en-US" sz="1200" u="none" kern="1200" dirty="0" smtClean="0">
                <a:solidFill>
                  <a:srgbClr val="000000"/>
                </a:solidFill>
                <a:latin typeface="+mn-lt"/>
                <a:ea typeface="+mn-ea"/>
                <a:cs typeface="+mn-cs"/>
                <a:hlinkClick r:id="rId3"/>
              </a:rPr>
              <a:t>Raúl Prebisch and </a:t>
            </a:r>
            <a:r>
              <a:rPr lang="en-US" sz="1200" u="none" kern="1200" dirty="0" smtClean="0">
                <a:solidFill>
                  <a:srgbClr val="000000"/>
                </a:solidFill>
                <a:latin typeface="+mn-lt"/>
                <a:ea typeface="+mn-ea"/>
                <a:cs typeface="+mn-cs"/>
                <a:hlinkClick r:id="rId4"/>
              </a:rPr>
              <a:t>Hans Singer independently developed the thesis that countries that export </a:t>
            </a:r>
            <a:r>
              <a:rPr lang="en-US" sz="1200" u="none" kern="1200" dirty="0" smtClean="0">
                <a:solidFill>
                  <a:srgbClr val="000000"/>
                </a:solidFill>
                <a:latin typeface="+mn-lt"/>
                <a:ea typeface="+mn-ea"/>
                <a:cs typeface="+mn-cs"/>
                <a:hlinkClick r:id="rId5"/>
              </a:rPr>
              <a:t>commodities (</a:t>
            </a:r>
            <a:r>
              <a:rPr lang="en-US" sz="1200" u="none" kern="1200" dirty="0" smtClean="0">
                <a:solidFill>
                  <a:srgbClr val="000000"/>
                </a:solidFill>
                <a:latin typeface="+mn-lt"/>
                <a:ea typeface="+mn-ea"/>
                <a:cs typeface="+mn-cs"/>
                <a:hlinkClick r:id="rId6"/>
              </a:rPr>
              <a:t>developing countries) in time would import fewer </a:t>
            </a:r>
            <a:r>
              <a:rPr lang="en-US" sz="1200" u="none" kern="1200" dirty="0" smtClean="0">
                <a:solidFill>
                  <a:srgbClr val="000000"/>
                </a:solidFill>
                <a:latin typeface="+mn-lt"/>
                <a:ea typeface="+mn-ea"/>
                <a:cs typeface="+mn-cs"/>
                <a:hlinkClick r:id="rId7"/>
              </a:rPr>
              <a:t>manufactured goods relative to a given level of exports</a:t>
            </a:r>
            <a:endParaRPr lang="en-US" sz="1200" u="none" kern="1200" dirty="0" smtClean="0">
              <a:solidFill>
                <a:srgbClr val="000000"/>
              </a:solidFill>
              <a:latin typeface="+mn-lt"/>
              <a:ea typeface="+mn-ea"/>
              <a:cs typeface="+mn-cs"/>
            </a:endParaRPr>
          </a:p>
          <a:p>
            <a:r>
              <a:rPr lang="fi-FI" sz="1200" b="0" i="0" u="none" strike="noStrike" kern="1200" baseline="0" dirty="0" smtClean="0">
                <a:solidFill>
                  <a:schemeClr val="tx1"/>
                </a:solidFill>
                <a:latin typeface="+mn-lt"/>
                <a:ea typeface="+mn-ea"/>
                <a:cs typeface="+mn-cs"/>
              </a:rPr>
              <a:t>Manufacturing </a:t>
            </a:r>
            <a:r>
              <a:rPr lang="fi-FI" sz="1200" b="0" i="0" u="none" strike="noStrike" kern="1200" baseline="0" dirty="0" err="1" smtClean="0">
                <a:solidFill>
                  <a:schemeClr val="tx1"/>
                </a:solidFill>
                <a:latin typeface="+mn-lt"/>
                <a:ea typeface="+mn-ea"/>
                <a:cs typeface="+mn-cs"/>
              </a:rPr>
              <a:t>more</a:t>
            </a:r>
            <a:r>
              <a:rPr lang="fi-FI" sz="1200" b="0" i="0" u="none" strike="noStrike" kern="1200" baseline="0" dirty="0" smtClean="0">
                <a:solidFill>
                  <a:schemeClr val="tx1"/>
                </a:solidFill>
                <a:latin typeface="+mn-lt"/>
                <a:ea typeface="+mn-ea"/>
                <a:cs typeface="+mn-cs"/>
              </a:rPr>
              <a:t> </a:t>
            </a:r>
            <a:r>
              <a:rPr lang="fi-FI" sz="1200" b="0" i="0" u="none" strike="noStrike" kern="1200" baseline="0" dirty="0" err="1" smtClean="0">
                <a:solidFill>
                  <a:schemeClr val="tx1"/>
                </a:solidFill>
                <a:latin typeface="+mn-lt"/>
                <a:ea typeface="+mn-ea"/>
                <a:cs typeface="+mn-cs"/>
              </a:rPr>
              <a:t>complex</a:t>
            </a:r>
            <a:r>
              <a:rPr lang="fi-FI" sz="1200" b="0" i="0" u="none" strike="noStrike" kern="1200" baseline="0" dirty="0" smtClean="0">
                <a:solidFill>
                  <a:schemeClr val="tx1"/>
                </a:solidFill>
                <a:latin typeface="+mn-lt"/>
                <a:ea typeface="+mn-ea"/>
                <a:cs typeface="+mn-cs"/>
              </a:rPr>
              <a:t> division of </a:t>
            </a:r>
            <a:r>
              <a:rPr lang="fi-FI" sz="1200" b="0" i="0" u="none" strike="noStrike" kern="1200" baseline="0" dirty="0" err="1" smtClean="0">
                <a:solidFill>
                  <a:schemeClr val="tx1"/>
                </a:solidFill>
                <a:latin typeface="+mn-lt"/>
                <a:ea typeface="+mn-ea"/>
                <a:cs typeface="+mn-cs"/>
              </a:rPr>
              <a:t>labor</a:t>
            </a:r>
            <a:r>
              <a:rPr lang="fi-FI" sz="1200" b="0" i="0" u="none" strike="noStrike" kern="1200" baseline="0" dirty="0" smtClean="0">
                <a:solidFill>
                  <a:schemeClr val="tx1"/>
                </a:solidFill>
                <a:latin typeface="+mn-lt"/>
                <a:ea typeface="+mn-ea"/>
                <a:cs typeface="+mn-cs"/>
              </a:rPr>
              <a:t>, </a:t>
            </a:r>
            <a:r>
              <a:rPr lang="fi-FI" sz="1200" b="0" i="0" u="none" strike="noStrike" kern="1200" baseline="0" dirty="0" err="1" smtClean="0">
                <a:solidFill>
                  <a:schemeClr val="tx1"/>
                </a:solidFill>
                <a:latin typeface="+mn-lt"/>
                <a:ea typeface="+mn-ea"/>
                <a:cs typeface="+mn-cs"/>
              </a:rPr>
              <a:t>learning</a:t>
            </a:r>
            <a:r>
              <a:rPr lang="fi-FI" sz="1200" b="0" i="0" u="none" strike="noStrike" kern="1200" baseline="0" dirty="0" smtClean="0">
                <a:solidFill>
                  <a:schemeClr val="tx1"/>
                </a:solidFill>
                <a:latin typeface="+mn-lt"/>
                <a:ea typeface="+mn-ea"/>
                <a:cs typeface="+mn-cs"/>
              </a:rPr>
              <a:t> </a:t>
            </a:r>
            <a:r>
              <a:rPr lang="fi-FI" sz="1200" b="0" i="0" u="none" strike="noStrike" kern="1200" baseline="0" dirty="0" err="1" smtClean="0">
                <a:solidFill>
                  <a:schemeClr val="tx1"/>
                </a:solidFill>
                <a:latin typeface="+mn-lt"/>
                <a:ea typeface="+mn-ea"/>
                <a:cs typeface="+mn-cs"/>
              </a:rPr>
              <a:t>by</a:t>
            </a:r>
            <a:r>
              <a:rPr lang="fi-FI" sz="1200" b="0" i="0" u="none" strike="noStrike" kern="1200" baseline="0" dirty="0" smtClean="0">
                <a:solidFill>
                  <a:schemeClr val="tx1"/>
                </a:solidFill>
                <a:latin typeface="+mn-lt"/>
                <a:ea typeface="+mn-ea"/>
                <a:cs typeface="+mn-cs"/>
              </a:rPr>
              <a:t> </a:t>
            </a:r>
            <a:r>
              <a:rPr lang="fi-FI" sz="1200" b="0" i="0" u="none" strike="noStrike" kern="1200" baseline="0" dirty="0" err="1" smtClean="0">
                <a:solidFill>
                  <a:schemeClr val="tx1"/>
                </a:solidFill>
                <a:latin typeface="+mn-lt"/>
                <a:ea typeface="+mn-ea"/>
                <a:cs typeface="+mn-cs"/>
              </a:rPr>
              <a:t>doing</a:t>
            </a:r>
            <a:endParaRPr lang="en-US" dirty="0"/>
          </a:p>
        </p:txBody>
      </p:sp>
      <p:sp>
        <p:nvSpPr>
          <p:cNvPr id="4" name="Slide Number Placeholder 3"/>
          <p:cNvSpPr>
            <a:spLocks noGrp="1"/>
          </p:cNvSpPr>
          <p:nvPr>
            <p:ph type="sldNum" sz="quarter" idx="10"/>
          </p:nvPr>
        </p:nvSpPr>
        <p:spPr/>
        <p:txBody>
          <a:bodyPr/>
          <a:lstStyle/>
          <a:p>
            <a:fld id="{B99F7CC0-675F-654B-B952-E0C7E8D9D0B2}" type="slidenum">
              <a:rPr lang="en-US" smtClean="0"/>
              <a:t>20</a:t>
            </a:fld>
            <a:endParaRPr lang="en-US"/>
          </a:p>
        </p:txBody>
      </p:sp>
    </p:spTree>
    <p:extLst>
      <p:ext uri="{BB962C8B-B14F-4D97-AF65-F5344CB8AC3E}">
        <p14:creationId xmlns:p14="http://schemas.microsoft.com/office/powerpoint/2010/main" val="206245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Determinants of Economic Growth: A cross country Study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~2The IMF definition includes countries whose net oil exports represent a minimum of two-thirds of total exports and are at least equivalent to approximately one percent of world exports of oil. </a:t>
            </a:r>
            <a:endParaRPr lang="en-US" dirty="0" smtClean="0"/>
          </a:p>
          <a:p>
            <a:endParaRPr lang="en-US" dirty="0"/>
          </a:p>
        </p:txBody>
      </p:sp>
      <p:sp>
        <p:nvSpPr>
          <p:cNvPr id="4" name="Slide Number Placeholder 3"/>
          <p:cNvSpPr>
            <a:spLocks noGrp="1"/>
          </p:cNvSpPr>
          <p:nvPr>
            <p:ph type="sldNum" sz="quarter" idx="10"/>
          </p:nvPr>
        </p:nvSpPr>
        <p:spPr/>
        <p:txBody>
          <a:bodyPr/>
          <a:lstStyle/>
          <a:p>
            <a:fld id="{B99F7CC0-675F-654B-B952-E0C7E8D9D0B2}" type="slidenum">
              <a:rPr lang="en-US" smtClean="0"/>
              <a:t>21</a:t>
            </a:fld>
            <a:endParaRPr lang="en-US"/>
          </a:p>
        </p:txBody>
      </p:sp>
    </p:spTree>
    <p:extLst>
      <p:ext uri="{BB962C8B-B14F-4D97-AF65-F5344CB8AC3E}">
        <p14:creationId xmlns:p14="http://schemas.microsoft.com/office/powerpoint/2010/main" val="198592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Azzam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Tamimi’s</a:t>
            </a:r>
            <a:r>
              <a:rPr lang="en-US" sz="1200" b="0" i="0" u="none" strike="noStrike" kern="1200" baseline="0" dirty="0" smtClean="0">
                <a:solidFill>
                  <a:schemeClr val="tx1"/>
                </a:solidFill>
                <a:latin typeface="+mn-lt"/>
                <a:ea typeface="+mn-ea"/>
                <a:cs typeface="+mn-cs"/>
              </a:rPr>
              <a:t> account of the intellectual debate on Islam and democracy, for instance, concludes that “democracy, in as much as it entails free elections, accountability, and transparency, the rule of law and protection of fundamental human rights, is a forbidden fruit in the Islamic lands.”</a:t>
            </a:r>
            <a:endParaRPr lang="en-US" dirty="0"/>
          </a:p>
        </p:txBody>
      </p:sp>
      <p:sp>
        <p:nvSpPr>
          <p:cNvPr id="4" name="Slide Number Placeholder 3"/>
          <p:cNvSpPr>
            <a:spLocks noGrp="1"/>
          </p:cNvSpPr>
          <p:nvPr>
            <p:ph type="sldNum" sz="quarter" idx="10"/>
          </p:nvPr>
        </p:nvSpPr>
        <p:spPr/>
        <p:txBody>
          <a:bodyPr/>
          <a:lstStyle/>
          <a:p>
            <a:fld id="{B99F7CC0-675F-654B-B952-E0C7E8D9D0B2}" type="slidenum">
              <a:rPr lang="en-US" smtClean="0"/>
              <a:t>22</a:t>
            </a:fld>
            <a:endParaRPr lang="en-US"/>
          </a:p>
        </p:txBody>
      </p:sp>
    </p:spTree>
    <p:extLst>
      <p:ext uri="{BB962C8B-B14F-4D97-AF65-F5344CB8AC3E}">
        <p14:creationId xmlns:p14="http://schemas.microsoft.com/office/powerpoint/2010/main" val="65797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23680" y="1383605"/>
            <a:ext cx="8096640" cy="2920253"/>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r>
              <a:rPr lang="en-US" smtClean="0"/>
              <a:t>7/1/13</a:t>
            </a:r>
            <a:endParaRPr lang="en-US"/>
          </a:p>
        </p:txBody>
      </p:sp>
      <p:sp>
        <p:nvSpPr>
          <p:cNvPr id="5" name="Footer Placeholder 4"/>
          <p:cNvSpPr>
            <a:spLocks noGrp="1"/>
          </p:cNvSpPr>
          <p:nvPr>
            <p:ph type="ftr" sz="quarter" idx="11"/>
          </p:nvPr>
        </p:nvSpPr>
        <p:spPr/>
        <p:txBody>
          <a:bodyPr/>
          <a:lstStyle/>
          <a:p>
            <a:r>
              <a:rPr lang="en-US" dirty="0" smtClean="0"/>
              <a:t>Democracy: What Can be Done to Save It in Resource-Rich Countries</a:t>
            </a:r>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7/1/13</a:t>
            </a:r>
            <a:endParaRPr lang="en-US"/>
          </a:p>
        </p:txBody>
      </p:sp>
      <p:sp>
        <p:nvSpPr>
          <p:cNvPr id="6" name="Footer Placeholder 5"/>
          <p:cNvSpPr>
            <a:spLocks noGrp="1"/>
          </p:cNvSpPr>
          <p:nvPr>
            <p:ph type="ftr" sz="quarter" idx="11"/>
          </p:nvPr>
        </p:nvSpPr>
        <p:spPr/>
        <p:txBody>
          <a:bodyPr/>
          <a:lstStyle/>
          <a:p>
            <a:r>
              <a:rPr lang="en-US" smtClean="0"/>
              <a:t>Democracy: What Can be Done to Save It in Resource-Rich Countries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7/1/13</a:t>
            </a:r>
            <a:endParaRPr lang="en-US"/>
          </a:p>
        </p:txBody>
      </p:sp>
      <p:sp>
        <p:nvSpPr>
          <p:cNvPr id="5" name="Footer Placeholder 4"/>
          <p:cNvSpPr>
            <a:spLocks noGrp="1"/>
          </p:cNvSpPr>
          <p:nvPr>
            <p:ph type="ftr" sz="quarter" idx="11"/>
          </p:nvPr>
        </p:nvSpPr>
        <p:spPr/>
        <p:txBody>
          <a:bodyPr/>
          <a:lstStyle/>
          <a:p>
            <a:r>
              <a:rPr lang="en-US" smtClean="0"/>
              <a:t>Democracy: What Can be Done to Save It in Resource-Rich Countries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7/1/13</a:t>
            </a:r>
            <a:endParaRPr lang="en-US"/>
          </a:p>
        </p:txBody>
      </p:sp>
      <p:sp>
        <p:nvSpPr>
          <p:cNvPr id="5" name="Footer Placeholder 4"/>
          <p:cNvSpPr>
            <a:spLocks noGrp="1"/>
          </p:cNvSpPr>
          <p:nvPr>
            <p:ph type="ftr" sz="quarter" idx="11"/>
          </p:nvPr>
        </p:nvSpPr>
        <p:spPr/>
        <p:txBody>
          <a:bodyPr/>
          <a:lstStyle/>
          <a:p>
            <a:r>
              <a:rPr lang="en-US" smtClean="0"/>
              <a:t>Democracy: What Can be Done to Save It in Resource-Rich Countries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3"/>
          <p:cNvSpPr>
            <a:spLocks noGrp="1"/>
          </p:cNvSpPr>
          <p:nvPr>
            <p:ph type="dt" sz="half" idx="2"/>
          </p:nvPr>
        </p:nvSpPr>
        <p:spPr>
          <a:xfrm>
            <a:off x="6738383" y="6275668"/>
            <a:ext cx="1289651" cy="365125"/>
          </a:xfrm>
          <a:prstGeom prst="rect">
            <a:avLst/>
          </a:prstGeom>
        </p:spPr>
        <p:txBody>
          <a:bodyPr vert="horz" lIns="91440" tIns="45720" rIns="91440" bIns="45720" rtlCol="0" anchor="ctr"/>
          <a:lstStyle>
            <a:lvl1pPr algn="r">
              <a:defRPr sz="1600">
                <a:solidFill>
                  <a:schemeClr val="bg1"/>
                </a:solidFill>
                <a:latin typeface="Arial"/>
                <a:cs typeface="Arial"/>
              </a:defRPr>
            </a:lvl1pPr>
          </a:lstStyle>
          <a:p>
            <a:r>
              <a:rPr lang="en-US" smtClean="0"/>
              <a:t>7/1/13</a:t>
            </a:r>
            <a:endParaRPr lang="en-US" dirty="0"/>
          </a:p>
        </p:txBody>
      </p:sp>
      <p:sp>
        <p:nvSpPr>
          <p:cNvPr id="8" name="Footer Placeholder 4"/>
          <p:cNvSpPr>
            <a:spLocks noGrp="1"/>
          </p:cNvSpPr>
          <p:nvPr>
            <p:ph type="ftr" sz="quarter" idx="3"/>
          </p:nvPr>
        </p:nvSpPr>
        <p:spPr>
          <a:xfrm>
            <a:off x="264458" y="6275668"/>
            <a:ext cx="7144233" cy="365125"/>
          </a:xfrm>
          <a:prstGeom prst="rect">
            <a:avLst/>
          </a:prstGeom>
        </p:spPr>
        <p:txBody>
          <a:bodyPr vert="horz" lIns="91440" tIns="45720" rIns="91440" bIns="45720" rtlCol="0" anchor="ctr"/>
          <a:lstStyle>
            <a:lvl1pPr algn="l">
              <a:defRPr sz="1600">
                <a:solidFill>
                  <a:schemeClr val="bg1"/>
                </a:solidFill>
                <a:latin typeface="Arial"/>
                <a:cs typeface="Arial"/>
              </a:defRPr>
            </a:lvl1pPr>
          </a:lstStyle>
          <a:p>
            <a:r>
              <a:rPr lang="en-US" smtClean="0"/>
              <a:t>Democracy: What Can be Done to Save It in Resource-Rich Countries</a:t>
            </a:r>
            <a:endParaRPr lang="en-US" dirty="0" smtClean="0"/>
          </a:p>
        </p:txBody>
      </p:sp>
      <p:sp>
        <p:nvSpPr>
          <p:cNvPr id="9" name="Slide Number Placeholder 5"/>
          <p:cNvSpPr>
            <a:spLocks noGrp="1"/>
          </p:cNvSpPr>
          <p:nvPr>
            <p:ph type="sldNum" sz="quarter" idx="4"/>
          </p:nvPr>
        </p:nvSpPr>
        <p:spPr>
          <a:xfrm>
            <a:off x="8255398" y="6275668"/>
            <a:ext cx="633108" cy="365125"/>
          </a:xfrm>
          <a:prstGeom prst="rect">
            <a:avLst/>
          </a:prstGeom>
        </p:spPr>
        <p:txBody>
          <a:bodyPr vert="horz" lIns="91440" tIns="45720" rIns="91440" bIns="45720" rtlCol="0" anchor="ctr"/>
          <a:lstStyle>
            <a:lvl1pPr algn="r">
              <a:defRPr sz="1800">
                <a:solidFill>
                  <a:schemeClr val="bg1"/>
                </a:solidFill>
                <a:latin typeface="Arial"/>
                <a:cs typeface="Arial"/>
              </a:defRPr>
            </a:lvl1pPr>
          </a:lstStyle>
          <a:p>
            <a:fld id="{7F5CE407-6216-4202-80E4-A30DC2F709B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r>
              <a:rPr lang="en-US" smtClean="0"/>
              <a:t>7/1/13</a:t>
            </a:r>
            <a:endParaRPr lang="en-US"/>
          </a:p>
        </p:txBody>
      </p:sp>
      <p:sp>
        <p:nvSpPr>
          <p:cNvPr id="5" name="Footer Placeholder 4"/>
          <p:cNvSpPr>
            <a:spLocks noGrp="1"/>
          </p:cNvSpPr>
          <p:nvPr>
            <p:ph type="ftr" sz="quarter" idx="11"/>
          </p:nvPr>
        </p:nvSpPr>
        <p:spPr/>
        <p:txBody>
          <a:bodyPr/>
          <a:lstStyle/>
          <a:p>
            <a:r>
              <a:rPr lang="en-US" smtClean="0"/>
              <a:t>Democracy: What Can be Done to Save It in Resource-Rich Countries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7/1/13</a:t>
            </a:r>
            <a:endParaRPr lang="en-US"/>
          </a:p>
        </p:txBody>
      </p:sp>
      <p:sp>
        <p:nvSpPr>
          <p:cNvPr id="5" name="Footer Placeholder 4"/>
          <p:cNvSpPr>
            <a:spLocks noGrp="1"/>
          </p:cNvSpPr>
          <p:nvPr>
            <p:ph type="ftr" sz="quarter" idx="11"/>
          </p:nvPr>
        </p:nvSpPr>
        <p:spPr/>
        <p:txBody>
          <a:bodyPr/>
          <a:lstStyle/>
          <a:p>
            <a:r>
              <a:rPr lang="en-US" smtClean="0"/>
              <a:t>Democracy: What Can be Done to Save It in Resource-Rich Countries</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7/1/13</a:t>
            </a:r>
            <a:endParaRPr lang="en-US"/>
          </a:p>
        </p:txBody>
      </p:sp>
      <p:sp>
        <p:nvSpPr>
          <p:cNvPr id="6" name="Footer Placeholder 5"/>
          <p:cNvSpPr>
            <a:spLocks noGrp="1"/>
          </p:cNvSpPr>
          <p:nvPr>
            <p:ph type="ftr" sz="quarter" idx="11"/>
          </p:nvPr>
        </p:nvSpPr>
        <p:spPr/>
        <p:txBody>
          <a:bodyPr/>
          <a:lstStyle/>
          <a:p>
            <a:r>
              <a:rPr lang="en-US" smtClean="0"/>
              <a:t>Democracy: What Can be Done to Save It in Resource-Rich Countries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t>7/1/13</a:t>
            </a:r>
            <a:endParaRPr lang="en-US"/>
          </a:p>
        </p:txBody>
      </p:sp>
      <p:sp>
        <p:nvSpPr>
          <p:cNvPr id="8" name="Footer Placeholder 7"/>
          <p:cNvSpPr>
            <a:spLocks noGrp="1"/>
          </p:cNvSpPr>
          <p:nvPr>
            <p:ph type="ftr" sz="quarter" idx="11"/>
          </p:nvPr>
        </p:nvSpPr>
        <p:spPr/>
        <p:txBody>
          <a:bodyPr/>
          <a:lstStyle/>
          <a:p>
            <a:r>
              <a:rPr lang="en-US" smtClean="0"/>
              <a:t>Democracy: What Can be Done to Save It in Resource-Rich Countries</a:t>
            </a:r>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7/1/13</a:t>
            </a:r>
            <a:endParaRPr lang="en-US"/>
          </a:p>
        </p:txBody>
      </p:sp>
      <p:sp>
        <p:nvSpPr>
          <p:cNvPr id="4" name="Footer Placeholder 3"/>
          <p:cNvSpPr>
            <a:spLocks noGrp="1"/>
          </p:cNvSpPr>
          <p:nvPr>
            <p:ph type="ftr" sz="quarter" idx="11"/>
          </p:nvPr>
        </p:nvSpPr>
        <p:spPr/>
        <p:txBody>
          <a:bodyPr/>
          <a:lstStyle/>
          <a:p>
            <a:r>
              <a:rPr lang="en-US" smtClean="0"/>
              <a:t>Democracy: What Can be Done to Save It in Resource-Rich Countries</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7/1/13</a:t>
            </a:r>
            <a:endParaRPr lang="en-US"/>
          </a:p>
        </p:txBody>
      </p:sp>
      <p:sp>
        <p:nvSpPr>
          <p:cNvPr id="3" name="Footer Placeholder 2"/>
          <p:cNvSpPr>
            <a:spLocks noGrp="1"/>
          </p:cNvSpPr>
          <p:nvPr>
            <p:ph type="ftr" sz="quarter" idx="11"/>
          </p:nvPr>
        </p:nvSpPr>
        <p:spPr/>
        <p:txBody>
          <a:bodyPr/>
          <a:lstStyle/>
          <a:p>
            <a:r>
              <a:rPr lang="en-US" smtClean="0"/>
              <a:t>Democracy: What Can be Done to Save It in Resource-Rich Countries</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7/1/13</a:t>
            </a:r>
            <a:endParaRPr lang="en-US"/>
          </a:p>
        </p:txBody>
      </p:sp>
      <p:sp>
        <p:nvSpPr>
          <p:cNvPr id="6" name="Footer Placeholder 5"/>
          <p:cNvSpPr>
            <a:spLocks noGrp="1"/>
          </p:cNvSpPr>
          <p:nvPr>
            <p:ph type="ftr" sz="quarter" idx="11"/>
          </p:nvPr>
        </p:nvSpPr>
        <p:spPr/>
        <p:txBody>
          <a:bodyPr/>
          <a:lstStyle/>
          <a:p>
            <a:r>
              <a:rPr lang="en-US" smtClean="0"/>
              <a:t>Democracy: What Can be Done to Save It in Resource-Rich Countries</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27603"/>
            <a:ext cx="8042276" cy="1336956"/>
          </a:xfrm>
          <a:prstGeom prst="rect">
            <a:avLst/>
          </a:prstGeom>
        </p:spPr>
        <p:txBody>
          <a:bodyPr vert="horz" lIns="91440" tIns="45720" rIns="91440" bIns="45720" rtlCol="0" anchor="b"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549275" y="1323086"/>
            <a:ext cx="8042276" cy="479839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dirty="0"/>
          </a:p>
        </p:txBody>
      </p:sp>
      <p:sp>
        <p:nvSpPr>
          <p:cNvPr id="4" name="Date Placeholder 3"/>
          <p:cNvSpPr>
            <a:spLocks noGrp="1"/>
          </p:cNvSpPr>
          <p:nvPr>
            <p:ph type="dt" sz="half" idx="2"/>
          </p:nvPr>
        </p:nvSpPr>
        <p:spPr>
          <a:xfrm>
            <a:off x="6738383" y="6275668"/>
            <a:ext cx="1289651" cy="365125"/>
          </a:xfrm>
          <a:prstGeom prst="rect">
            <a:avLst/>
          </a:prstGeom>
        </p:spPr>
        <p:txBody>
          <a:bodyPr vert="horz" lIns="91440" tIns="45720" rIns="91440" bIns="45720" rtlCol="0" anchor="ctr"/>
          <a:lstStyle>
            <a:lvl1pPr algn="r">
              <a:defRPr sz="1600">
                <a:solidFill>
                  <a:schemeClr val="bg1"/>
                </a:solidFill>
                <a:latin typeface="Arial"/>
                <a:cs typeface="Arial"/>
              </a:defRPr>
            </a:lvl1pPr>
          </a:lstStyle>
          <a:p>
            <a:r>
              <a:rPr lang="en-US" smtClean="0"/>
              <a:t>7/1/13</a:t>
            </a:r>
            <a:endParaRPr lang="en-US" dirty="0"/>
          </a:p>
        </p:txBody>
      </p:sp>
      <p:sp>
        <p:nvSpPr>
          <p:cNvPr id="5" name="Footer Placeholder 4"/>
          <p:cNvSpPr>
            <a:spLocks noGrp="1"/>
          </p:cNvSpPr>
          <p:nvPr>
            <p:ph type="ftr" sz="quarter" idx="3"/>
          </p:nvPr>
        </p:nvSpPr>
        <p:spPr>
          <a:xfrm>
            <a:off x="264458" y="6275668"/>
            <a:ext cx="7144233" cy="365125"/>
          </a:xfrm>
          <a:prstGeom prst="rect">
            <a:avLst/>
          </a:prstGeom>
        </p:spPr>
        <p:txBody>
          <a:bodyPr vert="horz" lIns="91440" tIns="45720" rIns="91440" bIns="45720" rtlCol="0" anchor="ctr"/>
          <a:lstStyle>
            <a:lvl1pPr algn="l">
              <a:defRPr sz="1600">
                <a:solidFill>
                  <a:schemeClr val="bg1"/>
                </a:solidFill>
                <a:latin typeface="Arial"/>
                <a:cs typeface="Arial"/>
              </a:defRPr>
            </a:lvl1p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a:xfrm>
            <a:off x="8255398" y="6275668"/>
            <a:ext cx="633108" cy="365125"/>
          </a:xfrm>
          <a:prstGeom prst="rect">
            <a:avLst/>
          </a:prstGeom>
        </p:spPr>
        <p:txBody>
          <a:bodyPr vert="horz" lIns="91440" tIns="45720" rIns="91440" bIns="45720" rtlCol="0" anchor="ctr"/>
          <a:lstStyle>
            <a:lvl1pPr algn="r">
              <a:defRPr sz="1600">
                <a:solidFill>
                  <a:schemeClr val="bg1"/>
                </a:solidFill>
                <a:latin typeface="Arial"/>
                <a:cs typeface="Aria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hf hdr="0"/>
  <p:txStyles>
    <p:titleStyle>
      <a:lvl1pPr algn="ctr" defTabSz="914400" rtl="0" eaLnBrk="1" latinLnBrk="0" hangingPunct="1">
        <a:spcBef>
          <a:spcPct val="0"/>
        </a:spcBef>
        <a:buNone/>
        <a:defRPr sz="4600" kern="1200">
          <a:solidFill>
            <a:schemeClr val="accent1"/>
          </a:solidFill>
          <a:latin typeface="Arial"/>
          <a:ea typeface="+mj-ea"/>
          <a:cs typeface="Arial"/>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Arial"/>
          <a:ea typeface="+mn-ea"/>
          <a:cs typeface="Arial"/>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Arial"/>
          <a:ea typeface="+mn-ea"/>
          <a:cs typeface="Arial"/>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Arial"/>
          <a:ea typeface="+mn-ea"/>
          <a:cs typeface="Arial"/>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Arial"/>
          <a:ea typeface="+mn-ea"/>
          <a:cs typeface="Arial"/>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Arial"/>
          <a:ea typeface="+mn-ea"/>
          <a:cs typeface="Arial"/>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4" y="1059602"/>
            <a:ext cx="8702033" cy="1724867"/>
          </a:xfrm>
        </p:spPr>
        <p:txBody>
          <a:bodyPr/>
          <a:lstStyle/>
          <a:p>
            <a:r>
              <a:rPr lang="en-US" sz="3200" i="1" dirty="0" smtClean="0"/>
              <a:t>Oil Curse and Institutional Changes: Which Institutions Are Most Vulnerable to the Curse and under What Circumstances?</a:t>
            </a:r>
            <a:endParaRPr lang="en-US" sz="3200" dirty="0"/>
          </a:p>
        </p:txBody>
      </p:sp>
      <p:sp>
        <p:nvSpPr>
          <p:cNvPr id="4" name="Subtitle 2"/>
          <p:cNvSpPr txBox="1">
            <a:spLocks/>
          </p:cNvSpPr>
          <p:nvPr/>
        </p:nvSpPr>
        <p:spPr>
          <a:xfrm>
            <a:off x="909681" y="4736460"/>
            <a:ext cx="7601476" cy="1475853"/>
          </a:xfrm>
          <a:prstGeom prst="rect">
            <a:avLst/>
          </a:prstGeom>
        </p:spPr>
        <p:txBody>
          <a:bodyPr vert="horz" lIns="91440" tIns="45720" rIns="91440" bIns="45720" rtlCol="0">
            <a:normAutofit lnSpcReduction="10000"/>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pPr algn="l"/>
            <a:r>
              <a:rPr lang="en-US" sz="2200" dirty="0" smtClean="0">
                <a:latin typeface="Arial"/>
                <a:cs typeface="Arial"/>
              </a:rPr>
              <a:t>Luisa </a:t>
            </a:r>
            <a:r>
              <a:rPr lang="en-US" sz="2200" dirty="0">
                <a:latin typeface="Arial"/>
                <a:cs typeface="Arial"/>
              </a:rPr>
              <a:t>Blanco, Pepperdine University </a:t>
            </a:r>
            <a:endParaRPr lang="en-US" sz="2200" dirty="0" smtClean="0">
              <a:latin typeface="Arial"/>
              <a:cs typeface="Arial"/>
            </a:endParaRPr>
          </a:p>
          <a:p>
            <a:pPr algn="l"/>
            <a:r>
              <a:rPr lang="en-US" sz="2200" dirty="0">
                <a:latin typeface="Arial"/>
                <a:cs typeface="Arial"/>
              </a:rPr>
              <a:t>Jeffrey B. Nugent, University of Southern </a:t>
            </a:r>
            <a:r>
              <a:rPr lang="en-US" sz="2200" dirty="0" smtClean="0">
                <a:latin typeface="Arial"/>
                <a:cs typeface="Arial"/>
              </a:rPr>
              <a:t>California</a:t>
            </a:r>
          </a:p>
          <a:p>
            <a:pPr algn="l"/>
            <a:r>
              <a:rPr lang="en-US" sz="2200" dirty="0">
                <a:latin typeface="Arial"/>
                <a:cs typeface="Arial"/>
              </a:rPr>
              <a:t>Kelsey O’Connor, University of Southern California</a:t>
            </a:r>
          </a:p>
          <a:p>
            <a:pPr algn="l"/>
            <a:r>
              <a:rPr lang="en-US" sz="2200" dirty="0" smtClean="0">
                <a:latin typeface="Arial"/>
                <a:cs typeface="Arial"/>
              </a:rPr>
              <a:t> </a:t>
            </a:r>
            <a:endParaRPr lang="en-US" sz="2200" dirty="0">
              <a:latin typeface="Arial"/>
              <a:cs typeface="Arial"/>
            </a:endParaRPr>
          </a:p>
          <a:p>
            <a:pPr algn="l"/>
            <a:endParaRPr lang="en-US" sz="2200" dirty="0">
              <a:latin typeface="Arial"/>
              <a:cs typeface="Arial"/>
            </a:endParaRPr>
          </a:p>
          <a:p>
            <a:pPr algn="l"/>
            <a:endParaRPr lang="en-US" sz="2200" dirty="0">
              <a:latin typeface="Arial"/>
              <a:cs typeface="Arial"/>
            </a:endParaRPr>
          </a:p>
        </p:txBody>
      </p:sp>
      <p:sp>
        <p:nvSpPr>
          <p:cNvPr id="5" name="Subtitle 4"/>
          <p:cNvSpPr>
            <a:spLocks noGrp="1"/>
          </p:cNvSpPr>
          <p:nvPr>
            <p:ph type="subTitle" idx="1"/>
          </p:nvPr>
        </p:nvSpPr>
        <p:spPr/>
        <p:txBody>
          <a:bodyPr/>
          <a:lstStyle/>
          <a:p>
            <a:r>
              <a:rPr lang="en-US" b="1" dirty="0" smtClean="0"/>
              <a:t>Contemporary Economic Policy, forthcoming</a:t>
            </a:r>
            <a:endParaRPr lang="en-US" b="1" dirty="0"/>
          </a:p>
        </p:txBody>
      </p:sp>
    </p:spTree>
    <p:extLst>
      <p:ext uri="{BB962C8B-B14F-4D97-AF65-F5344CB8AC3E}">
        <p14:creationId xmlns:p14="http://schemas.microsoft.com/office/powerpoint/2010/main" val="29143449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1393491" y="182880"/>
            <a:ext cx="6357019" cy="6519672"/>
          </a:xfrm>
          <a:prstGeom prst="rect">
            <a:avLst/>
          </a:prstGeom>
        </p:spPr>
      </p:pic>
      <p:pic>
        <p:nvPicPr>
          <p:cNvPr id="15" name="Picture 14"/>
          <p:cNvPicPr>
            <a:picLocks noChangeAspect="1"/>
          </p:cNvPicPr>
          <p:nvPr/>
        </p:nvPicPr>
        <p:blipFill>
          <a:blip r:embed="rId4"/>
          <a:stretch>
            <a:fillRect/>
          </a:stretch>
        </p:blipFill>
        <p:spPr>
          <a:xfrm>
            <a:off x="1394434" y="185029"/>
            <a:ext cx="2766963" cy="6492240"/>
          </a:xfrm>
          <a:prstGeom prst="rect">
            <a:avLst/>
          </a:prstGeom>
        </p:spPr>
      </p:pic>
      <p:sp>
        <p:nvSpPr>
          <p:cNvPr id="17" name="Rectangle 16"/>
          <p:cNvSpPr/>
          <p:nvPr/>
        </p:nvSpPr>
        <p:spPr>
          <a:xfrm>
            <a:off x="5176743" y="868256"/>
            <a:ext cx="1641777" cy="508057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82383" y="3244264"/>
            <a:ext cx="4568128" cy="37174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340508" y="1398354"/>
            <a:ext cx="1641777" cy="44233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393492" y="6299649"/>
            <a:ext cx="6357020" cy="40290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183861" y="1012337"/>
            <a:ext cx="4568128" cy="37174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lide Number Placeholder 23"/>
          <p:cNvSpPr>
            <a:spLocks noGrp="1"/>
          </p:cNvSpPr>
          <p:nvPr>
            <p:ph type="sldNum" sz="quarter" idx="4"/>
          </p:nvPr>
        </p:nvSpPr>
        <p:spPr/>
        <p:txBody>
          <a:bodyPr/>
          <a:lstStyle/>
          <a:p>
            <a:fld id="{7F5CE407-6216-4202-80E4-A30DC2F709B2}" type="slidenum">
              <a:rPr lang="en-US" smtClean="0"/>
              <a:pPr/>
              <a:t>10</a:t>
            </a:fld>
            <a:endParaRPr lang="en-US" dirty="0"/>
          </a:p>
        </p:txBody>
      </p:sp>
    </p:spTree>
    <p:extLst>
      <p:ext uri="{BB962C8B-B14F-4D97-AF65-F5344CB8AC3E}">
        <p14:creationId xmlns:p14="http://schemas.microsoft.com/office/powerpoint/2010/main" val="10440033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077882" y="-717754"/>
            <a:ext cx="10550142" cy="10864646"/>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11</a:t>
            </a:fld>
            <a:endParaRPr lang="en-US" dirty="0"/>
          </a:p>
        </p:txBody>
      </p:sp>
    </p:spTree>
    <p:extLst>
      <p:ext uri="{BB962C8B-B14F-4D97-AF65-F5344CB8AC3E}">
        <p14:creationId xmlns:p14="http://schemas.microsoft.com/office/powerpoint/2010/main" val="18559770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528984" y="0"/>
            <a:ext cx="12404621" cy="13710957"/>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12</a:t>
            </a:fld>
            <a:endParaRPr lang="en-US" dirty="0"/>
          </a:p>
        </p:txBody>
      </p:sp>
    </p:spTree>
    <p:extLst>
      <p:ext uri="{BB962C8B-B14F-4D97-AF65-F5344CB8AC3E}">
        <p14:creationId xmlns:p14="http://schemas.microsoft.com/office/powerpoint/2010/main" val="3692882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rot="5400000">
            <a:off x="-2198995" y="1264928"/>
            <a:ext cx="13539021" cy="9141035"/>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13</a:t>
            </a:fld>
            <a:endParaRPr lang="en-US" dirty="0"/>
          </a:p>
        </p:txBody>
      </p:sp>
    </p:spTree>
    <p:extLst>
      <p:ext uri="{BB962C8B-B14F-4D97-AF65-F5344CB8AC3E}">
        <p14:creationId xmlns:p14="http://schemas.microsoft.com/office/powerpoint/2010/main" val="68986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rot="5400000">
            <a:off x="-337738" y="-468861"/>
            <a:ext cx="10251740" cy="10009591"/>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14</a:t>
            </a:fld>
            <a:endParaRPr lang="en-US" dirty="0"/>
          </a:p>
        </p:txBody>
      </p:sp>
    </p:spTree>
    <p:extLst>
      <p:ext uri="{BB962C8B-B14F-4D97-AF65-F5344CB8AC3E}">
        <p14:creationId xmlns:p14="http://schemas.microsoft.com/office/powerpoint/2010/main" val="3916482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rot="5400000">
            <a:off x="222654" y="-745358"/>
            <a:ext cx="8864722" cy="9478484"/>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15</a:t>
            </a:fld>
            <a:endParaRPr lang="en-US" dirty="0"/>
          </a:p>
        </p:txBody>
      </p:sp>
    </p:spTree>
    <p:extLst>
      <p:ext uri="{BB962C8B-B14F-4D97-AF65-F5344CB8AC3E}">
        <p14:creationId xmlns:p14="http://schemas.microsoft.com/office/powerpoint/2010/main" val="8147856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rot="5400000">
            <a:off x="-305836" y="-529906"/>
            <a:ext cx="9527461" cy="9564720"/>
          </a:xfrm>
        </p:spPr>
      </p:pic>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16</a:t>
            </a:fld>
            <a:endParaRPr lang="en-US" dirty="0"/>
          </a:p>
        </p:txBody>
      </p:sp>
    </p:spTree>
    <p:extLst>
      <p:ext uri="{BB962C8B-B14F-4D97-AF65-F5344CB8AC3E}">
        <p14:creationId xmlns:p14="http://schemas.microsoft.com/office/powerpoint/2010/main" val="306115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Impact of oil rents not uniform – </a:t>
            </a:r>
            <a:r>
              <a:rPr lang="en-US" dirty="0" smtClean="0"/>
              <a:t>negative on BQ and Socioeconomic Conditions Possibly positive effect on Conflict institutions</a:t>
            </a:r>
            <a:endParaRPr lang="en-US" dirty="0" smtClean="0"/>
          </a:p>
          <a:p>
            <a:pPr lvl="1"/>
            <a:r>
              <a:rPr lang="en-US" dirty="0" smtClean="0"/>
              <a:t>Driven by some development measure, institution or wealth? </a:t>
            </a:r>
          </a:p>
          <a:p>
            <a:r>
              <a:rPr lang="en-US" dirty="0" smtClean="0"/>
              <a:t>Impact of maturity of oil industry almost uniformly negative, being past your peak discovery appears to reduce civil liberties</a:t>
            </a:r>
          </a:p>
          <a:p>
            <a:pPr lvl="1"/>
            <a:r>
              <a:rPr lang="en-US" dirty="0" smtClean="0"/>
              <a:t>Negative on bureaucratic quality possibly positive on Government Stability </a:t>
            </a:r>
          </a:p>
          <a:p>
            <a:pPr lvl="1"/>
            <a:r>
              <a:rPr lang="en-US" dirty="0" smtClean="0"/>
              <a:t>Some non-</a:t>
            </a:r>
            <a:r>
              <a:rPr lang="en-US" dirty="0" err="1" smtClean="0"/>
              <a:t>lineariies</a:t>
            </a:r>
            <a:r>
              <a:rPr lang="en-US" dirty="0" smtClean="0"/>
              <a:t> and interaction effects</a:t>
            </a:r>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17</a:t>
            </a:fld>
            <a:endParaRPr lang="en-US" dirty="0"/>
          </a:p>
        </p:txBody>
      </p:sp>
    </p:spTree>
    <p:extLst>
      <p:ext uri="{BB962C8B-B14F-4D97-AF65-F5344CB8AC3E}">
        <p14:creationId xmlns:p14="http://schemas.microsoft.com/office/powerpoint/2010/main" val="739540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additional variables / relationships</a:t>
            </a:r>
          </a:p>
          <a:p>
            <a:r>
              <a:rPr lang="en-US" dirty="0" smtClean="0"/>
              <a:t>Develop a plausible explanation for heterogeneous impacts</a:t>
            </a:r>
          </a:p>
          <a:p>
            <a:r>
              <a:rPr lang="en-US" dirty="0" smtClean="0"/>
              <a:t>Create appropriate instrument to test for endogeneity of oil rents</a:t>
            </a:r>
          </a:p>
          <a:p>
            <a:r>
              <a:rPr lang="en-US" dirty="0" smtClean="0"/>
              <a:t>Methodology</a:t>
            </a:r>
          </a:p>
          <a:p>
            <a:pPr lvl="1"/>
            <a:r>
              <a:rPr lang="en-US" dirty="0" smtClean="0"/>
              <a:t>Error correction term is negative and significant – consistent with model</a:t>
            </a:r>
          </a:p>
          <a:p>
            <a:pPr lvl="1"/>
            <a:r>
              <a:rPr lang="en-US" dirty="0" smtClean="0"/>
              <a:t>Need to do testing to determine appropriate number of lags to include in model </a:t>
            </a:r>
          </a:p>
          <a:p>
            <a:pPr lvl="1"/>
            <a:r>
              <a:rPr lang="en-US" dirty="0" smtClean="0"/>
              <a:t>Need to perform and present tests for </a:t>
            </a:r>
            <a:r>
              <a:rPr lang="en-US" dirty="0" err="1" smtClean="0"/>
              <a:t>cointegration</a:t>
            </a:r>
            <a:r>
              <a:rPr lang="en-US" dirty="0"/>
              <a:t> </a:t>
            </a:r>
            <a:r>
              <a:rPr lang="en-US" dirty="0" smtClean="0"/>
              <a:t>between the dependent variables and the </a:t>
            </a:r>
            <a:r>
              <a:rPr lang="en-US" dirty="0" err="1" smtClean="0"/>
              <a:t>regressors</a:t>
            </a:r>
            <a:r>
              <a:rPr lang="en-US" dirty="0" smtClean="0"/>
              <a:t> to assure appropriateness of the error correction model</a:t>
            </a:r>
          </a:p>
          <a:p>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18</a:t>
            </a:fld>
            <a:endParaRPr lang="en-US" dirty="0"/>
          </a:p>
        </p:txBody>
      </p:sp>
    </p:spTree>
    <p:extLst>
      <p:ext uri="{BB962C8B-B14F-4D97-AF65-F5344CB8AC3E}">
        <p14:creationId xmlns:p14="http://schemas.microsoft.com/office/powerpoint/2010/main" val="19654618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19</a:t>
            </a:fld>
            <a:endParaRPr lang="en-US" dirty="0"/>
          </a:p>
        </p:txBody>
      </p:sp>
    </p:spTree>
    <p:extLst>
      <p:ext uri="{BB962C8B-B14F-4D97-AF65-F5344CB8AC3E}">
        <p14:creationId xmlns:p14="http://schemas.microsoft.com/office/powerpoint/2010/main" val="19126341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spcAft>
                <a:spcPts val="1200"/>
              </a:spcAft>
              <a:buNone/>
            </a:pPr>
            <a:r>
              <a:rPr lang="en-US" dirty="0" smtClean="0"/>
              <a:t>Does oil abundance have an adverse impact on institutions, as suggested by the “Resource Curse”?</a:t>
            </a:r>
            <a:endParaRPr lang="en-US" dirty="0"/>
          </a:p>
          <a:p>
            <a:pPr marL="0" indent="0">
              <a:buNone/>
            </a:pPr>
            <a:r>
              <a:rPr lang="en-US" dirty="0" smtClean="0"/>
              <a:t>If so, which institutions? When and where?</a:t>
            </a:r>
            <a:endParaRPr lang="en-US" dirty="0"/>
          </a:p>
        </p:txBody>
      </p:sp>
      <p:sp>
        <p:nvSpPr>
          <p:cNvPr id="5" name="Date Placeholder 4"/>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2</a:t>
            </a:fld>
            <a:endParaRPr lang="en-US" dirty="0"/>
          </a:p>
        </p:txBody>
      </p:sp>
    </p:spTree>
    <p:extLst>
      <p:ext uri="{BB962C8B-B14F-4D97-AF65-F5344CB8AC3E}">
        <p14:creationId xmlns:p14="http://schemas.microsoft.com/office/powerpoint/2010/main" val="13331977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49275" y="1323086"/>
            <a:ext cx="8042276" cy="5083659"/>
          </a:xfrm>
        </p:spPr>
        <p:txBody>
          <a:bodyPr>
            <a:normAutofit fontScale="62500" lnSpcReduction="20000"/>
          </a:bodyPr>
          <a:lstStyle/>
          <a:p>
            <a:pPr marL="0" indent="0">
              <a:buNone/>
            </a:pPr>
            <a:r>
              <a:rPr lang="en-US" dirty="0" smtClean="0"/>
              <a:t>Resource Curse </a:t>
            </a:r>
            <a:r>
              <a:rPr lang="en-US" dirty="0"/>
              <a:t>-</a:t>
            </a:r>
            <a:r>
              <a:rPr lang="en-US" dirty="0" smtClean="0"/>
              <a:t> theory that attempts to explain the observation that many resource wealthy countries (particularly oil) have experienced limited growth in recent decades. </a:t>
            </a:r>
          </a:p>
          <a:p>
            <a:pPr marL="0" indent="0">
              <a:buNone/>
            </a:pPr>
            <a:r>
              <a:rPr lang="en-US" dirty="0" smtClean="0"/>
              <a:t>Evidence: </a:t>
            </a:r>
          </a:p>
          <a:p>
            <a:r>
              <a:rPr lang="en-US" dirty="0" smtClean="0"/>
              <a:t>Sachs </a:t>
            </a:r>
            <a:r>
              <a:rPr lang="en-US" dirty="0"/>
              <a:t>and Warner (1995), in a cross sectional study, show countries with higher resource exports as a proportion of GDP, experience </a:t>
            </a:r>
            <a:r>
              <a:rPr lang="en-US" dirty="0" smtClean="0"/>
              <a:t>lower growth rates</a:t>
            </a:r>
          </a:p>
          <a:p>
            <a:pPr marL="0" indent="0">
              <a:buNone/>
            </a:pPr>
            <a:r>
              <a:rPr lang="en-US" dirty="0" smtClean="0"/>
              <a:t>Theory:</a:t>
            </a:r>
          </a:p>
          <a:p>
            <a:r>
              <a:rPr lang="en-US" dirty="0" err="1" smtClean="0"/>
              <a:t>Rentier</a:t>
            </a:r>
            <a:r>
              <a:rPr lang="en-US" dirty="0" smtClean="0"/>
              <a:t> state: countries with high non-tax revenue (especially natural resource revenues) have less incentive to respond to citizens demand (</a:t>
            </a:r>
            <a:r>
              <a:rPr lang="en-US" dirty="0" err="1" smtClean="0"/>
              <a:t>Mahdavy</a:t>
            </a:r>
            <a:r>
              <a:rPr lang="en-US" dirty="0" smtClean="0"/>
              <a:t>, 1970) (</a:t>
            </a:r>
            <a:r>
              <a:rPr lang="en-US" dirty="0" err="1" smtClean="0"/>
              <a:t>Beblawi</a:t>
            </a:r>
            <a:r>
              <a:rPr lang="en-US" dirty="0" smtClean="0"/>
              <a:t> </a:t>
            </a:r>
            <a:r>
              <a:rPr lang="en-US" dirty="0"/>
              <a:t>and </a:t>
            </a:r>
            <a:r>
              <a:rPr lang="en-US" dirty="0" err="1" smtClean="0"/>
              <a:t>Luciani</a:t>
            </a:r>
            <a:r>
              <a:rPr lang="en-US" dirty="0" smtClean="0"/>
              <a:t>, 1987)</a:t>
            </a:r>
          </a:p>
          <a:p>
            <a:r>
              <a:rPr lang="en-US" dirty="0" smtClean="0"/>
              <a:t>Dutch Disease – domestic industry suppressed by real appreciation of the exchange rate caused by rapid expansion of natural resource exports (</a:t>
            </a:r>
            <a:r>
              <a:rPr lang="en-US" dirty="0" err="1" smtClean="0"/>
              <a:t>Corden</a:t>
            </a:r>
            <a:r>
              <a:rPr lang="en-US" dirty="0" smtClean="0"/>
              <a:t>, 1984)</a:t>
            </a:r>
          </a:p>
          <a:p>
            <a:r>
              <a:rPr lang="en-US" dirty="0" err="1" smtClean="0"/>
              <a:t>Prebisch</a:t>
            </a:r>
            <a:r>
              <a:rPr lang="en-US" dirty="0" smtClean="0"/>
              <a:t>-Singer Hypothesis, promoted by UN Economic Commissions in developing world – resources not suitable for generating long-term growth, state promotion of industrialization</a:t>
            </a:r>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20</a:t>
            </a:fld>
            <a:endParaRPr lang="en-US" dirty="0"/>
          </a:p>
        </p:txBody>
      </p:sp>
    </p:spTree>
    <p:extLst>
      <p:ext uri="{BB962C8B-B14F-4D97-AF65-F5344CB8AC3E}">
        <p14:creationId xmlns:p14="http://schemas.microsoft.com/office/powerpoint/2010/main" val="39956370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Curse - </a:t>
            </a:r>
            <a:r>
              <a:rPr lang="en-US" dirty="0" smtClean="0"/>
              <a:t>Institutions</a:t>
            </a:r>
            <a:endParaRPr lang="en-US" dirty="0"/>
          </a:p>
        </p:txBody>
      </p:sp>
      <p:sp>
        <p:nvSpPr>
          <p:cNvPr id="3" name="Content Placeholder 2"/>
          <p:cNvSpPr>
            <a:spLocks noGrp="1"/>
          </p:cNvSpPr>
          <p:nvPr>
            <p:ph idx="1"/>
          </p:nvPr>
        </p:nvSpPr>
        <p:spPr/>
        <p:txBody>
          <a:bodyPr>
            <a:normAutofit lnSpcReduction="10000"/>
          </a:bodyPr>
          <a:lstStyle/>
          <a:p>
            <a:r>
              <a:rPr lang="en-US" dirty="0" smtClean="0"/>
              <a:t>Many studies cover resource’s impact on growth, some of these studies suggest institutions mediate this impact</a:t>
            </a:r>
          </a:p>
          <a:p>
            <a:r>
              <a:rPr lang="en-US" dirty="0" smtClean="0"/>
              <a:t>New research of resources’ impact directly on institutions</a:t>
            </a:r>
          </a:p>
          <a:p>
            <a:pPr lvl="1"/>
            <a:r>
              <a:rPr lang="en-US" dirty="0" smtClean="0"/>
              <a:t>Early study suggests resources correlated with lower levels of democracy and civil liberties (</a:t>
            </a:r>
            <a:r>
              <a:rPr lang="en-US" dirty="0" err="1" smtClean="0"/>
              <a:t>Barro</a:t>
            </a:r>
            <a:r>
              <a:rPr lang="en-US" dirty="0" smtClean="0"/>
              <a:t>, 1996</a:t>
            </a:r>
            <a:r>
              <a:rPr lang="en-US" dirty="0"/>
              <a:t>) </a:t>
            </a:r>
            <a:endParaRPr lang="en-US" dirty="0" smtClean="0"/>
          </a:p>
          <a:p>
            <a:pPr lvl="1"/>
            <a:r>
              <a:rPr lang="en-US" dirty="0" smtClean="0"/>
              <a:t>Time series approaches show no affect on Polity IV (</a:t>
            </a:r>
            <a:r>
              <a:rPr lang="en-US" dirty="0"/>
              <a:t>Haber and </a:t>
            </a:r>
            <a:r>
              <a:rPr lang="en-US" dirty="0" err="1"/>
              <a:t>Menaldo</a:t>
            </a:r>
            <a:r>
              <a:rPr lang="en-US" dirty="0"/>
              <a:t> </a:t>
            </a:r>
            <a:r>
              <a:rPr lang="en-US" dirty="0" smtClean="0"/>
              <a:t>2011)</a:t>
            </a:r>
            <a:endParaRPr lang="en-US" dirty="0"/>
          </a:p>
          <a:p>
            <a:pPr lvl="1"/>
            <a:r>
              <a:rPr lang="en-US" dirty="0" smtClean="0"/>
              <a:t>Increases in nontax revenue may perpetuate democracies and autocracies (Morrison, 2009)</a:t>
            </a:r>
            <a:endParaRPr lang="en-US" dirty="0"/>
          </a:p>
          <a:p>
            <a:pPr lvl="1"/>
            <a:r>
              <a:rPr lang="en-US" dirty="0" smtClean="0"/>
              <a:t>Impact of oil may have changed post 1980 (Ross – Andersen, 2012)</a:t>
            </a:r>
          </a:p>
          <a:p>
            <a:pPr marL="631825" lvl="2" indent="0">
              <a:buNone/>
            </a:pPr>
            <a:endParaRPr lang="en-US" dirty="0"/>
          </a:p>
          <a:p>
            <a:pPr marL="349250" lvl="1" indent="0">
              <a:buNone/>
            </a:pPr>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21</a:t>
            </a:fld>
            <a:endParaRPr lang="en-US" dirty="0"/>
          </a:p>
        </p:txBody>
      </p:sp>
    </p:spTree>
    <p:extLst>
      <p:ext uri="{BB962C8B-B14F-4D97-AF65-F5344CB8AC3E}">
        <p14:creationId xmlns:p14="http://schemas.microsoft.com/office/powerpoint/2010/main" val="4187046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a:bodyPr>
          <a:lstStyle/>
          <a:p>
            <a:r>
              <a:rPr lang="en-US" dirty="0" smtClean="0"/>
              <a:t>Independently evaluate impact on civil liberties and political rights (</a:t>
            </a:r>
            <a:r>
              <a:rPr lang="en-US" dirty="0" err="1" smtClean="0"/>
              <a:t>BenYishay</a:t>
            </a:r>
            <a:r>
              <a:rPr lang="en-US" dirty="0" smtClean="0"/>
              <a:t> Betancourt, 2012)</a:t>
            </a:r>
          </a:p>
          <a:p>
            <a:r>
              <a:rPr lang="en-US" dirty="0" smtClean="0"/>
              <a:t>Explore oil’s impact on various subgroups </a:t>
            </a:r>
          </a:p>
          <a:p>
            <a:pPr lvl="1"/>
            <a:r>
              <a:rPr lang="en-US" dirty="0"/>
              <a:t>R</a:t>
            </a:r>
            <a:r>
              <a:rPr lang="en-US" dirty="0" smtClean="0"/>
              <a:t>egion, Muslim nations, countries with low institutions </a:t>
            </a:r>
          </a:p>
          <a:p>
            <a:pPr lvl="1"/>
            <a:r>
              <a:rPr lang="en-US" dirty="0" smtClean="0"/>
              <a:t>Explore impact of maturity of local oil industry by incorporating the year since oil discovery peaked</a:t>
            </a:r>
          </a:p>
          <a:p>
            <a:r>
              <a:rPr lang="en-US" dirty="0" smtClean="0"/>
              <a:t>Methodological – </a:t>
            </a:r>
          </a:p>
          <a:p>
            <a:pPr lvl="1"/>
            <a:r>
              <a:rPr lang="en-US" dirty="0"/>
              <a:t>U</a:t>
            </a:r>
            <a:r>
              <a:rPr lang="en-US" dirty="0" smtClean="0"/>
              <a:t>tilize 5 year averages with an Arellano and Bond GMM specification</a:t>
            </a:r>
          </a:p>
          <a:p>
            <a:pPr lvl="1"/>
            <a:r>
              <a:rPr lang="en-US" dirty="0"/>
              <a:t>A</a:t>
            </a:r>
            <a:r>
              <a:rPr lang="en-US" dirty="0" smtClean="0"/>
              <a:t>nnual data with a pooled mean group error correction estimator</a:t>
            </a:r>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22</a:t>
            </a:fld>
            <a:endParaRPr lang="en-US" dirty="0"/>
          </a:p>
        </p:txBody>
      </p:sp>
    </p:spTree>
    <p:extLst>
      <p:ext uri="{BB962C8B-B14F-4D97-AF65-F5344CB8AC3E}">
        <p14:creationId xmlns:p14="http://schemas.microsoft.com/office/powerpoint/2010/main" val="2561594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lnSpcReduction="10000"/>
          </a:bodyPr>
          <a:lstStyle/>
          <a:p>
            <a:pPr marL="0" indent="0">
              <a:spcBef>
                <a:spcPts val="600"/>
              </a:spcBef>
              <a:buNone/>
            </a:pPr>
            <a:r>
              <a:rPr lang="en-US" dirty="0" smtClean="0"/>
              <a:t>Past work:</a:t>
            </a:r>
          </a:p>
          <a:p>
            <a:pPr>
              <a:spcBef>
                <a:spcPts val="600"/>
              </a:spcBef>
            </a:pPr>
            <a:r>
              <a:rPr lang="en-US" dirty="0" smtClean="0"/>
              <a:t>Many </a:t>
            </a:r>
            <a:r>
              <a:rPr lang="en-US" dirty="0"/>
              <a:t>studies cover resource’s </a:t>
            </a:r>
            <a:r>
              <a:rPr lang="en-US" dirty="0" smtClean="0"/>
              <a:t>potentially negative impact </a:t>
            </a:r>
            <a:r>
              <a:rPr lang="en-US" dirty="0"/>
              <a:t>on growth, some of these studies suggest institutions mediate this </a:t>
            </a:r>
            <a:r>
              <a:rPr lang="en-US" dirty="0" smtClean="0"/>
              <a:t>impact (Sachs </a:t>
            </a:r>
            <a:r>
              <a:rPr lang="en-US" dirty="0"/>
              <a:t>and </a:t>
            </a:r>
            <a:r>
              <a:rPr lang="en-US" dirty="0" smtClean="0"/>
              <a:t>Warner, 1995) (van </a:t>
            </a:r>
            <a:r>
              <a:rPr lang="en-US" dirty="0"/>
              <a:t>der </a:t>
            </a:r>
            <a:r>
              <a:rPr lang="en-US" dirty="0" err="1"/>
              <a:t>Ploeg</a:t>
            </a:r>
            <a:r>
              <a:rPr lang="en-US" dirty="0"/>
              <a:t> </a:t>
            </a:r>
            <a:r>
              <a:rPr lang="en-US" dirty="0" smtClean="0"/>
              <a:t>and </a:t>
            </a:r>
            <a:r>
              <a:rPr lang="en-US" dirty="0" err="1" smtClean="0"/>
              <a:t>Poelhekke</a:t>
            </a:r>
            <a:r>
              <a:rPr lang="en-US" dirty="0" smtClean="0"/>
              <a:t>, 2010)</a:t>
            </a:r>
          </a:p>
          <a:p>
            <a:pPr marL="0" indent="0">
              <a:spcBef>
                <a:spcPts val="600"/>
              </a:spcBef>
              <a:buNone/>
            </a:pPr>
            <a:r>
              <a:rPr lang="en-US" dirty="0" smtClean="0"/>
              <a:t>Contribution:</a:t>
            </a:r>
          </a:p>
          <a:p>
            <a:pPr>
              <a:spcBef>
                <a:spcPts val="600"/>
              </a:spcBef>
            </a:pPr>
            <a:r>
              <a:rPr lang="en-US" dirty="0" smtClean="0"/>
              <a:t>Focus on 10-year institutional </a:t>
            </a:r>
            <a:r>
              <a:rPr lang="en-US" b="1" dirty="0" smtClean="0">
                <a:solidFill>
                  <a:srgbClr val="FF0000"/>
                </a:solidFill>
              </a:rPr>
              <a:t>changes</a:t>
            </a:r>
            <a:r>
              <a:rPr lang="en-US" b="1" dirty="0" smtClean="0">
                <a:solidFill>
                  <a:srgbClr val="FF0000"/>
                </a:solidFill>
              </a:rPr>
              <a:t>, not levels</a:t>
            </a:r>
            <a:endParaRPr lang="en-US" b="1" dirty="0" smtClean="0">
              <a:solidFill>
                <a:srgbClr val="FF0000"/>
              </a:solidFill>
            </a:endParaRPr>
          </a:p>
          <a:p>
            <a:pPr lvl="1"/>
            <a:r>
              <a:rPr lang="en-US" dirty="0"/>
              <a:t>M</a:t>
            </a:r>
            <a:r>
              <a:rPr lang="en-US" dirty="0" smtClean="0"/>
              <a:t>easured using broader </a:t>
            </a:r>
            <a:r>
              <a:rPr lang="en-US" dirty="0"/>
              <a:t>set of institutions (13 in number) than </a:t>
            </a:r>
            <a:r>
              <a:rPr lang="en-US" dirty="0" smtClean="0"/>
              <a:t>democracy or polity</a:t>
            </a:r>
          </a:p>
          <a:p>
            <a:pPr>
              <a:spcBef>
                <a:spcPts val="600"/>
              </a:spcBef>
            </a:pPr>
            <a:r>
              <a:rPr lang="en-US" dirty="0" smtClean="0"/>
              <a:t>Use </a:t>
            </a:r>
            <a:r>
              <a:rPr lang="en-US" dirty="0"/>
              <a:t>alternative </a:t>
            </a:r>
            <a:r>
              <a:rPr lang="en-US" dirty="0" smtClean="0"/>
              <a:t>measures of oil abundance and industry experience, including years </a:t>
            </a:r>
            <a:r>
              <a:rPr lang="en-US" dirty="0"/>
              <a:t>s</a:t>
            </a:r>
            <a:r>
              <a:rPr lang="en-US" dirty="0" smtClean="0"/>
              <a:t>ince initial oil discovery and discovery peak</a:t>
            </a:r>
            <a:endParaRPr lang="en-US" dirty="0"/>
          </a:p>
          <a:p>
            <a:pPr>
              <a:spcBef>
                <a:spcPts val="600"/>
              </a:spcBef>
            </a:pPr>
            <a:r>
              <a:rPr lang="en-US" dirty="0" smtClean="0"/>
              <a:t>Extensive testing for endogeneity of oil rents </a:t>
            </a:r>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3</a:t>
            </a:fld>
            <a:endParaRPr lang="en-US" dirty="0"/>
          </a:p>
        </p:txBody>
      </p:sp>
    </p:spTree>
    <p:extLst>
      <p:ext uri="{BB962C8B-B14F-4D97-AF65-F5344CB8AC3E}">
        <p14:creationId xmlns:p14="http://schemas.microsoft.com/office/powerpoint/2010/main" val="30668858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Preview</a:t>
            </a:r>
            <a:endParaRPr lang="en-US" dirty="0"/>
          </a:p>
        </p:txBody>
      </p:sp>
      <p:sp>
        <p:nvSpPr>
          <p:cNvPr id="3" name="Content Placeholder 2"/>
          <p:cNvSpPr>
            <a:spLocks noGrp="1"/>
          </p:cNvSpPr>
          <p:nvPr>
            <p:ph idx="1"/>
          </p:nvPr>
        </p:nvSpPr>
        <p:spPr/>
        <p:txBody>
          <a:bodyPr>
            <a:normAutofit lnSpcReduction="10000"/>
          </a:bodyPr>
          <a:lstStyle/>
          <a:p>
            <a:r>
              <a:rPr lang="en-US" dirty="0" smtClean="0"/>
              <a:t>The effects of oil abundance vary across institutions </a:t>
            </a:r>
          </a:p>
          <a:p>
            <a:r>
              <a:rPr lang="en-US" dirty="0" smtClean="0"/>
              <a:t>Negative effects can be reliably observed on Bureaucratic Quality and Socioeconomic </a:t>
            </a:r>
            <a:r>
              <a:rPr lang="en-US" dirty="0" smtClean="0"/>
              <a:t>Conditions, not the institutional variables most commonly researched (democracy, civil wars)  </a:t>
            </a:r>
            <a:endParaRPr lang="en-US" dirty="0"/>
          </a:p>
          <a:p>
            <a:r>
              <a:rPr lang="en-US" dirty="0" smtClean="0"/>
              <a:t>Oil rents can be treated exogenously when analyzing many but not all institutional changes </a:t>
            </a:r>
          </a:p>
          <a:p>
            <a:r>
              <a:rPr lang="en-US" dirty="0" smtClean="0"/>
              <a:t>Experience </a:t>
            </a:r>
            <a:r>
              <a:rPr lang="en-US" dirty="0"/>
              <a:t>in the oil industry </a:t>
            </a:r>
            <a:r>
              <a:rPr lang="en-US" dirty="0" smtClean="0"/>
              <a:t>can be an important </a:t>
            </a:r>
            <a:r>
              <a:rPr lang="en-US" dirty="0"/>
              <a:t>determinant of institutional changes </a:t>
            </a:r>
          </a:p>
          <a:p>
            <a:pPr lvl="1"/>
            <a:r>
              <a:rPr lang="en-US" dirty="0" smtClean="0"/>
              <a:t>Years </a:t>
            </a:r>
            <a:r>
              <a:rPr lang="en-US" dirty="0"/>
              <a:t>Since Peak Discovery has a negative effect on Bureaucratic Quality, but a positive effect on Government </a:t>
            </a:r>
            <a:r>
              <a:rPr lang="en-US" dirty="0" smtClean="0"/>
              <a:t>Stability</a:t>
            </a:r>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4</a:t>
            </a:fld>
            <a:endParaRPr lang="en-US" dirty="0"/>
          </a:p>
        </p:txBody>
      </p:sp>
    </p:spTree>
    <p:extLst>
      <p:ext uri="{BB962C8B-B14F-4D97-AF65-F5344CB8AC3E}">
        <p14:creationId xmlns:p14="http://schemas.microsoft.com/office/powerpoint/2010/main" val="1230562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Empirical Setting and Data</a:t>
            </a:r>
          </a:p>
          <a:p>
            <a:r>
              <a:rPr lang="en-US" dirty="0" smtClean="0"/>
              <a:t>Results</a:t>
            </a:r>
          </a:p>
          <a:p>
            <a:r>
              <a:rPr lang="en-US" dirty="0" smtClean="0"/>
              <a:t>Conclusions</a:t>
            </a:r>
          </a:p>
          <a:p>
            <a:endParaRPr lang="en-US" dirty="0" smtClean="0"/>
          </a:p>
          <a:p>
            <a:endParaRPr lang="en-US" dirty="0" smtClean="0"/>
          </a:p>
          <a:p>
            <a:pPr marL="0" indent="0">
              <a:buNone/>
            </a:pPr>
            <a:endParaRPr lang="en-US" dirty="0" smtClean="0"/>
          </a:p>
          <a:p>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5</a:t>
            </a:fld>
            <a:endParaRPr lang="en-US" dirty="0"/>
          </a:p>
        </p:txBody>
      </p:sp>
    </p:spTree>
    <p:extLst>
      <p:ext uri="{BB962C8B-B14F-4D97-AF65-F5344CB8AC3E}">
        <p14:creationId xmlns:p14="http://schemas.microsoft.com/office/powerpoint/2010/main" val="13948846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Setting</a:t>
            </a:r>
            <a:endParaRPr lang="en-US" dirty="0"/>
          </a:p>
        </p:txBody>
      </p:sp>
      <p:sp>
        <p:nvSpPr>
          <p:cNvPr id="3" name="Content Placeholder 2"/>
          <p:cNvSpPr>
            <a:spLocks noGrp="1"/>
          </p:cNvSpPr>
          <p:nvPr>
            <p:ph idx="1"/>
          </p:nvPr>
        </p:nvSpPr>
        <p:spPr>
          <a:xfrm>
            <a:off x="549275" y="3006501"/>
            <a:ext cx="8042276" cy="3114979"/>
          </a:xfrm>
        </p:spPr>
        <p:txBody>
          <a:bodyPr numCol="2">
            <a:normAutofit/>
          </a:bodyPr>
          <a:lstStyle/>
          <a:p>
            <a:pPr>
              <a:spcBef>
                <a:spcPts val="800"/>
              </a:spcBef>
            </a:pPr>
            <a:r>
              <a:rPr lang="en-US" sz="2200" dirty="0" smtClean="0"/>
              <a:t>Bureaucratic </a:t>
            </a:r>
            <a:r>
              <a:rPr lang="en-US" sz="2200" dirty="0"/>
              <a:t>quality</a:t>
            </a:r>
          </a:p>
          <a:p>
            <a:pPr>
              <a:spcBef>
                <a:spcPts val="800"/>
              </a:spcBef>
            </a:pPr>
            <a:r>
              <a:rPr lang="en-US" sz="2200" dirty="0"/>
              <a:t>Corruption </a:t>
            </a:r>
          </a:p>
          <a:p>
            <a:pPr>
              <a:spcBef>
                <a:spcPts val="800"/>
              </a:spcBef>
            </a:pPr>
            <a:r>
              <a:rPr lang="en-US" sz="2200" dirty="0" smtClean="0"/>
              <a:t>Law </a:t>
            </a:r>
            <a:r>
              <a:rPr lang="en-US" sz="2200" dirty="0"/>
              <a:t>and order</a:t>
            </a:r>
          </a:p>
          <a:p>
            <a:pPr>
              <a:spcBef>
                <a:spcPts val="800"/>
              </a:spcBef>
            </a:pPr>
            <a:r>
              <a:rPr lang="en-US" sz="2200" dirty="0" smtClean="0"/>
              <a:t>Ethnic </a:t>
            </a:r>
            <a:r>
              <a:rPr lang="en-US" sz="2200" dirty="0"/>
              <a:t>tension</a:t>
            </a:r>
          </a:p>
          <a:p>
            <a:pPr>
              <a:spcBef>
                <a:spcPts val="800"/>
              </a:spcBef>
            </a:pPr>
            <a:r>
              <a:rPr lang="en-US" sz="2200" dirty="0"/>
              <a:t>External </a:t>
            </a:r>
            <a:r>
              <a:rPr lang="en-US" sz="2200" dirty="0" smtClean="0"/>
              <a:t>conflict</a:t>
            </a:r>
          </a:p>
          <a:p>
            <a:pPr>
              <a:spcBef>
                <a:spcPts val="800"/>
              </a:spcBef>
            </a:pPr>
            <a:r>
              <a:rPr lang="en-US" sz="2200" dirty="0" smtClean="0"/>
              <a:t>Internal conflict</a:t>
            </a:r>
          </a:p>
          <a:p>
            <a:pPr>
              <a:spcBef>
                <a:spcPts val="800"/>
              </a:spcBef>
            </a:pPr>
            <a:r>
              <a:rPr lang="en-US" sz="2200" dirty="0" smtClean="0"/>
              <a:t>Government </a:t>
            </a:r>
            <a:r>
              <a:rPr lang="en-US" sz="2200" dirty="0"/>
              <a:t>stability</a:t>
            </a:r>
          </a:p>
          <a:p>
            <a:pPr>
              <a:spcBef>
                <a:spcPts val="800"/>
              </a:spcBef>
            </a:pPr>
            <a:r>
              <a:rPr lang="en-US" sz="2200" dirty="0"/>
              <a:t>Investment </a:t>
            </a:r>
            <a:r>
              <a:rPr lang="en-US" sz="2200" dirty="0" smtClean="0"/>
              <a:t>profile</a:t>
            </a:r>
          </a:p>
          <a:p>
            <a:pPr>
              <a:spcBef>
                <a:spcPts val="800"/>
              </a:spcBef>
            </a:pPr>
            <a:r>
              <a:rPr lang="en-US" sz="2200" dirty="0" smtClean="0"/>
              <a:t>Socioeconomic </a:t>
            </a:r>
            <a:r>
              <a:rPr lang="en-US" sz="2200" dirty="0"/>
              <a:t>cond</a:t>
            </a:r>
            <a:r>
              <a:rPr lang="en-US" sz="2200" dirty="0" smtClean="0"/>
              <a:t>.</a:t>
            </a:r>
          </a:p>
          <a:p>
            <a:pPr>
              <a:spcBef>
                <a:spcPts val="800"/>
              </a:spcBef>
            </a:pPr>
            <a:r>
              <a:rPr lang="en-US" sz="2200" dirty="0" smtClean="0"/>
              <a:t>Democracy</a:t>
            </a:r>
            <a:endParaRPr lang="en-US" sz="2200" dirty="0"/>
          </a:p>
          <a:p>
            <a:pPr>
              <a:spcBef>
                <a:spcPts val="800"/>
              </a:spcBef>
            </a:pPr>
            <a:r>
              <a:rPr lang="en-US" sz="2200" dirty="0"/>
              <a:t>Polity</a:t>
            </a:r>
          </a:p>
          <a:p>
            <a:pPr>
              <a:spcBef>
                <a:spcPts val="800"/>
              </a:spcBef>
            </a:pPr>
            <a:r>
              <a:rPr lang="en-US" sz="2200" dirty="0"/>
              <a:t>Regulation of executive recruitment</a:t>
            </a:r>
          </a:p>
          <a:p>
            <a:pPr>
              <a:spcBef>
                <a:spcPts val="800"/>
              </a:spcBef>
            </a:pPr>
            <a:r>
              <a:rPr lang="en-US" sz="2200" dirty="0"/>
              <a:t>Executive constraint</a:t>
            </a:r>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6</a:t>
            </a:fld>
            <a:endParaRPr lang="en-US" dirty="0"/>
          </a:p>
        </p:txBody>
      </p:sp>
      <p:sp>
        <p:nvSpPr>
          <p:cNvPr id="9" name="Content Placeholder 2"/>
          <p:cNvSpPr txBox="1">
            <a:spLocks/>
          </p:cNvSpPr>
          <p:nvPr/>
        </p:nvSpPr>
        <p:spPr>
          <a:xfrm>
            <a:off x="549275" y="1323086"/>
            <a:ext cx="8042276" cy="1440655"/>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Arial"/>
                <a:ea typeface="+mn-ea"/>
                <a:cs typeface="Arial"/>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Arial"/>
                <a:ea typeface="+mn-ea"/>
                <a:cs typeface="Arial"/>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Arial"/>
                <a:ea typeface="+mn-ea"/>
                <a:cs typeface="Arial"/>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Arial"/>
                <a:ea typeface="+mn-ea"/>
                <a:cs typeface="Arial"/>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Arial"/>
                <a:ea typeface="+mn-ea"/>
                <a:cs typeface="Arial"/>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spcBef>
                <a:spcPts val="800"/>
              </a:spcBef>
            </a:pPr>
            <a:r>
              <a:rPr lang="en-US" sz="2300" dirty="0" smtClean="0"/>
              <a:t>Panel data for over 100 countries between 1975 and 2005</a:t>
            </a:r>
          </a:p>
          <a:p>
            <a:pPr>
              <a:spcBef>
                <a:spcPts val="800"/>
              </a:spcBef>
            </a:pPr>
            <a:r>
              <a:rPr lang="en-US" sz="2300" dirty="0" smtClean="0"/>
              <a:t>Analyze 10 year changes in the the institutional variables from ICRG &amp; Polity IV:</a:t>
            </a:r>
          </a:p>
        </p:txBody>
      </p:sp>
    </p:spTree>
    <p:extLst>
      <p:ext uri="{BB962C8B-B14F-4D97-AF65-F5344CB8AC3E}">
        <p14:creationId xmlns:p14="http://schemas.microsoft.com/office/powerpoint/2010/main" val="27992315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Data</a:t>
            </a:r>
            <a:endParaRPr lang="en-US" dirty="0"/>
          </a:p>
        </p:txBody>
      </p:sp>
      <p:sp>
        <p:nvSpPr>
          <p:cNvPr id="3" name="Content Placeholder 2"/>
          <p:cNvSpPr>
            <a:spLocks noGrp="1"/>
          </p:cNvSpPr>
          <p:nvPr>
            <p:ph idx="1"/>
          </p:nvPr>
        </p:nvSpPr>
        <p:spPr/>
        <p:txBody>
          <a:bodyPr>
            <a:normAutofit/>
          </a:bodyPr>
          <a:lstStyle/>
          <a:p>
            <a:r>
              <a:rPr lang="en-US" dirty="0" smtClean="0"/>
              <a:t>Oil </a:t>
            </a:r>
            <a:r>
              <a:rPr lang="en-US" dirty="0"/>
              <a:t>rents measured as (unit price – unit cost) * production</a:t>
            </a:r>
          </a:p>
          <a:p>
            <a:pPr lvl="1"/>
            <a:r>
              <a:rPr lang="en-US" dirty="0" smtClean="0"/>
              <a:t>Measured both </a:t>
            </a:r>
            <a:r>
              <a:rPr lang="en-US" b="1" dirty="0" smtClean="0"/>
              <a:t>per </a:t>
            </a:r>
            <a:r>
              <a:rPr lang="en-US" b="1" dirty="0" smtClean="0"/>
              <a:t>capita </a:t>
            </a:r>
            <a:r>
              <a:rPr lang="en-US" dirty="0" smtClean="0"/>
              <a:t>and </a:t>
            </a:r>
            <a:r>
              <a:rPr lang="en-US" dirty="0" smtClean="0"/>
              <a:t>as </a:t>
            </a:r>
            <a:r>
              <a:rPr lang="en-US" b="1" dirty="0" smtClean="0"/>
              <a:t>share </a:t>
            </a:r>
            <a:r>
              <a:rPr lang="en-US" b="1" dirty="0" smtClean="0"/>
              <a:t>of GDP </a:t>
            </a:r>
            <a:endParaRPr lang="en-US" b="1" dirty="0" smtClean="0"/>
          </a:p>
          <a:p>
            <a:pPr lvl="1"/>
            <a:r>
              <a:rPr lang="en-US" dirty="0" smtClean="0"/>
              <a:t>Greater </a:t>
            </a:r>
            <a:r>
              <a:rPr lang="en-US" dirty="0"/>
              <a:t>dependency on geologic </a:t>
            </a:r>
            <a:r>
              <a:rPr lang="en-US" dirty="0" smtClean="0"/>
              <a:t>conditions that are a matter of luck and hence exogenous</a:t>
            </a:r>
            <a:endParaRPr lang="en-US" dirty="0"/>
          </a:p>
          <a:p>
            <a:pPr lvl="1"/>
            <a:r>
              <a:rPr lang="en-US" dirty="0"/>
              <a:t>Data from </a:t>
            </a:r>
            <a:r>
              <a:rPr lang="en-US" dirty="0" smtClean="0"/>
              <a:t>World Development Indicators</a:t>
            </a:r>
            <a:endParaRPr lang="en-US" dirty="0"/>
          </a:p>
          <a:p>
            <a:r>
              <a:rPr lang="en-US" dirty="0"/>
              <a:t>Years since oil discovery (Geo-Help)</a:t>
            </a:r>
            <a:endParaRPr lang="en-US" dirty="0" smtClean="0"/>
          </a:p>
          <a:p>
            <a:r>
              <a:rPr lang="en-US" dirty="0" smtClean="0"/>
              <a:t>Peak </a:t>
            </a:r>
            <a:r>
              <a:rPr lang="en-US" dirty="0"/>
              <a:t>oil discovery </a:t>
            </a:r>
            <a:r>
              <a:rPr lang="en-US" dirty="0" smtClean="0"/>
              <a:t>year and oil endowment, </a:t>
            </a:r>
            <a:r>
              <a:rPr lang="en-US" dirty="0"/>
              <a:t>courtesy of </a:t>
            </a:r>
            <a:r>
              <a:rPr lang="en-US" dirty="0" err="1"/>
              <a:t>Tsui</a:t>
            </a:r>
            <a:r>
              <a:rPr lang="en-US" dirty="0"/>
              <a:t>, </a:t>
            </a:r>
            <a:r>
              <a:rPr lang="en-US" dirty="0" smtClean="0"/>
              <a:t>2011</a:t>
            </a:r>
            <a:endParaRPr lang="en-US" dirty="0"/>
          </a:p>
          <a:p>
            <a:endParaRPr lang="en-US" dirty="0"/>
          </a:p>
          <a:p>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5" name="Footer Placeholder 4"/>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6" name="Slide Number Placeholder 5"/>
          <p:cNvSpPr>
            <a:spLocks noGrp="1"/>
          </p:cNvSpPr>
          <p:nvPr>
            <p:ph type="sldNum" sz="quarter" idx="4"/>
          </p:nvPr>
        </p:nvSpPr>
        <p:spPr/>
        <p:txBody>
          <a:bodyPr/>
          <a:lstStyle/>
          <a:p>
            <a:fld id="{7F5CE407-6216-4202-80E4-A30DC2F709B2}" type="slidenum">
              <a:rPr lang="en-US" smtClean="0"/>
              <a:pPr/>
              <a:t>7</a:t>
            </a:fld>
            <a:endParaRPr lang="en-US" dirty="0"/>
          </a:p>
        </p:txBody>
      </p:sp>
    </p:spTree>
    <p:extLst>
      <p:ext uri="{BB962C8B-B14F-4D97-AF65-F5344CB8AC3E}">
        <p14:creationId xmlns:p14="http://schemas.microsoft.com/office/powerpoint/2010/main" val="1670427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4"/>
          </p:nvPr>
        </p:nvSpPr>
        <p:spPr/>
        <p:txBody>
          <a:bodyPr/>
          <a:lstStyle/>
          <a:p>
            <a:fld id="{7F5CE407-6216-4202-80E4-A30DC2F709B2}" type="slidenum">
              <a:rPr lang="en-US" smtClean="0"/>
              <a:pPr/>
              <a:t>8</a:t>
            </a:fld>
            <a:endParaRPr lang="en-US" dirty="0"/>
          </a:p>
        </p:txBody>
      </p:sp>
      <p:pic>
        <p:nvPicPr>
          <p:cNvPr id="14" name="Picture 13"/>
          <p:cNvPicPr>
            <a:picLocks noChangeAspect="1"/>
          </p:cNvPicPr>
          <p:nvPr/>
        </p:nvPicPr>
        <p:blipFill>
          <a:blip r:embed="rId3"/>
          <a:stretch>
            <a:fillRect/>
          </a:stretch>
        </p:blipFill>
        <p:spPr>
          <a:xfrm>
            <a:off x="223208" y="242761"/>
            <a:ext cx="8697585" cy="6325516"/>
          </a:xfrm>
          <a:prstGeom prst="rect">
            <a:avLst/>
          </a:prstGeom>
        </p:spPr>
      </p:pic>
    </p:spTree>
    <p:extLst>
      <p:ext uri="{BB962C8B-B14F-4D97-AF65-F5344CB8AC3E}">
        <p14:creationId xmlns:p14="http://schemas.microsoft.com/office/powerpoint/2010/main" val="2078464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Empirical Approach</a:t>
            </a:r>
            <a:endParaRPr lang="en-US" dirty="0"/>
          </a:p>
        </p:txBody>
      </p:sp>
      <p:sp>
        <p:nvSpPr>
          <p:cNvPr id="3" name="Content Placeholder 2"/>
          <p:cNvSpPr>
            <a:spLocks noGrp="1"/>
          </p:cNvSpPr>
          <p:nvPr>
            <p:ph idx="1"/>
          </p:nvPr>
        </p:nvSpPr>
        <p:spPr/>
        <p:txBody>
          <a:bodyPr>
            <a:normAutofit/>
          </a:bodyPr>
          <a:lstStyle/>
          <a:p>
            <a:r>
              <a:rPr lang="en-US" dirty="0" smtClean="0"/>
              <a:t>Time Series Methods – Error Correction Model</a:t>
            </a:r>
          </a:p>
          <a:p>
            <a:pPr lvl="1"/>
            <a:r>
              <a:rPr lang="en-US" dirty="0" smtClean="0"/>
              <a:t>Separates the short run and long run dynamics </a:t>
            </a:r>
          </a:p>
          <a:p>
            <a:pPr lvl="1"/>
            <a:r>
              <a:rPr lang="en-US" dirty="0" smtClean="0"/>
              <a:t>Use annual data</a:t>
            </a:r>
          </a:p>
          <a:p>
            <a:pPr marL="349250" lvl="1" indent="-349250">
              <a:spcBef>
                <a:spcPts val="2000"/>
              </a:spcBef>
              <a:buClr>
                <a:schemeClr val="accent1">
                  <a:lumMod val="60000"/>
                  <a:lumOff val="40000"/>
                </a:schemeClr>
              </a:buClr>
            </a:pPr>
            <a:r>
              <a:rPr lang="en-US" sz="2400" dirty="0"/>
              <a:t>Pooled </a:t>
            </a:r>
            <a:r>
              <a:rPr lang="en-US" sz="2400" dirty="0" smtClean="0"/>
              <a:t>Mean </a:t>
            </a:r>
            <a:r>
              <a:rPr lang="en-US" sz="2400" dirty="0"/>
              <a:t>G</a:t>
            </a:r>
            <a:r>
              <a:rPr lang="en-US" sz="2400" dirty="0" smtClean="0"/>
              <a:t>roup (</a:t>
            </a:r>
            <a:r>
              <a:rPr lang="en-US" sz="2400" dirty="0" err="1" smtClean="0"/>
              <a:t>Pesaran</a:t>
            </a:r>
            <a:r>
              <a:rPr lang="en-US" sz="2400" dirty="0"/>
              <a:t>, Shin, and </a:t>
            </a:r>
            <a:r>
              <a:rPr lang="en-US" sz="2400" dirty="0" smtClean="0"/>
              <a:t>Smith, 1999) </a:t>
            </a:r>
            <a:endParaRPr lang="en-US" sz="2400" dirty="0"/>
          </a:p>
          <a:p>
            <a:pPr lvl="1"/>
            <a:r>
              <a:rPr lang="en-US" dirty="0" smtClean="0"/>
              <a:t>Allows short run dynamics to vary by country, but restricts the long-term relationship to be common across countries</a:t>
            </a:r>
            <a:endParaRPr lang="en-US" dirty="0"/>
          </a:p>
          <a:p>
            <a:pPr marL="349250" lvl="1" indent="-349250">
              <a:spcBef>
                <a:spcPts val="2000"/>
              </a:spcBef>
              <a:buClr>
                <a:schemeClr val="accent1">
                  <a:lumMod val="60000"/>
                  <a:lumOff val="40000"/>
                </a:schemeClr>
              </a:buClr>
            </a:pPr>
            <a:r>
              <a:rPr lang="en-US" sz="2400" dirty="0" smtClean="0"/>
              <a:t>Compare alternative models using </a:t>
            </a:r>
            <a:r>
              <a:rPr lang="en-US" sz="2400" dirty="0" err="1" smtClean="0"/>
              <a:t>Hausman</a:t>
            </a:r>
            <a:r>
              <a:rPr lang="en-US" sz="2400" dirty="0" smtClean="0"/>
              <a:t> Test</a:t>
            </a:r>
            <a:endParaRPr lang="en-US" dirty="0"/>
          </a:p>
          <a:p>
            <a:pPr lvl="1"/>
            <a:r>
              <a:rPr lang="en-US" dirty="0" smtClean="0"/>
              <a:t>Pooled Mean Group generally efficient and dynamic fixed effects model inconsistent</a:t>
            </a:r>
            <a:endParaRPr lang="en-US" dirty="0"/>
          </a:p>
          <a:p>
            <a:endParaRPr lang="en-US" dirty="0" smtClean="0"/>
          </a:p>
          <a:p>
            <a:endParaRPr lang="en-US" dirty="0"/>
          </a:p>
        </p:txBody>
      </p:sp>
      <p:sp>
        <p:nvSpPr>
          <p:cNvPr id="4" name="Date Placeholder 3"/>
          <p:cNvSpPr>
            <a:spLocks noGrp="1"/>
          </p:cNvSpPr>
          <p:nvPr>
            <p:ph type="dt" sz="half" idx="2"/>
          </p:nvPr>
        </p:nvSpPr>
        <p:spPr/>
        <p:txBody>
          <a:bodyPr/>
          <a:lstStyle/>
          <a:p>
            <a:r>
              <a:rPr lang="en-US" smtClean="0"/>
              <a:t>7/1/13</a:t>
            </a:r>
            <a:endParaRPr lang="en-US" dirty="0"/>
          </a:p>
        </p:txBody>
      </p:sp>
      <p:sp>
        <p:nvSpPr>
          <p:cNvPr id="7" name="Footer Placeholder 6"/>
          <p:cNvSpPr>
            <a:spLocks noGrp="1"/>
          </p:cNvSpPr>
          <p:nvPr>
            <p:ph type="ftr" sz="quarter" idx="3"/>
          </p:nvPr>
        </p:nvSpPr>
        <p:spPr/>
        <p:txBody>
          <a:bodyPr/>
          <a:lstStyle/>
          <a:p>
            <a:r>
              <a:rPr lang="en-US" smtClean="0"/>
              <a:t>Democracy: What Can be Done to Save It in Resource-Rich Countries</a:t>
            </a:r>
            <a:endParaRPr lang="en-US" dirty="0" smtClean="0"/>
          </a:p>
        </p:txBody>
      </p:sp>
      <p:sp>
        <p:nvSpPr>
          <p:cNvPr id="8" name="Slide Number Placeholder 7"/>
          <p:cNvSpPr>
            <a:spLocks noGrp="1"/>
          </p:cNvSpPr>
          <p:nvPr>
            <p:ph type="sldNum" sz="quarter" idx="4"/>
          </p:nvPr>
        </p:nvSpPr>
        <p:spPr/>
        <p:txBody>
          <a:bodyPr/>
          <a:lstStyle/>
          <a:p>
            <a:fld id="{7F5CE407-6216-4202-80E4-A30DC2F709B2}" type="slidenum">
              <a:rPr lang="en-US" smtClean="0"/>
              <a:pPr/>
              <a:t>9</a:t>
            </a:fld>
            <a:endParaRPr lang="en-US" dirty="0"/>
          </a:p>
        </p:txBody>
      </p:sp>
    </p:spTree>
    <p:extLst>
      <p:ext uri="{BB962C8B-B14F-4D97-AF65-F5344CB8AC3E}">
        <p14:creationId xmlns:p14="http://schemas.microsoft.com/office/powerpoint/2010/main" val="5943359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5726</TotalTime>
  <Words>1400</Words>
  <Application>Microsoft Office PowerPoint</Application>
  <PresentationFormat>On-screen Show (4:3)</PresentationFormat>
  <Paragraphs>175</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Breeze</vt:lpstr>
      <vt:lpstr>Oil Curse and Institutional Changes: Which Institutions Are Most Vulnerable to the Curse and under What Circumstances?</vt:lpstr>
      <vt:lpstr>Research Question</vt:lpstr>
      <vt:lpstr>Contribution</vt:lpstr>
      <vt:lpstr>Results Preview</vt:lpstr>
      <vt:lpstr>Outline</vt:lpstr>
      <vt:lpstr>Empirical Setting</vt:lpstr>
      <vt:lpstr>Additional Data</vt:lpstr>
      <vt:lpstr>PowerPoint Presentation</vt:lpstr>
      <vt:lpstr>Empirical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Future Research</vt:lpstr>
      <vt:lpstr>Thank You</vt:lpstr>
      <vt:lpstr>Introduction</vt:lpstr>
      <vt:lpstr>Resource Curse - Institutions</vt:lpstr>
      <vt:lpstr>Contribution</vt:lpstr>
    </vt:vector>
  </TitlesOfParts>
  <Company>University of Southern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 What Can Be Done to Save It in Resource-Rich Countries</dc:title>
  <dc:creator>Kelsey O'Connor</dc:creator>
  <cp:lastModifiedBy>Jeffrey Nugent</cp:lastModifiedBy>
  <cp:revision>94</cp:revision>
  <dcterms:created xsi:type="dcterms:W3CDTF">2013-06-18T19:04:39Z</dcterms:created>
  <dcterms:modified xsi:type="dcterms:W3CDTF">2014-04-15T20:58:14Z</dcterms:modified>
</cp:coreProperties>
</file>