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Understanding Institutional diversity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en-US" altLang="zh-CN" dirty="0" err="1" smtClean="0"/>
              <a:t>Elinor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Ostrom</a:t>
            </a:r>
            <a:endParaRPr lang="en-US" altLang="zh-CN" dirty="0" smtClean="0"/>
          </a:p>
          <a:p>
            <a:r>
              <a:rPr lang="en-US" altLang="zh-CN" dirty="0" smtClean="0"/>
              <a:t>Presented by Zhenhuan Lei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7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words about institutional change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Cost-benefit analysis: Benefit V.S. Cost in the short run and in the long run</a:t>
            </a:r>
          </a:p>
          <a:p>
            <a:r>
              <a:rPr lang="en-US" altLang="zh-CN" dirty="0" smtClean="0"/>
              <a:t>Example: Cheung N.S. </a:t>
            </a:r>
            <a:r>
              <a:rPr lang="en-US" altLang="zh-CN" i="1" dirty="0" smtClean="0"/>
              <a:t>Will China Become a Capitalist Country?</a:t>
            </a:r>
            <a:r>
              <a:rPr lang="en-US" altLang="zh-CN" dirty="0" smtClean="0"/>
              <a:t> (1986)</a:t>
            </a:r>
          </a:p>
          <a:p>
            <a:r>
              <a:rPr lang="en-US" altLang="zh-CN" dirty="0" smtClean="0"/>
              <a:t>Cost of transforming to a quasi-Capitalist Country. </a:t>
            </a:r>
          </a:p>
          <a:p>
            <a:r>
              <a:rPr lang="en-US" altLang="zh-CN" dirty="0" smtClean="0"/>
              <a:t>Costs involved: information cost (Hong </a:t>
            </a:r>
            <a:r>
              <a:rPr lang="en-US" altLang="zh-CN" dirty="0"/>
              <a:t>K</a:t>
            </a:r>
            <a:r>
              <a:rPr lang="en-US" altLang="zh-CN" dirty="0" smtClean="0"/>
              <a:t>ong) and vested interests.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50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Come back: Why institutional diversity?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Complexity of institutions</a:t>
            </a:r>
            <a:endParaRPr lang="en-US" altLang="zh-CN" dirty="0"/>
          </a:p>
          <a:p>
            <a:r>
              <a:rPr lang="en-US" altLang="zh-CN" dirty="0" smtClean="0"/>
              <a:t>Experimentation VS Exhaustive analysis</a:t>
            </a:r>
          </a:p>
          <a:p>
            <a:r>
              <a:rPr lang="en-US" altLang="zh-CN" dirty="0" smtClean="0"/>
              <a:t>Three wrong views: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Centralized authority is better.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Objective outside policy analysts are better at providing policy suggestions.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Ordinary people are incapable of designing self-governance rules.</a:t>
            </a:r>
          </a:p>
          <a:p>
            <a:pPr marL="0" indent="0">
              <a:buNone/>
            </a:pPr>
            <a:r>
              <a:rPr lang="en-US" altLang="zh-CN" dirty="0" smtClean="0"/>
              <a:t>Suggestion: Polycentric System </a:t>
            </a:r>
          </a:p>
          <a:p>
            <a:pPr marL="0" indent="0">
              <a:buNone/>
            </a:pPr>
            <a:r>
              <a:rPr lang="en-US" altLang="zh-CN" dirty="0" smtClean="0"/>
              <a:t>Vincent </a:t>
            </a:r>
            <a:r>
              <a:rPr lang="en-US" altLang="zh-CN" dirty="0" err="1" smtClean="0"/>
              <a:t>Ostrom</a:t>
            </a:r>
            <a:r>
              <a:rPr lang="en-US" altLang="zh-CN" dirty="0"/>
              <a:t> </a:t>
            </a:r>
            <a:r>
              <a:rPr lang="en-US" altLang="zh-CN" dirty="0" smtClean="0"/>
              <a:t>(1987) </a:t>
            </a:r>
            <a:r>
              <a:rPr lang="en-US" altLang="zh-CN" i="1" dirty="0" smtClean="0"/>
              <a:t>The Political Theory of a Compound Republic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64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Cheung, Steven </a:t>
            </a:r>
            <a:r>
              <a:rPr lang="en-US" altLang="zh-CN" dirty="0"/>
              <a:t>N. S</a:t>
            </a:r>
            <a:r>
              <a:rPr lang="en-US" altLang="zh-CN" dirty="0" smtClean="0"/>
              <a:t>. 1982. </a:t>
            </a:r>
            <a:r>
              <a:rPr lang="en-US" altLang="zh-CN" i="1" dirty="0"/>
              <a:t>Will China go "capitalist"?: an economic analysis of property rights and institutional </a:t>
            </a:r>
            <a:r>
              <a:rPr lang="en-US" altLang="zh-CN" i="1" dirty="0" smtClean="0"/>
              <a:t>change</a:t>
            </a:r>
            <a:r>
              <a:rPr lang="en-US" altLang="zh-CN" dirty="0"/>
              <a:t>. Institute of Economic </a:t>
            </a:r>
            <a:r>
              <a:rPr lang="en-US" altLang="zh-CN" dirty="0" smtClean="0"/>
              <a:t>Affairs.</a:t>
            </a:r>
            <a:endParaRPr lang="en-US" altLang="zh-CN" i="1" dirty="0" smtClean="0"/>
          </a:p>
          <a:p>
            <a:r>
              <a:rPr lang="en-US" altLang="zh-CN" dirty="0" smtClean="0"/>
              <a:t>North</a:t>
            </a:r>
            <a:r>
              <a:rPr lang="en-US" altLang="zh-CN" dirty="0"/>
              <a:t>, Douglas C. 1990. </a:t>
            </a:r>
            <a:r>
              <a:rPr lang="en-US" altLang="zh-CN" i="1" dirty="0"/>
              <a:t>Institutions, Institutional Change and Economic Performance</a:t>
            </a:r>
            <a:r>
              <a:rPr lang="en-US" altLang="zh-CN" dirty="0"/>
              <a:t>. New York: Cambridge University Press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/>
              <a:t>Ostrom</a:t>
            </a:r>
            <a:r>
              <a:rPr lang="en-US" altLang="zh-CN" dirty="0"/>
              <a:t>, </a:t>
            </a:r>
            <a:r>
              <a:rPr lang="en-US" altLang="zh-CN" dirty="0" err="1"/>
              <a:t>Elinor</a:t>
            </a:r>
            <a:r>
              <a:rPr lang="en-US" altLang="zh-CN" dirty="0"/>
              <a:t>. 2006. </a:t>
            </a:r>
            <a:r>
              <a:rPr lang="en-US" altLang="zh-CN" i="1" dirty="0"/>
              <a:t>Understanding Institutional Diversity.</a:t>
            </a:r>
            <a:r>
              <a:rPr lang="en-US" altLang="zh-CN" dirty="0"/>
              <a:t> Princeton: Princeton University Press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Ostrom</a:t>
            </a:r>
            <a:r>
              <a:rPr lang="en-US" altLang="zh-CN" dirty="0" smtClean="0"/>
              <a:t>, Vincent. </a:t>
            </a:r>
            <a:r>
              <a:rPr lang="en-US" altLang="zh-CN" dirty="0"/>
              <a:t>1987. </a:t>
            </a:r>
            <a:r>
              <a:rPr lang="en-US" altLang="zh-CN" i="1" dirty="0"/>
              <a:t>The Political Theory of a Compound Republic: Designing the American </a:t>
            </a:r>
            <a:r>
              <a:rPr lang="en-US" altLang="zh-CN" i="1" dirty="0" smtClean="0"/>
              <a:t>Experiment.</a:t>
            </a:r>
            <a:r>
              <a:rPr lang="en-US" altLang="zh-CN" dirty="0"/>
              <a:t> Lexington </a:t>
            </a:r>
            <a:r>
              <a:rPr lang="en-US" altLang="zh-CN" dirty="0" smtClean="0"/>
              <a:t>Books.</a:t>
            </a:r>
            <a:endParaRPr lang="zh-CN" altLang="zh-CN" i="1" dirty="0"/>
          </a:p>
        </p:txBody>
      </p:sp>
    </p:spTree>
    <p:extLst>
      <p:ext uri="{BB962C8B-B14F-4D97-AF65-F5344CB8AC3E}">
        <p14:creationId xmlns:p14="http://schemas.microsoft.com/office/powerpoint/2010/main" val="382239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 </a:t>
            </a:r>
            <a:r>
              <a:rPr lang="en-US" altLang="zh-CN" dirty="0" smtClean="0"/>
              <a:t>to answer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Question: Why institutional diversity?</a:t>
            </a:r>
          </a:p>
          <a:p>
            <a:r>
              <a:rPr lang="en-US" altLang="zh-CN" dirty="0" smtClean="0"/>
              <a:t>1. </a:t>
            </a:r>
            <a:r>
              <a:rPr lang="en-US" altLang="zh-CN" dirty="0" err="1" smtClean="0"/>
              <a:t>Ostrom</a:t>
            </a:r>
            <a:r>
              <a:rPr lang="en-US" altLang="zh-CN" dirty="0" smtClean="0"/>
              <a:t>: micro-level, contextual setting</a:t>
            </a:r>
          </a:p>
          <a:p>
            <a:r>
              <a:rPr lang="en-US" altLang="zh-CN" dirty="0" smtClean="0"/>
              <a:t>2. North (1990): Macro-level, interaction between institutions and organizations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Question: Why institutions?</a:t>
            </a:r>
          </a:p>
          <a:p>
            <a:r>
              <a:rPr lang="en-US" altLang="zh-CN" smtClean="0"/>
              <a:t>Hobbes</a:t>
            </a:r>
            <a:r>
              <a:rPr lang="en-US" altLang="zh-CN" dirty="0" smtClean="0"/>
              <a:t>: Leviathan-benevolent dictatorship (vs Machiavelli)</a:t>
            </a:r>
          </a:p>
          <a:p>
            <a:r>
              <a:rPr lang="en-US" altLang="zh-CN" dirty="0" smtClean="0"/>
              <a:t>Rousseau: reciprocity; social condition; liberty vs general will</a:t>
            </a:r>
          </a:p>
          <a:p>
            <a:r>
              <a:rPr lang="en-US" altLang="zh-CN" dirty="0" smtClean="0"/>
              <a:t>Tocqueville: Self-interest rightly understood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0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Zooming out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637" y="2286000"/>
            <a:ext cx="806286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7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2706093" cy="1499616"/>
          </a:xfrm>
        </p:spPr>
        <p:txBody>
          <a:bodyPr/>
          <a:lstStyle/>
          <a:p>
            <a:r>
              <a:rPr lang="en-US" altLang="zh-CN" dirty="0" smtClean="0"/>
              <a:t>Zooming in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0221" y="134589"/>
            <a:ext cx="6611514" cy="617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1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Rational choice?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9280" y="778399"/>
            <a:ext cx="7045042" cy="57898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24128" y="2202287"/>
            <a:ext cx="38051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North (1990):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Motivation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Limited thinking mode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Asymmetric information</a:t>
            </a:r>
          </a:p>
          <a:p>
            <a:endParaRPr lang="en-US" altLang="zh-CN" dirty="0"/>
          </a:p>
          <a:p>
            <a:r>
              <a:rPr lang="en-US" altLang="zh-CN" dirty="0" err="1" smtClean="0"/>
              <a:t>Ostrom</a:t>
            </a:r>
            <a:r>
              <a:rPr lang="en-US" altLang="zh-CN" dirty="0" smtClean="0"/>
              <a:t> (2006):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Rational Choice Theory is used mainly in quasi-complete comparative market (financial market).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Information feedback matters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2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Rules vs norms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 1: All senators may move to amend a bill after a bill has been </a:t>
            </a:r>
            <a:r>
              <a:rPr lang="en-US" altLang="zh-CN" dirty="0" smtClean="0"/>
              <a:t>introduced, or else </a:t>
            </a:r>
            <a:r>
              <a:rPr lang="en-US" altLang="zh-CN" dirty="0"/>
              <a:t>the senator attempting to forbid another senator from taking this </a:t>
            </a:r>
            <a:r>
              <a:rPr lang="en-US" altLang="zh-CN" dirty="0" smtClean="0"/>
              <a:t>action by </a:t>
            </a:r>
            <a:r>
              <a:rPr lang="en-US" altLang="zh-CN" dirty="0"/>
              <a:t>calling him or her out of order will be called out of order or ignored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Example 2: The person who places a phone call, calls back when the call </a:t>
            </a:r>
            <a:r>
              <a:rPr lang="en-US" altLang="zh-CN" dirty="0" smtClean="0"/>
              <a:t>gets disconnected.</a:t>
            </a:r>
          </a:p>
          <a:p>
            <a:r>
              <a:rPr lang="en-US" altLang="zh-CN" dirty="0"/>
              <a:t>Example 3: All villagers must not let their animals trample the irrigation channels, </a:t>
            </a:r>
            <a:r>
              <a:rPr lang="en-US" altLang="zh-CN" dirty="0" smtClean="0"/>
              <a:t>or else </a:t>
            </a:r>
            <a:r>
              <a:rPr lang="en-US" altLang="zh-CN" dirty="0"/>
              <a:t>the villager who owns the livestock will have to pay a fine.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29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Grammar of rules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889" y="2352049"/>
            <a:ext cx="5924550" cy="1057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289" y="3409324"/>
            <a:ext cx="56197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7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4153179" cy="1499616"/>
          </a:xfrm>
        </p:spPr>
        <p:txBody>
          <a:bodyPr/>
          <a:lstStyle/>
          <a:p>
            <a:r>
              <a:rPr lang="en-US" altLang="zh-CN" dirty="0" smtClean="0"/>
              <a:t>Classifying rules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138" y="1653646"/>
            <a:ext cx="6740671" cy="482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1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62917" y="585216"/>
            <a:ext cx="5203065" cy="1499616"/>
          </a:xfrm>
        </p:spPr>
        <p:txBody>
          <a:bodyPr/>
          <a:lstStyle/>
          <a:p>
            <a:r>
              <a:rPr lang="en-US" altLang="zh-CN" dirty="0" smtClean="0"/>
              <a:t>An example: Chinese village election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247" y="585215"/>
            <a:ext cx="5153998" cy="58284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65194" y="2292439"/>
            <a:ext cx="4417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Help focus on interested information or policy concerns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Break down a complex institution into meaningful components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Standardize rules for comparison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5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97</TotalTime>
  <Words>446</Words>
  <Application>Microsoft Office PowerPoint</Application>
  <PresentationFormat>宽屏</PresentationFormat>
  <Paragraphs>52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华文仿宋</vt:lpstr>
      <vt:lpstr>Tw Cen MT</vt:lpstr>
      <vt:lpstr>Tw Cen MT Condensed</vt:lpstr>
      <vt:lpstr>Wingdings 3</vt:lpstr>
      <vt:lpstr>积分</vt:lpstr>
      <vt:lpstr>Understanding Institutional diversity</vt:lpstr>
      <vt:lpstr>Questions to answer</vt:lpstr>
      <vt:lpstr>Zooming out</vt:lpstr>
      <vt:lpstr>Zooming in</vt:lpstr>
      <vt:lpstr>Rational choice?</vt:lpstr>
      <vt:lpstr>Rules vs norms</vt:lpstr>
      <vt:lpstr>Grammar of rules</vt:lpstr>
      <vt:lpstr>Classifying rules</vt:lpstr>
      <vt:lpstr>An example: Chinese village election</vt:lpstr>
      <vt:lpstr>Some words about institutional change</vt:lpstr>
      <vt:lpstr>Come back: Why institutional diversity?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Institutional diversity</dc:title>
  <dc:creator>Zhenhuan LEI</dc:creator>
  <cp:lastModifiedBy>Zhenhuan LEI</cp:lastModifiedBy>
  <cp:revision>10</cp:revision>
  <dcterms:created xsi:type="dcterms:W3CDTF">2015-04-27T06:44:29Z</dcterms:created>
  <dcterms:modified xsi:type="dcterms:W3CDTF">2015-04-27T18:14:23Z</dcterms:modified>
</cp:coreProperties>
</file>