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73" r:id="rId8"/>
    <p:sldId id="272" r:id="rId9"/>
    <p:sldId id="264" r:id="rId10"/>
    <p:sldId id="268" r:id="rId11"/>
    <p:sldId id="274" r:id="rId12"/>
    <p:sldId id="269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7" d="100"/>
          <a:sy n="107" d="100"/>
        </p:scale>
        <p:origin x="-8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43DCB-3015-B34F-BFCA-370DCDAE6D77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9CC16-39FE-604A-BB63-C7FDEBB273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9CC16-39FE-604A-BB63-C7FDEBB2730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9CC16-39FE-604A-BB63-C7FDEBB2730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9CC16-39FE-604A-BB63-C7FDEBB2730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1918447"/>
            <a:ext cx="7583488" cy="1470025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3478306"/>
            <a:ext cx="7583487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56A2-0C9F-E242-8A59-0BF64A0916EC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1CC4-C42B-DA45-9704-06B8B460F73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3984"/>
            <a:ext cx="9144000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4572000" y="4482"/>
            <a:ext cx="457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16200000">
            <a:off x="1086391" y="3365075"/>
            <a:ext cx="6855164" cy="12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4320"/>
            <a:ext cx="3959352" cy="1691640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64608" y="264907"/>
            <a:ext cx="3959352" cy="6328186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970801"/>
            <a:ext cx="3959352" cy="3200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Font typeface="Calisto MT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70048" y="6356350"/>
            <a:ext cx="1627632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ECAC56A2-0C9F-E242-8A59-0BF64A0916EC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2047" y="6356350"/>
            <a:ext cx="1892808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808" y="5738129"/>
            <a:ext cx="758952" cy="576072"/>
          </a:xfrm>
        </p:spPr>
        <p:txBody>
          <a:bodyPr vert="horz" lIns="91440" tIns="45720" rIns="9144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fld id="{E8571CC4-C42B-DA45-9704-06B8B460F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2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38600"/>
            <a:ext cx="7620000" cy="990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sz="3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 typeface="Calisto MT" pitchFamily="18" charset="0"/>
              <a:buNone/>
            </a:pPr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265176"/>
            <a:ext cx="8458200" cy="3697224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000"/>
              </a:spcBef>
              <a:buFont typeface="Calisto MT" pitchFamily="18" charset="0"/>
              <a:buNone/>
              <a:defRPr sz="2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5042647"/>
            <a:ext cx="7620000" cy="1129553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ct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56A2-0C9F-E242-8A59-0BF64A0916EC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1CC4-C42B-DA45-9704-06B8B460F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fld id="{ECAC56A2-0C9F-E242-8A59-0BF64A0916EC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fld id="{E8571CC4-C42B-DA45-9704-06B8B460F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56A2-0C9F-E242-8A59-0BF64A0916EC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1CC4-C42B-DA45-9704-06B8B460F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2"/>
          <a:srcRect r="14719"/>
          <a:stretch>
            <a:fillRect/>
          </a:stretch>
        </p:blipFill>
        <p:spPr>
          <a:xfrm>
            <a:off x="0" y="4482"/>
            <a:ext cx="77981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8600" y="457200"/>
            <a:ext cx="1219200" cy="5668963"/>
          </a:xfrm>
        </p:spPr>
        <p:txBody>
          <a:bodyPr vert="eaVer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457200"/>
            <a:ext cx="6383337" cy="5668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24800" y="6356350"/>
            <a:ext cx="1066800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ECAC56A2-0C9F-E242-8A59-0BF64A0916EC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1CC4-C42B-DA45-9704-06B8B460F73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5400000" flipH="1">
            <a:off x="4421262" y="3365075"/>
            <a:ext cx="6855164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56A2-0C9F-E242-8A59-0BF64A0916EC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1CC4-C42B-DA45-9704-06B8B460F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789081"/>
            <a:ext cx="7583488" cy="1470025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4724400"/>
            <a:ext cx="7583487" cy="1385047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56A2-0C9F-E242-8A59-0BF64A0916EC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1CC4-C42B-DA45-9704-06B8B460F73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3984"/>
            <a:ext cx="9144000" cy="125016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677371" y="2564085"/>
            <a:ext cx="1789259" cy="1729830"/>
          </a:xfrm>
          <a:prstGeom prst="ellipse">
            <a:avLst/>
          </a:prstGeom>
          <a:noFill/>
          <a:ln w="127000">
            <a:solidFill>
              <a:schemeClr val="tx2"/>
            </a:solidFill>
          </a:ln>
          <a:effectLst>
            <a:innerShdw blurRad="101600" dist="76200" dir="13500000">
              <a:prstClr val="black">
                <a:alpha val="57000"/>
              </a:prstClr>
            </a:innerShdw>
          </a:effectLst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6984"/>
            <a:ext cx="9144000" cy="125016"/>
          </a:xfrm>
          <a:prstGeom prst="rect">
            <a:avLst/>
          </a:prstGeom>
        </p:spPr>
      </p:pic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3"/>
          <a:srcRect t="66667"/>
          <a:stretch>
            <a:fillRect/>
          </a:stretch>
        </p:blipFill>
        <p:spPr>
          <a:xfrm>
            <a:off x="0" y="4572000"/>
            <a:ext cx="91440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71800"/>
            <a:ext cx="7583487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4724400"/>
            <a:ext cx="7583487" cy="139849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Font typeface="Calisto MT" pitchFamily="18" charset="0"/>
              <a:buNone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56A2-0C9F-E242-8A59-0BF64A0916EC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1CC4-C42B-DA45-9704-06B8B460F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11" name="Picture 10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3" y="1828800"/>
            <a:ext cx="3566160" cy="4297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6791" y="1828800"/>
            <a:ext cx="3566160" cy="4297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56A2-0C9F-E242-8A59-0BF64A0916EC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1CC4-C42B-DA45-9704-06B8B460F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13" name="Picture 12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524000"/>
            <a:ext cx="3566160" cy="838200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93576"/>
            <a:ext cx="3566160" cy="37325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6791" y="1524000"/>
            <a:ext cx="3566160" cy="838200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6791" y="2393576"/>
            <a:ext cx="3566160" cy="37325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56A2-0C9F-E242-8A59-0BF64A0916EC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1CC4-C42B-DA45-9704-06B8B460F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56A2-0C9F-E242-8A59-0BF64A0916EC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1CC4-C42B-DA45-9704-06B8B460F73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Overlay-FullBackground.jpg"/>
          <p:cNvPicPr>
            <a:picLocks noChangeAspect="1"/>
          </p:cNvPicPr>
          <p:nvPr/>
        </p:nvPicPr>
        <p:blipFill>
          <a:blip r:embed="rId3"/>
          <a:srcRect t="21046"/>
          <a:stretch>
            <a:fillRect/>
          </a:stretch>
        </p:blipFill>
        <p:spPr>
          <a:xfrm>
            <a:off x="0" y="1447800"/>
            <a:ext cx="9144000" cy="5414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2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56A2-0C9F-E242-8A59-0BF64A0916EC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1CC4-C42B-DA45-9704-06B8B460F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4572000" y="4482"/>
            <a:ext cx="457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3049"/>
            <a:ext cx="3962400" cy="1690221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401" y="273050"/>
            <a:ext cx="3959352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975104"/>
            <a:ext cx="3962400" cy="32004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67000" y="6356350"/>
            <a:ext cx="1622612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ECAC56A2-0C9F-E242-8A59-0BF64A0916EC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2047" y="6356350"/>
            <a:ext cx="1891553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808" y="5748338"/>
            <a:ext cx="762000" cy="576262"/>
          </a:xfrm>
        </p:spPr>
        <p:txBody>
          <a:bodyPr vert="horz" lIns="91440" tIns="45720" rIns="9144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fld id="{E8571CC4-C42B-DA45-9704-06B8B460F73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16200000">
            <a:off x="1086391" y="3365075"/>
            <a:ext cx="6855164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8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3249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ECAC56A2-0C9F-E242-8A59-0BF64A0916EC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047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E8571CC4-C42B-DA45-9704-06B8B460F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12700" dir="2700000" sx="100500" sy="100500" algn="tl" rotWithShape="0">
              <a:prstClr val="black">
                <a:alpha val="6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Calisto MT" pitchFamily="18" charset="0"/>
        <a:buChar char="•"/>
        <a:defRPr sz="24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Calisto MT" pitchFamily="18" charset="0"/>
        <a:buChar char="•"/>
        <a:defRPr sz="22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Calisto MT" pitchFamily="18" charset="0"/>
        <a:buChar char="•"/>
        <a:defRPr sz="20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Calisto MT" pitchFamily="18" charset="0"/>
        <a:buChar char="•"/>
        <a:defRPr sz="18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Calisto MT" pitchFamily="18" charset="0"/>
        <a:buChar char="•"/>
        <a:defRPr sz="18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06821"/>
            <a:ext cx="7772400" cy="22787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Informal Regulation of Industrial Pollution in Developing Countries: Evidence from Indonesia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By S. </a:t>
            </a:r>
            <a:r>
              <a:rPr lang="en-US" sz="2400" dirty="0" err="1" smtClean="0"/>
              <a:t>Pargal</a:t>
            </a:r>
            <a:r>
              <a:rPr lang="en-US" sz="2400" dirty="0" smtClean="0"/>
              <a:t> &amp; D. Wheeler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Presentation by Mickael Trintignac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5" y="6254763"/>
            <a:ext cx="1838590" cy="5083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580872"/>
            <a:ext cx="7583488" cy="454529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Without any formal regulation, equilibrium emissions vary strongly across firms and regions </a:t>
            </a:r>
          </a:p>
          <a:p>
            <a:pPr lvl="1"/>
            <a:r>
              <a:rPr lang="en-US" dirty="0" smtClean="0"/>
              <a:t>Differences in scale, regional input prices, firm characteristics, and the degree of informal regulation by local communities. </a:t>
            </a:r>
          </a:p>
          <a:p>
            <a:r>
              <a:rPr lang="en-US" dirty="0" smtClean="0"/>
              <a:t>Expected results</a:t>
            </a:r>
          </a:p>
          <a:p>
            <a:pPr lvl="1"/>
            <a:r>
              <a:rPr lang="en-US" dirty="0" smtClean="0"/>
              <a:t>Pollution intensity (i.e., pollution per unit of output) declines with scale, decreasing 0.35 percent for each 1 percent increase in output</a:t>
            </a:r>
          </a:p>
          <a:p>
            <a:pPr lvl="1"/>
            <a:r>
              <a:rPr lang="en-US" dirty="0" smtClean="0"/>
              <a:t>Firm and plant characteristics appear to have a strong impact on pollution intensity (food and paper sectors have higher pollution intensity</a:t>
            </a:r>
          </a:p>
          <a:p>
            <a:pPr lvl="1"/>
            <a:r>
              <a:rPr lang="en-US" dirty="0" smtClean="0"/>
              <a:t>More productive plants are cleaner. Pollution intensity changes by about 0.3 percent in response to each 1 percent change in value added per worker. </a:t>
            </a:r>
          </a:p>
          <a:p>
            <a:pPr lvl="1"/>
            <a:r>
              <a:rPr lang="en-US" dirty="0" smtClean="0"/>
              <a:t>Older plants are dirtier, but the latter effect is not as strong as we would have supposed a priori.  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5" y="6254763"/>
            <a:ext cx="1838590" cy="5083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580872"/>
            <a:ext cx="7583488" cy="454529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Other results</a:t>
            </a:r>
          </a:p>
          <a:p>
            <a:pPr lvl="1"/>
            <a:r>
              <a:rPr lang="en-US" dirty="0" smtClean="0"/>
              <a:t>Foreign participation does not have a significant effect (clean foreign firms assumption may be misleading)</a:t>
            </a:r>
          </a:p>
          <a:p>
            <a:pPr lvl="1"/>
            <a:r>
              <a:rPr lang="en-US" dirty="0" smtClean="0"/>
              <a:t>Public ownership, on the other hand, is strongly associated with "dirty" production.</a:t>
            </a:r>
          </a:p>
          <a:p>
            <a:pPr lvl="1"/>
            <a:r>
              <a:rPr lang="en-US" dirty="0" smtClean="0"/>
              <a:t>Results for community income and education are strongly consistent with the informal regulation hypothesis </a:t>
            </a:r>
          </a:p>
          <a:p>
            <a:pPr lvl="2"/>
            <a:r>
              <a:rPr lang="en-US" dirty="0" smtClean="0"/>
              <a:t>Pollution intensity declines 4 percent with each 1 percent increase in community income </a:t>
            </a:r>
          </a:p>
          <a:p>
            <a:pPr lvl="2"/>
            <a:r>
              <a:rPr lang="en-US" dirty="0" smtClean="0"/>
              <a:t>Pollution intensity declines 1 percent with each 1 percent increase in community share of residents with greater than primary education.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5" y="6254763"/>
            <a:ext cx="1838590" cy="5083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Even in the absence of formal regulation, the intensity of factory-level water pollution in Indonesia has been highly responsive to many variables that can be affected by non-environmental policies. </a:t>
            </a:r>
          </a:p>
          <a:p>
            <a:r>
              <a:rPr lang="en-US" dirty="0" smtClean="0"/>
              <a:t>Results suggest that an old, unproductive plant is about 2.4 times more water pollution-intensive than a young, productive facility</a:t>
            </a:r>
          </a:p>
          <a:p>
            <a:r>
              <a:rPr lang="en-US" dirty="0" smtClean="0"/>
              <a:t>Public enterprises are about 5.4 times more water pollution-intensive than plants owned by private firms </a:t>
            </a:r>
          </a:p>
          <a:p>
            <a:r>
              <a:rPr lang="en-US" dirty="0" smtClean="0"/>
              <a:t>Plants in poor, less educated areas are about 15.4 times more water pollution-intensive than plants in relatively affluent, well-educated (seventy-fifth percentile) areas.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5" y="6254763"/>
            <a:ext cx="1838590" cy="5083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Implications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Authors are positive for the future</a:t>
            </a:r>
          </a:p>
          <a:p>
            <a:pPr lvl="1"/>
            <a:r>
              <a:rPr lang="en-US" dirty="0" smtClean="0"/>
              <a:t>Few state-owned factories will be built in the future; also, greater competition has been increasing plant-level efficiency in the private sector </a:t>
            </a:r>
          </a:p>
          <a:p>
            <a:r>
              <a:rPr lang="en-US" dirty="0" smtClean="0"/>
              <a:t>They don’t mention/consider</a:t>
            </a:r>
          </a:p>
          <a:p>
            <a:pPr lvl="1"/>
            <a:r>
              <a:rPr lang="en-US" dirty="0" smtClean="0"/>
              <a:t>Risk that government entities produce more pollution</a:t>
            </a:r>
          </a:p>
          <a:p>
            <a:pPr lvl="1"/>
            <a:r>
              <a:rPr lang="en-US" dirty="0" smtClean="0"/>
              <a:t>Pollution locations mostly in poor neighborhoods</a:t>
            </a:r>
          </a:p>
          <a:p>
            <a:pPr lvl="1"/>
            <a:r>
              <a:rPr lang="en-US" dirty="0" smtClean="0"/>
              <a:t>Interesting further research could examine the redistribution of pollution penalties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Informal Regulation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formal regulation is absent or weak like a government entity</a:t>
            </a:r>
          </a:p>
          <a:p>
            <a:r>
              <a:rPr lang="en-US" dirty="0" smtClean="0"/>
              <a:t>Communities intervene instead to struck deals with local factories for pollution abatement</a:t>
            </a:r>
          </a:p>
          <a:p>
            <a:pPr lvl="1"/>
            <a:r>
              <a:rPr lang="en-US" dirty="0" smtClean="0"/>
              <a:t>Growing body of evidence from Latin America and Asia</a:t>
            </a:r>
          </a:p>
          <a:p>
            <a:r>
              <a:rPr lang="en-US" dirty="0" smtClean="0"/>
              <a:t>The challenges and mechanism remain the same</a:t>
            </a:r>
          </a:p>
          <a:p>
            <a:pPr lvl="1"/>
            <a:r>
              <a:rPr lang="en-US" dirty="0" smtClean="0"/>
              <a:t>Increase of prices as pollution increases</a:t>
            </a:r>
          </a:p>
          <a:p>
            <a:pPr lvl="1"/>
            <a:r>
              <a:rPr lang="en-US" dirty="0" smtClean="0"/>
              <a:t>Transaction costs and information hard to obtain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5" y="6254763"/>
            <a:ext cx="1838590" cy="5083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Example of Indonesia?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5" y="6254763"/>
            <a:ext cx="1838590" cy="50837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and highly varied, in both environmental and socioeconomic dimensions </a:t>
            </a:r>
          </a:p>
          <a:p>
            <a:r>
              <a:rPr lang="en-US" dirty="0" smtClean="0"/>
              <a:t>Industrial pollution is clearly a problem with the growth of the manufacturing sector</a:t>
            </a:r>
          </a:p>
          <a:p>
            <a:r>
              <a:rPr lang="en-US" dirty="0" smtClean="0"/>
              <a:t>At time of the paper, most areas have had little or no formal pollution control </a:t>
            </a:r>
          </a:p>
          <a:p>
            <a:r>
              <a:rPr lang="en-US" dirty="0" smtClean="0"/>
              <a:t>Data collection system is efficient and comprehensive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“Price” of Pollution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5" y="6254763"/>
            <a:ext cx="1838590" cy="50837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informal regulation, price of pollution different than other input prices in two ways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May be plant-specific</a:t>
            </a:r>
          </a:p>
          <a:p>
            <a:pPr lvl="2"/>
            <a:r>
              <a:rPr lang="en-US" dirty="0" smtClean="0"/>
              <a:t>More acceptable if provides jobs to local community</a:t>
            </a:r>
          </a:p>
          <a:p>
            <a:pPr lvl="2">
              <a:buNone/>
            </a:pPr>
            <a:endParaRPr lang="en-US" dirty="0" smtClean="0"/>
          </a:p>
          <a:p>
            <a:pPr lvl="1"/>
            <a:r>
              <a:rPr lang="en-US" dirty="0" smtClean="0"/>
              <a:t>Price of pollution is an expectation</a:t>
            </a:r>
          </a:p>
          <a:p>
            <a:pPr lvl="2"/>
            <a:r>
              <a:rPr lang="en-US" dirty="0" smtClean="0"/>
              <a:t>Expected penalties for damages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Supply &amp; Demand of “Environmental Schedule”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Communities characteristics will affect supply</a:t>
            </a:r>
          </a:p>
          <a:p>
            <a:pPr lvl="1"/>
            <a:r>
              <a:rPr lang="en-US" dirty="0" smtClean="0"/>
              <a:t>Education, income, media coverage…</a:t>
            </a:r>
          </a:p>
          <a:p>
            <a:r>
              <a:rPr lang="en-US" dirty="0" smtClean="0"/>
              <a:t>Demand schedule determinants are</a:t>
            </a:r>
          </a:p>
          <a:p>
            <a:pPr lvl="1"/>
            <a:r>
              <a:rPr lang="en-US" dirty="0" smtClean="0"/>
              <a:t>Sector</a:t>
            </a:r>
          </a:p>
          <a:p>
            <a:pPr lvl="1"/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Material Price</a:t>
            </a:r>
          </a:p>
          <a:p>
            <a:pPr lvl="1"/>
            <a:r>
              <a:rPr lang="en-US" dirty="0" smtClean="0"/>
              <a:t>Energy Price</a:t>
            </a:r>
          </a:p>
          <a:p>
            <a:pPr lvl="1"/>
            <a:r>
              <a:rPr lang="en-US" dirty="0" smtClean="0"/>
              <a:t>Capital Price</a:t>
            </a:r>
          </a:p>
          <a:p>
            <a:pPr lvl="1"/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Ownership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5" y="6254763"/>
            <a:ext cx="1838590" cy="5083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45" y="1516081"/>
            <a:ext cx="8738264" cy="473868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Demand for environmental services given by: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000" dirty="0" smtClean="0"/>
              <a:t>P: total biological oxygen demand emissions from plant </a:t>
            </a:r>
            <a:r>
              <a:rPr lang="en-US" sz="2000" dirty="0" err="1" smtClean="0"/>
              <a:t>i</a:t>
            </a:r>
            <a:r>
              <a:rPr lang="en-US" sz="2000" dirty="0" smtClean="0"/>
              <a:t> in community </a:t>
            </a:r>
            <a:r>
              <a:rPr lang="en-US" sz="2000" dirty="0" err="1" smtClean="0"/>
              <a:t>j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Wpij</a:t>
            </a:r>
            <a:r>
              <a:rPr lang="en-US" sz="2000" dirty="0" smtClean="0"/>
              <a:t> (-): Expected pollution price for plant </a:t>
            </a:r>
            <a:r>
              <a:rPr lang="en-US" sz="2000" dirty="0" err="1" smtClean="0"/>
              <a:t>i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Si (?): Sector of plant </a:t>
            </a:r>
            <a:r>
              <a:rPr lang="en-US" sz="2000" dirty="0" err="1" smtClean="0"/>
              <a:t>i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Qi</a:t>
            </a:r>
            <a:r>
              <a:rPr lang="en-US" sz="2000" dirty="0" smtClean="0"/>
              <a:t> (+): Total output of plant </a:t>
            </a:r>
            <a:r>
              <a:rPr lang="en-US" sz="2000" dirty="0" err="1" smtClean="0"/>
              <a:t>i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Wlj</a:t>
            </a:r>
            <a:r>
              <a:rPr lang="en-US" sz="2000" dirty="0" smtClean="0"/>
              <a:t> (?) </a:t>
            </a:r>
            <a:r>
              <a:rPr lang="en-US" sz="2000" dirty="0" err="1" smtClean="0"/>
              <a:t>Wej</a:t>
            </a:r>
            <a:r>
              <a:rPr lang="en-US" sz="2000" dirty="0" smtClean="0"/>
              <a:t> (+) </a:t>
            </a:r>
            <a:r>
              <a:rPr lang="en-US" sz="2000" dirty="0" err="1" smtClean="0"/>
              <a:t>Wmj</a:t>
            </a:r>
            <a:r>
              <a:rPr lang="en-US" sz="2000" dirty="0" smtClean="0"/>
              <a:t> (-) are wage, energy and materials prices</a:t>
            </a:r>
          </a:p>
          <a:p>
            <a:pPr>
              <a:buNone/>
            </a:pPr>
            <a:r>
              <a:rPr lang="en-US" sz="2000" dirty="0" smtClean="0"/>
              <a:t>Vi (+): Age of plant</a:t>
            </a:r>
          </a:p>
          <a:p>
            <a:pPr>
              <a:buNone/>
            </a:pPr>
            <a:r>
              <a:rPr lang="en-US" sz="2000" dirty="0" err="1" smtClean="0"/>
              <a:t>Fi</a:t>
            </a:r>
            <a:r>
              <a:rPr lang="en-US" sz="2000" dirty="0" smtClean="0"/>
              <a:t> (-): Factor productivity of plant </a:t>
            </a:r>
            <a:r>
              <a:rPr lang="en-US" sz="2000" dirty="0" err="1" smtClean="0"/>
              <a:t>i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Mi (-) </a:t>
            </a:r>
            <a:r>
              <a:rPr lang="en-US" sz="2000" dirty="0" err="1" smtClean="0"/>
              <a:t>Gi</a:t>
            </a:r>
            <a:r>
              <a:rPr lang="en-US" sz="2000" dirty="0" smtClean="0"/>
              <a:t> (?) are foreign and public ownership</a:t>
            </a:r>
          </a:p>
          <a:p>
            <a:pPr>
              <a:buNone/>
            </a:pPr>
            <a:r>
              <a:rPr lang="en-US" sz="2000" dirty="0" smtClean="0"/>
              <a:t> </a:t>
            </a:r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5" y="6254763"/>
            <a:ext cx="1838590" cy="508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255" y="1852282"/>
            <a:ext cx="5782977" cy="5171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Supply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45" y="1516081"/>
            <a:ext cx="8738264" cy="473868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Supply for environmental services given by: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000" dirty="0" err="1" smtClean="0"/>
              <a:t>Pij</a:t>
            </a:r>
            <a:r>
              <a:rPr lang="en-US" sz="2000" dirty="0" smtClean="0"/>
              <a:t> (+) : total emissions from plant </a:t>
            </a:r>
            <a:r>
              <a:rPr lang="en-US" sz="2000" dirty="0" err="1" smtClean="0"/>
              <a:t>i</a:t>
            </a:r>
            <a:r>
              <a:rPr lang="en-US" sz="2000" dirty="0" smtClean="0"/>
              <a:t> in community </a:t>
            </a:r>
            <a:r>
              <a:rPr lang="en-US" sz="2000" dirty="0" err="1" smtClean="0"/>
              <a:t>j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Yj</a:t>
            </a:r>
            <a:r>
              <a:rPr lang="en-US" sz="2000" dirty="0" smtClean="0"/>
              <a:t> (+): Per capita income in community </a:t>
            </a:r>
            <a:r>
              <a:rPr lang="en-US" sz="2000" dirty="0" err="1" smtClean="0"/>
              <a:t>j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Ei</a:t>
            </a:r>
            <a:r>
              <a:rPr lang="en-US" sz="2000" dirty="0" smtClean="0"/>
              <a:t> (+): Post primary schooling rate </a:t>
            </a:r>
          </a:p>
          <a:p>
            <a:pPr>
              <a:buNone/>
            </a:pPr>
            <a:r>
              <a:rPr lang="en-US" sz="2000" dirty="0" err="1" smtClean="0"/>
              <a:t>Nij</a:t>
            </a:r>
            <a:r>
              <a:rPr lang="en-US" sz="2000" dirty="0" smtClean="0"/>
              <a:t> (?): share of plant </a:t>
            </a:r>
            <a:r>
              <a:rPr lang="en-US" sz="2000" dirty="0" err="1" smtClean="0"/>
              <a:t>i</a:t>
            </a:r>
            <a:r>
              <a:rPr lang="en-US" sz="2000" dirty="0" smtClean="0"/>
              <a:t> in total manufacturing employment in community </a:t>
            </a:r>
            <a:r>
              <a:rPr lang="en-US" sz="2000" dirty="0" err="1" smtClean="0"/>
              <a:t>j</a:t>
            </a: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dirty="0" err="1" smtClean="0"/>
              <a:t>Aj</a:t>
            </a:r>
            <a:r>
              <a:rPr lang="en-US" sz="2000" dirty="0" smtClean="0"/>
              <a:t> (?): Urbanization rate</a:t>
            </a:r>
          </a:p>
          <a:p>
            <a:pPr>
              <a:buNone/>
            </a:pPr>
            <a:r>
              <a:rPr lang="en-US" sz="2000" dirty="0" err="1" smtClean="0"/>
              <a:t>Tj</a:t>
            </a:r>
            <a:r>
              <a:rPr lang="en-US" sz="2000" dirty="0" smtClean="0"/>
              <a:t> (+): total pollution load faced by community </a:t>
            </a:r>
            <a:r>
              <a:rPr lang="en-US" sz="2000" dirty="0" err="1" smtClean="0"/>
              <a:t>j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5" y="6254763"/>
            <a:ext cx="1838590" cy="5083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6745" y="1913792"/>
            <a:ext cx="4925165" cy="606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Firm’s Equilibrium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45" y="1516081"/>
            <a:ext cx="8738264" cy="473868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Firm’s equilibrium pollution given by: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5" y="6254763"/>
            <a:ext cx="1838590" cy="5083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463" y="3348885"/>
            <a:ext cx="6903679" cy="5546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090505"/>
          </a:xfrm>
        </p:spPr>
        <p:txBody>
          <a:bodyPr anchor="t"/>
          <a:lstStyle/>
          <a:p>
            <a:r>
              <a:rPr lang="en-US" sz="4000" dirty="0" smtClean="0"/>
              <a:t>The Data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86" y="1477208"/>
            <a:ext cx="8423171" cy="464895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Observations for the period of 1989-1990</a:t>
            </a:r>
          </a:p>
          <a:p>
            <a:r>
              <a:rPr lang="en-US" dirty="0" smtClean="0"/>
              <a:t>Units of analysis are </a:t>
            </a:r>
            <a:r>
              <a:rPr lang="en-US" i="1" dirty="0" err="1" smtClean="0"/>
              <a:t>kabupaten</a:t>
            </a:r>
            <a:r>
              <a:rPr lang="en-US" dirty="0" smtClean="0"/>
              <a:t>, sub-provincial districts roughly analogous to U.S. counties</a:t>
            </a:r>
          </a:p>
          <a:p>
            <a:r>
              <a:rPr lang="en-US" dirty="0" smtClean="0"/>
              <a:t>Data on plant characteristics are drawn from the Annual Census of Manufactures administered by BPS (Indonesia’s Central Statistics Bureau) </a:t>
            </a:r>
          </a:p>
          <a:p>
            <a:r>
              <a:rPr lang="en-US" dirty="0" smtClean="0"/>
              <a:t>Measure of water pollution from BOD</a:t>
            </a:r>
          </a:p>
          <a:p>
            <a:pPr lvl="1"/>
            <a:r>
              <a:rPr lang="en-US" dirty="0" smtClean="0"/>
              <a:t>Biological Oxygen Demand</a:t>
            </a:r>
          </a:p>
          <a:p>
            <a:pPr lvl="1"/>
            <a:r>
              <a:rPr lang="en-US" dirty="0" smtClean="0"/>
              <a:t>Measures oxygen used during the breakdown of organic pollutants by naturally occurring microorganisms. </a:t>
            </a:r>
          </a:p>
          <a:p>
            <a:r>
              <a:rPr lang="en-US" dirty="0" smtClean="0"/>
              <a:t>Used the 1989 manufacturing census to compute a price index for energy, incorporating the prices of electricity, gasoline, high-speed diesel oil, diesel, kerosene, natural gas, coke, and coal </a:t>
            </a:r>
          </a:p>
          <a:p>
            <a:r>
              <a:rPr lang="en-US" dirty="0" smtClean="0"/>
              <a:t>Estimates for </a:t>
            </a:r>
            <a:r>
              <a:rPr lang="en-US" i="1" dirty="0" err="1" smtClean="0"/>
              <a:t>kabupaten</a:t>
            </a:r>
            <a:r>
              <a:rPr lang="en-US" i="1" dirty="0" smtClean="0"/>
              <a:t> </a:t>
            </a:r>
            <a:r>
              <a:rPr lang="en-US" dirty="0" smtClean="0"/>
              <a:t>per capita expenditure, post-primary education, and population density are drawn from the SUSENAS surveys conducted by BPS in 1988 and 1990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5" y="6254763"/>
            <a:ext cx="1838590" cy="5083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cedent">
  <a:themeElements>
    <a:clrScheme name="Precedent">
      <a:dk1>
        <a:srgbClr val="921F07"/>
      </a:dk1>
      <a:lt1>
        <a:sysClr val="window" lastClr="FFFFFF"/>
      </a:lt1>
      <a:dk2>
        <a:srgbClr val="333333"/>
      </a:dk2>
      <a:lt2>
        <a:srgbClr val="E5E5D3"/>
      </a:lt2>
      <a:accent1>
        <a:srgbClr val="993232"/>
      </a:accent1>
      <a:accent2>
        <a:srgbClr val="9B6C34"/>
      </a:accent2>
      <a:accent3>
        <a:srgbClr val="736C5D"/>
      </a:accent3>
      <a:accent4>
        <a:srgbClr val="C9972B"/>
      </a:accent4>
      <a:accent5>
        <a:srgbClr val="C95F2B"/>
      </a:accent5>
      <a:accent6>
        <a:srgbClr val="8F7A05"/>
      </a:accent6>
      <a:hlink>
        <a:srgbClr val="933926"/>
      </a:hlink>
      <a:folHlink>
        <a:srgbClr val="916019"/>
      </a:folHlink>
    </a:clrScheme>
    <a:fontScheme name="Precedent">
      <a:majorFont>
        <a:latin typeface="Perpetua Titling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Precede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tint val="100000"/>
                <a:shade val="30000"/>
                <a:satMod val="135000"/>
              </a:schemeClr>
            </a:gs>
          </a:gsLst>
          <a:path path="circle">
            <a:fillToRect l="70000" t="10000" b="7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5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dir="4800000" sx="103000" sy="103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3000000"/>
            </a:lightRig>
          </a:scene3d>
          <a:sp3d prstMaterial="softEdge">
            <a:bevelT w="0" h="0"/>
          </a:sp3d>
        </a:effectStyle>
        <a:effectStyle>
          <a:effectLst>
            <a:innerShdw blurRad="127000" dist="38100" dir="13200000">
              <a:srgbClr val="000000">
                <a:alpha val="75000"/>
              </a:srgbClr>
            </a:innerShdw>
            <a:outerShdw blurRad="38100" dist="12700" dir="1800000" sx="101000" sy="101000" rotWithShape="0">
              <a:srgbClr val="000000">
                <a:alpha val="40000"/>
              </a:srgbClr>
            </a:outerShdw>
            <a:reflection blurRad="127000" stA="25000" endPos="30000" dist="127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12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t="10000" r="70000" b="7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30000"/>
                <a:lumMod val="80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Precedent.thmx</Template>
  <TotalTime>470</TotalTime>
  <Words>843</Words>
  <Application>Microsoft Office PowerPoint</Application>
  <PresentationFormat>On-screen Show (4:3)</PresentationFormat>
  <Paragraphs>99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Precedent</vt:lpstr>
      <vt:lpstr>  Informal Regulation of Industrial Pollution in Developing Countries: Evidence from Indonesia </vt:lpstr>
      <vt:lpstr>Informal Regulation </vt:lpstr>
      <vt:lpstr>Why the Example of Indonesia?</vt:lpstr>
      <vt:lpstr>“Price” of Pollution</vt:lpstr>
      <vt:lpstr>Supply &amp; Demand of “Environmental Schedule”</vt:lpstr>
      <vt:lpstr>Demand Equation</vt:lpstr>
      <vt:lpstr>Supply Equation</vt:lpstr>
      <vt:lpstr>Firm’s Equilibrium Equation</vt:lpstr>
      <vt:lpstr>The Data</vt:lpstr>
      <vt:lpstr>Results</vt:lpstr>
      <vt:lpstr>Results (2)</vt:lpstr>
      <vt:lpstr>Conclusion</vt:lpstr>
      <vt:lpstr>Implications</vt:lpstr>
    </vt:vector>
  </TitlesOfParts>
  <Company>College Of Charleston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DEPOSIT INSURANCE AROUND THE GLOBE: WHERE DOES IT WORK?</dc:title>
  <dc:creator>Mickael Trintignac</dc:creator>
  <cp:lastModifiedBy>Jeffrey Nugent</cp:lastModifiedBy>
  <cp:revision>11</cp:revision>
  <dcterms:created xsi:type="dcterms:W3CDTF">2015-04-28T23:30:16Z</dcterms:created>
  <dcterms:modified xsi:type="dcterms:W3CDTF">2015-04-30T00:50:14Z</dcterms:modified>
</cp:coreProperties>
</file>