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3" r:id="rId7"/>
    <p:sldId id="264" r:id="rId8"/>
    <p:sldId id="265" r:id="rId9"/>
    <p:sldId id="261" r:id="rId10"/>
    <p:sldId id="262"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15" autoAdjust="0"/>
  </p:normalViewPr>
  <p:slideViewPr>
    <p:cSldViewPr snapToGrid="0" snapToObjects="1">
      <p:cViewPr>
        <p:scale>
          <a:sx n="100" d="100"/>
          <a:sy n="100" d="100"/>
        </p:scale>
        <p:origin x="-288" y="-4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March 31,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Friday, March 31,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Friday, March 31,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Friday, March 31,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Friday, March 31,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Friday, March 31,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March 31,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Friday, March 31,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March 31,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Friday, March 31,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Friday, March 31,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Friday, March 31,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7848600" cy="1752600"/>
          </a:xfrm>
        </p:spPr>
        <p:txBody>
          <a:bodyPr>
            <a:normAutofit/>
          </a:bodyPr>
          <a:lstStyle/>
          <a:p>
            <a:pPr algn="ctr"/>
            <a:r>
              <a:rPr lang="en-US" sz="1600" dirty="0" smtClean="0"/>
              <a:t>Christina H. </a:t>
            </a:r>
            <a:r>
              <a:rPr lang="en-US" sz="1600" dirty="0" err="1" smtClean="0"/>
              <a:t>Paxson</a:t>
            </a:r>
            <a:endParaRPr lang="en-US" sz="1600" dirty="0"/>
          </a:p>
          <a:p>
            <a:pPr algn="ctr"/>
            <a:r>
              <a:rPr lang="en-US" sz="1600" dirty="0" smtClean="0"/>
              <a:t>JEL D91, O16</a:t>
            </a:r>
          </a:p>
          <a:p>
            <a:pPr algn="ctr"/>
            <a:endParaRPr lang="en-US" sz="1600" dirty="0"/>
          </a:p>
          <a:p>
            <a:pPr algn="ctr"/>
            <a:r>
              <a:rPr lang="en-US" sz="1600" dirty="0" smtClean="0"/>
              <a:t>Presented by </a:t>
            </a:r>
            <a:r>
              <a:rPr lang="en-US" sz="1600" dirty="0" err="1" smtClean="0"/>
              <a:t>Jingyi</a:t>
            </a:r>
            <a:r>
              <a:rPr lang="en-US" sz="1600" dirty="0" smtClean="0"/>
              <a:t> Fang</a:t>
            </a:r>
          </a:p>
          <a:p>
            <a:pPr algn="ctr"/>
            <a:r>
              <a:rPr lang="en-US" sz="1600" dirty="0" smtClean="0"/>
              <a:t>ECON 541</a:t>
            </a:r>
            <a:endParaRPr lang="en-US" sz="1600" dirty="0"/>
          </a:p>
        </p:txBody>
      </p:sp>
      <p:sp>
        <p:nvSpPr>
          <p:cNvPr id="4" name="TextBox 3"/>
          <p:cNvSpPr txBox="1"/>
          <p:nvPr/>
        </p:nvSpPr>
        <p:spPr>
          <a:xfrm>
            <a:off x="685800" y="1581869"/>
            <a:ext cx="7848600" cy="2062103"/>
          </a:xfrm>
          <a:prstGeom prst="rect">
            <a:avLst/>
          </a:prstGeom>
          <a:noFill/>
        </p:spPr>
        <p:txBody>
          <a:bodyPr wrap="square" rtlCol="0">
            <a:spAutoFit/>
          </a:bodyPr>
          <a:lstStyle/>
          <a:p>
            <a:pPr algn="ctr"/>
            <a:r>
              <a:rPr lang="en-US" sz="3200" b="1" dirty="0"/>
              <a:t>Using Weather Variability to Estimate the Response of Savings to Transitory Income in Thailand</a:t>
            </a:r>
          </a:p>
          <a:p>
            <a:pPr algn="ctr"/>
            <a:endParaRPr lang="en-US" sz="3200" b="1" dirty="0"/>
          </a:p>
        </p:txBody>
      </p:sp>
    </p:spTree>
    <p:extLst>
      <p:ext uri="{BB962C8B-B14F-4D97-AF65-F5344CB8AC3E}">
        <p14:creationId xmlns:p14="http://schemas.microsoft.com/office/powerpoint/2010/main" val="182964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dirty="0"/>
          </a:p>
        </p:txBody>
      </p:sp>
      <p:pic>
        <p:nvPicPr>
          <p:cNvPr id="6" name="Picture 5" descr="屏幕快照 2017-03-25 19.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790"/>
            <a:ext cx="5715000" cy="6324600"/>
          </a:xfrm>
          <a:prstGeom prst="rect">
            <a:avLst/>
          </a:prstGeom>
        </p:spPr>
      </p:pic>
      <p:sp>
        <p:nvSpPr>
          <p:cNvPr id="7" name="TextBox 6"/>
          <p:cNvSpPr txBox="1"/>
          <p:nvPr/>
        </p:nvSpPr>
        <p:spPr>
          <a:xfrm>
            <a:off x="5870010" y="1438196"/>
            <a:ext cx="3273990" cy="4801315"/>
          </a:xfrm>
          <a:prstGeom prst="rect">
            <a:avLst/>
          </a:prstGeom>
          <a:noFill/>
        </p:spPr>
        <p:txBody>
          <a:bodyPr wrap="square" rtlCol="0">
            <a:spAutoFit/>
          </a:bodyPr>
          <a:lstStyle/>
          <a:p>
            <a:pPr algn="just"/>
            <a:r>
              <a:rPr lang="en-US" dirty="0" smtClean="0"/>
              <a:t>Farmers save a high fraction of transitory income, the propensities to save out of transitory income range from 0.73 to 0.83.</a:t>
            </a:r>
          </a:p>
          <a:p>
            <a:pPr algn="just"/>
            <a:endParaRPr lang="en-US" dirty="0" smtClean="0"/>
          </a:p>
          <a:p>
            <a:pPr algn="just"/>
            <a:r>
              <a:rPr lang="en-US" dirty="0" smtClean="0"/>
              <a:t>For all savings measures, the saving propensities out of transitory income are significantly different from the lower propensities.</a:t>
            </a:r>
          </a:p>
          <a:p>
            <a:pPr algn="just"/>
            <a:endParaRPr lang="en-US" dirty="0" smtClean="0"/>
          </a:p>
          <a:p>
            <a:pPr algn="just"/>
            <a:r>
              <a:rPr lang="en-US" dirty="0" smtClean="0"/>
              <a:t>The propensity to save out of permanent income is higher for SAVE2 than SAVE1, SAVE3 is associated with the lowest propensity.</a:t>
            </a:r>
            <a:endParaRPr lang="en-US" dirty="0"/>
          </a:p>
        </p:txBody>
      </p:sp>
    </p:spTree>
    <p:extLst>
      <p:ext uri="{BB962C8B-B14F-4D97-AF65-F5344CB8AC3E}">
        <p14:creationId xmlns:p14="http://schemas.microsoft.com/office/powerpoint/2010/main" val="375382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sz="1600" dirty="0" smtClean="0"/>
              <a:t>This study implies that propensities to save out of transitory income due to rainfall shocks are high; important because households use savings to buffer consumption from income shocks.</a:t>
            </a:r>
          </a:p>
          <a:p>
            <a:endParaRPr lang="en-US" sz="1600" dirty="0" smtClean="0"/>
          </a:p>
          <a:p>
            <a:r>
              <a:rPr lang="en-US" sz="1600" dirty="0" smtClean="0"/>
              <a:t>What about other income shocks other than rainfall? For example, transitory declines in world rice prices lead to large decreases in savings but a tax on rice exports that permanently lowers the rice price has a much smaller effect on savings, so results might be different with different reasons of income shocks.</a:t>
            </a:r>
          </a:p>
          <a:p>
            <a:endParaRPr lang="en-US" sz="1600" dirty="0" smtClean="0"/>
          </a:p>
          <a:p>
            <a:r>
              <a:rPr lang="en-US" sz="1600" dirty="0" smtClean="0"/>
              <a:t>Households may face borrowing constraints if income declines are very large and the savings are not enough to buffer the shocks. What would happen to the propensity to save out of permanently income?</a:t>
            </a:r>
          </a:p>
          <a:p>
            <a:endParaRPr lang="en-US" sz="1600" dirty="0" smtClean="0"/>
          </a:p>
          <a:p>
            <a:r>
              <a:rPr lang="en-US" sz="1600" dirty="0" smtClean="0"/>
              <a:t>The use of regional time-series data to identify a component of transitory income is amazing.</a:t>
            </a:r>
          </a:p>
          <a:p>
            <a:endParaRPr lang="en-US" sz="1600" dirty="0" smtClean="0"/>
          </a:p>
          <a:p>
            <a:r>
              <a:rPr lang="en-US" sz="1600" dirty="0" smtClean="0"/>
              <a:t>This paper fails to find an instrument that affects only income but does not directly affect consumption to eliminate </a:t>
            </a:r>
            <a:r>
              <a:rPr lang="en-US" sz="1600" dirty="0" err="1" smtClean="0"/>
              <a:t>endogeneity</a:t>
            </a:r>
            <a:r>
              <a:rPr lang="en-US" sz="1600" dirty="0" smtClean="0"/>
              <a:t>.</a:t>
            </a:r>
          </a:p>
          <a:p>
            <a:endParaRPr lang="en-US" sz="1600" dirty="0"/>
          </a:p>
        </p:txBody>
      </p:sp>
    </p:spTree>
    <p:extLst>
      <p:ext uri="{BB962C8B-B14F-4D97-AF65-F5344CB8AC3E}">
        <p14:creationId xmlns:p14="http://schemas.microsoft.com/office/powerpoint/2010/main" val="19923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Interest</a:t>
            </a:r>
            <a:endParaRPr lang="en-US" dirty="0"/>
          </a:p>
        </p:txBody>
      </p:sp>
      <p:sp>
        <p:nvSpPr>
          <p:cNvPr id="3" name="Content Placeholder 2"/>
          <p:cNvSpPr>
            <a:spLocks noGrp="1"/>
          </p:cNvSpPr>
          <p:nvPr>
            <p:ph idx="1"/>
          </p:nvPr>
        </p:nvSpPr>
        <p:spPr/>
        <p:txBody>
          <a:bodyPr>
            <a:normAutofit/>
          </a:bodyPr>
          <a:lstStyle/>
          <a:p>
            <a:r>
              <a:rPr lang="en-US" sz="2000" dirty="0" smtClean="0"/>
              <a:t>The extent to which farmers are able to use savings and </a:t>
            </a:r>
            <a:r>
              <a:rPr lang="en-US" sz="2000" dirty="0" err="1" smtClean="0"/>
              <a:t>dissavings</a:t>
            </a:r>
            <a:r>
              <a:rPr lang="en-US" sz="2000" dirty="0" smtClean="0"/>
              <a:t> to smooth consumption in response to unexpected shocks to income.</a:t>
            </a:r>
          </a:p>
          <a:p>
            <a:endParaRPr lang="en-US" sz="2000" dirty="0" smtClean="0"/>
          </a:p>
          <a:p>
            <a:r>
              <a:rPr lang="en-US" sz="2000" dirty="0" smtClean="0"/>
              <a:t>Fluctuations in farm incomes will lead to changes in the consumption of farmers only if the savings behavior of farm households does not offset income fluctuations.</a:t>
            </a:r>
          </a:p>
          <a:p>
            <a:endParaRPr lang="en-US" sz="2000" dirty="0" smtClean="0"/>
          </a:p>
          <a:p>
            <a:r>
              <a:rPr lang="en-US" sz="2000" dirty="0" smtClean="0"/>
              <a:t>How the savings behavior of Thai farm households is related to transitory income.</a:t>
            </a:r>
          </a:p>
          <a:p>
            <a:endParaRPr lang="en-US" sz="2000" dirty="0"/>
          </a:p>
          <a:p>
            <a:pPr>
              <a:buFont typeface="Wingdings" charset="2"/>
              <a:buChar char="§"/>
            </a:pPr>
            <a:r>
              <a:rPr lang="en-US" sz="2000" dirty="0" smtClean="0"/>
              <a:t>Estimate marginal propensities to save out of transitory income:          a finding that these marginal propensities are high would indicate that farmers do use savings to smooth consumption.</a:t>
            </a:r>
          </a:p>
        </p:txBody>
      </p:sp>
    </p:spTree>
    <p:extLst>
      <p:ext uri="{BB962C8B-B14F-4D97-AF65-F5344CB8AC3E}">
        <p14:creationId xmlns:p14="http://schemas.microsoft.com/office/powerpoint/2010/main" val="164703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of the papers</a:t>
            </a:r>
            <a:endParaRPr lang="en-US" dirty="0"/>
          </a:p>
        </p:txBody>
      </p:sp>
      <p:sp>
        <p:nvSpPr>
          <p:cNvPr id="3" name="Content Placeholder 2"/>
          <p:cNvSpPr>
            <a:spLocks noGrp="1"/>
          </p:cNvSpPr>
          <p:nvPr>
            <p:ph idx="1"/>
          </p:nvPr>
        </p:nvSpPr>
        <p:spPr/>
        <p:txBody>
          <a:bodyPr>
            <a:noAutofit/>
          </a:bodyPr>
          <a:lstStyle/>
          <a:p>
            <a:r>
              <a:rPr lang="en-US" sz="1800" dirty="0" smtClean="0"/>
              <a:t>The difficulty of decomposing income into transitory and non-transitory (permanent) components, unobserved variables.</a:t>
            </a:r>
          </a:p>
          <a:p>
            <a:endParaRPr lang="en-US" sz="1800" dirty="0"/>
          </a:p>
          <a:p>
            <a:r>
              <a:rPr lang="en-US" sz="1800" dirty="0" smtClean="0"/>
              <a:t>The author use time-series information on regional rainfall in conjunction with cross-sectional data on farm household income to obtain estimates of that component of household income due to shocks in regional rainfall.</a:t>
            </a:r>
          </a:p>
          <a:p>
            <a:endParaRPr lang="en-US" sz="1800" dirty="0" smtClean="0"/>
          </a:p>
          <a:p>
            <a:r>
              <a:rPr lang="en-US" sz="1800" dirty="0" smtClean="0"/>
              <a:t>Savings are hard to measure since income is severely underreported relative to expenditure, fake low savings.</a:t>
            </a:r>
          </a:p>
          <a:p>
            <a:endParaRPr lang="en-US" sz="1800" dirty="0" smtClean="0"/>
          </a:p>
          <a:p>
            <a:r>
              <a:rPr lang="en-US" sz="1800" dirty="0" smtClean="0"/>
              <a:t>The author correct a portion of the apparent downward bias in the savings measures due to inflation, savings are reported in a short time frame before the survey but income is reported as annual income or long-period term.</a:t>
            </a:r>
            <a:endParaRPr lang="en-US" sz="1800" dirty="0"/>
          </a:p>
        </p:txBody>
      </p:sp>
    </p:spTree>
    <p:extLst>
      <p:ext uri="{BB962C8B-B14F-4D97-AF65-F5344CB8AC3E}">
        <p14:creationId xmlns:p14="http://schemas.microsoft.com/office/powerpoint/2010/main" val="396881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permanent-income model of savings</a:t>
            </a:r>
            <a:endParaRPr lang="en-US" dirty="0"/>
          </a:p>
        </p:txBody>
      </p:sp>
      <p:sp>
        <p:nvSpPr>
          <p:cNvPr id="3" name="Content Placeholder 2"/>
          <p:cNvSpPr>
            <a:spLocks noGrp="1"/>
          </p:cNvSpPr>
          <p:nvPr>
            <p:ph idx="1"/>
          </p:nvPr>
        </p:nvSpPr>
        <p:spPr>
          <a:xfrm>
            <a:off x="457200" y="1600199"/>
            <a:ext cx="8229600" cy="5075463"/>
          </a:xfrm>
        </p:spPr>
        <p:txBody>
          <a:bodyPr>
            <a:normAutofit/>
          </a:bodyPr>
          <a:lstStyle/>
          <a:p>
            <a:r>
              <a:rPr lang="en-US" sz="1600" dirty="0" smtClean="0"/>
              <a:t>Permanent income is defined over a short time horizon, as expected income for year t conditional on the resources (and information) of the household at the beginning of the period.</a:t>
            </a:r>
          </a:p>
          <a:p>
            <a:endParaRPr lang="en-US" sz="1600" dirty="0" smtClean="0"/>
          </a:p>
          <a:p>
            <a:r>
              <a:rPr lang="en-US" sz="1600" dirty="0" smtClean="0"/>
              <a:t>The savings of household </a:t>
            </a:r>
            <a:r>
              <a:rPr lang="en-US" sz="1600" dirty="0" err="1" smtClean="0"/>
              <a:t>i</a:t>
            </a:r>
            <a:r>
              <a:rPr lang="en-US" sz="1600" dirty="0" smtClean="0"/>
              <a:t> in region r at time t is a linear function of permanent income (</a:t>
            </a:r>
            <a:r>
              <a:rPr lang="en-US" sz="1600" dirty="0" err="1" smtClean="0"/>
              <a:t>Y</a:t>
            </a:r>
            <a:r>
              <a:rPr lang="en-US" sz="1600" baseline="-25000" dirty="0" err="1" smtClean="0"/>
              <a:t>irt</a:t>
            </a:r>
            <a:r>
              <a:rPr lang="en-US" sz="1600" baseline="-25000" dirty="0" smtClean="0"/>
              <a:t>-P</a:t>
            </a:r>
            <a:r>
              <a:rPr lang="en-US" sz="1600" dirty="0" smtClean="0"/>
              <a:t>), transitory income (</a:t>
            </a:r>
            <a:r>
              <a:rPr lang="en-US" sz="1600" dirty="0" err="1" smtClean="0"/>
              <a:t>Y</a:t>
            </a:r>
            <a:r>
              <a:rPr lang="en-US" sz="1600" baseline="-25000" dirty="0" err="1" smtClean="0"/>
              <a:t>irt</a:t>
            </a:r>
            <a:r>
              <a:rPr lang="en-US" sz="1600" baseline="-25000" dirty="0" smtClean="0"/>
              <a:t>-T</a:t>
            </a:r>
            <a:r>
              <a:rPr lang="en-US" sz="1600" dirty="0" smtClean="0"/>
              <a:t>), and the variability of the household’s income (</a:t>
            </a:r>
            <a:r>
              <a:rPr lang="en-US" sz="1600" dirty="0" err="1" smtClean="0"/>
              <a:t>VAR</a:t>
            </a:r>
            <a:r>
              <a:rPr lang="en-US" sz="1600" baseline="-25000" dirty="0" err="1" smtClean="0"/>
              <a:t>ir</a:t>
            </a:r>
            <a:r>
              <a:rPr lang="en-US" sz="1600" dirty="0" smtClean="0"/>
              <a:t>) and life cycle factors W</a:t>
            </a:r>
            <a:r>
              <a:rPr lang="en-US" sz="1600" baseline="-25000" dirty="0" smtClean="0"/>
              <a:t>irt</a:t>
            </a:r>
            <a:r>
              <a:rPr lang="en-US" sz="1600" dirty="0" smtClean="0"/>
              <a:t>, consisting of the number of household members.</a:t>
            </a:r>
            <a:endParaRPr lang="en-US" sz="1600" baseline="-25000" dirty="0" smtClean="0"/>
          </a:p>
          <a:p>
            <a:endParaRPr lang="en-US" sz="1600" baseline="-25000" dirty="0"/>
          </a:p>
          <a:p>
            <a:r>
              <a:rPr lang="en-US" sz="1600" dirty="0" smtClean="0"/>
              <a:t>Transitory income is the difference between realized and expected income.</a:t>
            </a:r>
          </a:p>
          <a:p>
            <a:endParaRPr lang="en-US" sz="1600" dirty="0"/>
          </a:p>
          <a:p>
            <a:pPr marL="0" indent="0">
              <a:buNone/>
            </a:pPr>
            <a:endParaRPr lang="en-US" sz="1600" dirty="0"/>
          </a:p>
          <a:p>
            <a:r>
              <a:rPr lang="en-US" sz="1600" dirty="0" smtClean="0"/>
              <a:t>The variance of income can be obtained by maximizing a lifetime utility function that is additively separable over time and has either a quadratic or a constant-absolute-risk-aversion (CARA) form, given that the household’s income stream is normally distributed.</a:t>
            </a:r>
          </a:p>
          <a:p>
            <a:endParaRPr lang="en-US" sz="1600" dirty="0"/>
          </a:p>
          <a:p>
            <a:r>
              <a:rPr lang="en-US" sz="1600" dirty="0" smtClean="0"/>
              <a:t>The propensity to save out of permanent income should be close to 0 and the propensity to save out of transitory income should be close to one.</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p:txBody>
      </p:sp>
      <p:pic>
        <p:nvPicPr>
          <p:cNvPr id="5" name="Picture 4" descr="屏幕快照 2017-03-25 17.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335" y="5338203"/>
            <a:ext cx="1526996" cy="596641"/>
          </a:xfrm>
          <a:prstGeom prst="rect">
            <a:avLst/>
          </a:prstGeom>
        </p:spPr>
      </p:pic>
      <p:pic>
        <p:nvPicPr>
          <p:cNvPr id="6" name="Picture 5" descr="屏幕快照 2017-03-25 17.58.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665" y="5440067"/>
            <a:ext cx="1701800" cy="381000"/>
          </a:xfrm>
          <a:prstGeom prst="rect">
            <a:avLst/>
          </a:prstGeom>
        </p:spPr>
      </p:pic>
      <p:pic>
        <p:nvPicPr>
          <p:cNvPr id="8" name="Picture 7" descr="屏幕快照 2017-03-25 18.02.5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154" y="3952942"/>
            <a:ext cx="2154705" cy="445801"/>
          </a:xfrm>
          <a:prstGeom prst="rect">
            <a:avLst/>
          </a:prstGeom>
        </p:spPr>
      </p:pic>
      <p:pic>
        <p:nvPicPr>
          <p:cNvPr id="7" name="Picture 6" descr="屏幕快照 2017-03-25 18.02.5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024" y="3952943"/>
            <a:ext cx="3757821" cy="471200"/>
          </a:xfrm>
          <a:prstGeom prst="rect">
            <a:avLst/>
          </a:prstGeom>
        </p:spPr>
      </p:pic>
    </p:spTree>
    <p:extLst>
      <p:ext uri="{BB962C8B-B14F-4D97-AF65-F5344CB8AC3E}">
        <p14:creationId xmlns:p14="http://schemas.microsoft.com/office/powerpoint/2010/main" val="132363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 models to gain permanent income and transitory income measures</a:t>
            </a:r>
            <a:endParaRPr lang="en-US" dirty="0"/>
          </a:p>
        </p:txBody>
      </p:sp>
      <p:pic>
        <p:nvPicPr>
          <p:cNvPr id="6" name="Picture 5" descr="屏幕快照 2017-03-25 18.1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83" y="2679789"/>
            <a:ext cx="2829710" cy="446224"/>
          </a:xfrm>
          <a:prstGeom prst="rect">
            <a:avLst/>
          </a:prstGeom>
        </p:spPr>
      </p:pic>
      <p:sp>
        <p:nvSpPr>
          <p:cNvPr id="8" name="Content Placeholder 7"/>
          <p:cNvSpPr>
            <a:spLocks noGrp="1"/>
          </p:cNvSpPr>
          <p:nvPr>
            <p:ph idx="1"/>
          </p:nvPr>
        </p:nvSpPr>
        <p:spPr>
          <a:xfrm>
            <a:off x="491530" y="1692375"/>
            <a:ext cx="8229600" cy="4876800"/>
          </a:xfrm>
        </p:spPr>
        <p:txBody>
          <a:bodyPr>
            <a:normAutofit/>
          </a:bodyPr>
          <a:lstStyle/>
          <a:p>
            <a:r>
              <a:rPr lang="en-US" sz="1800" dirty="0" smtClean="0"/>
              <a:t>Permanent income is a function of household specific variables (six dummies: amount of land owned by the household and the number of household members in 13 age/sex/</a:t>
            </a:r>
            <a:r>
              <a:rPr lang="en-US" sz="1800" dirty="0" err="1" smtClean="0"/>
              <a:t>eudcation</a:t>
            </a:r>
            <a:r>
              <a:rPr lang="en-US" sz="1800" dirty="0" smtClean="0"/>
              <a:t> categories), regional fixed effect, year effect.</a:t>
            </a:r>
          </a:p>
          <a:p>
            <a:endParaRPr lang="en-US" sz="1800" dirty="0"/>
          </a:p>
          <a:p>
            <a:r>
              <a:rPr lang="en-US" sz="1800" dirty="0" smtClean="0"/>
              <a:t>Transitory income is a function of region-specific variables (deviations from average values of regional rainfall in each of four seasons), year effect. No information about household-specific variables that affect transitory income is available, so those variables are included in the error term.</a:t>
            </a:r>
          </a:p>
          <a:p>
            <a:endParaRPr lang="en-US" sz="1800" dirty="0"/>
          </a:p>
          <a:p>
            <a:r>
              <a:rPr lang="en-US" sz="1800" dirty="0" smtClean="0"/>
              <a:t>Add  (2) and (3) to get the total income, and substitute into (1) and get the savings:</a:t>
            </a:r>
          </a:p>
          <a:p>
            <a:endParaRPr lang="en-US" sz="1800" dirty="0"/>
          </a:p>
          <a:p>
            <a:r>
              <a:rPr lang="en-US" sz="1800" dirty="0" smtClean="0"/>
              <a:t>VAR and W are </a:t>
            </a:r>
            <a:r>
              <a:rPr lang="en-US" sz="1800" dirty="0" err="1" smtClean="0"/>
              <a:t>colinear</a:t>
            </a:r>
            <a:r>
              <a:rPr lang="en-US" sz="1800" dirty="0" smtClean="0"/>
              <a:t> with determinants of permanent income.</a:t>
            </a:r>
            <a:endParaRPr lang="en-US" sz="1800" dirty="0"/>
          </a:p>
        </p:txBody>
      </p:sp>
      <p:pic>
        <p:nvPicPr>
          <p:cNvPr id="9" name="Picture 8" descr="屏幕快照 2017-03-25 18.11.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841" y="4319546"/>
            <a:ext cx="2173457" cy="410086"/>
          </a:xfrm>
          <a:prstGeom prst="rect">
            <a:avLst/>
          </a:prstGeom>
        </p:spPr>
      </p:pic>
      <p:pic>
        <p:nvPicPr>
          <p:cNvPr id="10" name="Picture 9" descr="屏幕快照 2017-03-25 18.19.3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978" y="5186852"/>
            <a:ext cx="3757305" cy="404267"/>
          </a:xfrm>
          <a:prstGeom prst="rect">
            <a:avLst/>
          </a:prstGeom>
        </p:spPr>
      </p:pic>
    </p:spTree>
    <p:extLst>
      <p:ext uri="{BB962C8B-B14F-4D97-AF65-F5344CB8AC3E}">
        <p14:creationId xmlns:p14="http://schemas.microsoft.com/office/powerpoint/2010/main" val="132386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sz="1800" dirty="0" smtClean="0"/>
              <a:t>The 1975/76, and 1986 Socio-Economic Surveys (SES) collected detailed information on income by source and on expenditure by commodity type for samples of Thai households.</a:t>
            </a:r>
          </a:p>
          <a:p>
            <a:endParaRPr lang="en-US" sz="1800" dirty="0" smtClean="0"/>
          </a:p>
          <a:p>
            <a:r>
              <a:rPr lang="en-US" sz="1800" dirty="0" smtClean="0"/>
              <a:t>There are three ways to measure savings:</a:t>
            </a:r>
          </a:p>
          <a:p>
            <a:pPr marL="342900" indent="-342900">
              <a:buFont typeface="+mj-lt"/>
              <a:buAutoNum type="arabicPeriod"/>
            </a:pPr>
            <a:r>
              <a:rPr lang="en-US" sz="1800" dirty="0" smtClean="0"/>
              <a:t>SAVE1 defined as the difference between income and expenditure on all goods and services, may understate savings because expenditure on durables has a flow instead of being consumed upon purchase;</a:t>
            </a:r>
          </a:p>
          <a:p>
            <a:pPr marL="342900" indent="-342900">
              <a:buFont typeface="+mj-lt"/>
              <a:buAutoNum type="arabicPeriod"/>
            </a:pPr>
            <a:r>
              <a:rPr lang="en-US" sz="1800" dirty="0" smtClean="0"/>
              <a:t>SAVE2 defined as the difference between income and expenditure on all goods and services except consumer durables, overestimates true savings;</a:t>
            </a:r>
          </a:p>
          <a:p>
            <a:pPr marL="342900" indent="-342900">
              <a:buFont typeface="+mj-lt"/>
              <a:buAutoNum type="arabicPeriod"/>
            </a:pPr>
            <a:r>
              <a:rPr lang="en-US" sz="1800" dirty="0" smtClean="0"/>
              <a:t>SAVE3 defined as purchases minus sales of real and financial assets in the month before the survey, may have serious measurement problems, since purchases and sales of such things as farm animals and equipment are not explicitly  measured.</a:t>
            </a:r>
          </a:p>
          <a:p>
            <a:endParaRPr lang="en-US" sz="1800" dirty="0" smtClean="0"/>
          </a:p>
        </p:txBody>
      </p:sp>
    </p:spTree>
    <p:extLst>
      <p:ext uri="{BB962C8B-B14F-4D97-AF65-F5344CB8AC3E}">
        <p14:creationId xmlns:p14="http://schemas.microsoft.com/office/powerpoint/2010/main" val="196373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p:txBody>
          <a:bodyPr>
            <a:normAutofit/>
          </a:bodyPr>
          <a:lstStyle/>
          <a:p>
            <a:r>
              <a:rPr lang="en-US" sz="1800" dirty="0" smtClean="0"/>
              <a:t>Correcting saving figures for inflation bias since the survey asked about expenditure during a short time period before the survey but income during a longer time before the survey.</a:t>
            </a:r>
          </a:p>
          <a:p>
            <a:r>
              <a:rPr lang="en-US" sz="1800" dirty="0" smtClean="0"/>
              <a:t>The author deflated all “monthly” expenditure items using a monthly consumer price index obtained from the International Financial Statistics data tape and then recalculated the savings measures using deflated expenditure</a:t>
            </a:r>
          </a:p>
          <a:p>
            <a:endParaRPr lang="en-US" sz="1800" dirty="0"/>
          </a:p>
          <a:p>
            <a:endParaRPr lang="en-US" sz="1800" dirty="0" smtClean="0"/>
          </a:p>
          <a:p>
            <a:r>
              <a:rPr lang="en-US" sz="1800" dirty="0" smtClean="0"/>
              <a:t>The rainfall measures were used to construct four basic weather variables representing different crop seasons. R1 measures total rainfall (mm) during Jan-Mar, agricultural off-season; R2 measures rainfall during Apr-Jun and covers the planting season; R3 measures rainfall during Jul-Sep and runs through the growing season; R4 measures rainfall during Oct-Dec and covers the harvest.</a:t>
            </a:r>
          </a:p>
          <a:p>
            <a:r>
              <a:rPr lang="en-US" sz="1800" dirty="0" smtClean="0"/>
              <a:t>Deviations of rainfall (</a:t>
            </a:r>
            <a:r>
              <a:rPr lang="en-US" sz="1800" dirty="0" err="1" smtClean="0"/>
              <a:t>R</a:t>
            </a:r>
            <a:r>
              <a:rPr lang="en-US" sz="1800" baseline="-25000" dirty="0" err="1" smtClean="0"/>
              <a:t>j</a:t>
            </a:r>
            <a:r>
              <a:rPr lang="en-US" sz="1800" dirty="0"/>
              <a:t> </a:t>
            </a:r>
            <a:r>
              <a:rPr lang="en-US" sz="1800" dirty="0" smtClean="0"/>
              <a:t>– </a:t>
            </a:r>
            <a:r>
              <a:rPr lang="en-US" sz="1800" dirty="0" err="1" smtClean="0"/>
              <a:t>R</a:t>
            </a:r>
            <a:r>
              <a:rPr lang="en-US" sz="1800" baseline="-25000" dirty="0" err="1" smtClean="0"/>
              <a:t>j</a:t>
            </a:r>
            <a:r>
              <a:rPr lang="en-US" sz="1800" baseline="-25000" dirty="0" smtClean="0"/>
              <a:t>-bar</a:t>
            </a:r>
            <a:r>
              <a:rPr lang="en-US" sz="1800" dirty="0" smtClean="0"/>
              <a:t>), denoted STD.DEV(</a:t>
            </a:r>
            <a:r>
              <a:rPr lang="en-US" sz="1800" dirty="0" err="1" smtClean="0"/>
              <a:t>R</a:t>
            </a:r>
            <a:r>
              <a:rPr lang="en-US" sz="1800" baseline="-25000" dirty="0" err="1" smtClean="0"/>
              <a:t>j</a:t>
            </a:r>
            <a:r>
              <a:rPr lang="en-US" sz="1800" dirty="0" smtClean="0"/>
              <a:t>), were used as the measures of rainfall variability in </a:t>
            </a:r>
            <a:r>
              <a:rPr lang="en-US" sz="1800" dirty="0" err="1" smtClean="0"/>
              <a:t>VAR</a:t>
            </a:r>
            <a:r>
              <a:rPr lang="en-US" sz="1800" baseline="-25000" dirty="0" err="1" smtClean="0"/>
              <a:t>i</a:t>
            </a:r>
            <a:r>
              <a:rPr lang="en-US" sz="1800" baseline="-25000" dirty="0" err="1"/>
              <a:t>r</a:t>
            </a:r>
            <a:endParaRPr lang="en-US" sz="1800" dirty="0" smtClean="0"/>
          </a:p>
        </p:txBody>
      </p:sp>
      <p:pic>
        <p:nvPicPr>
          <p:cNvPr id="4" name="Picture 3" descr="屏幕快照 2017-03-25 18.36.20.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10915" y="3336534"/>
            <a:ext cx="3891978" cy="721079"/>
          </a:xfrm>
          <a:prstGeom prst="rect">
            <a:avLst/>
          </a:prstGeom>
        </p:spPr>
      </p:pic>
      <p:pic>
        <p:nvPicPr>
          <p:cNvPr id="5" name="Picture 4" descr="屏幕快照 2017-03-25 18.36.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357" y="3493132"/>
            <a:ext cx="2305202" cy="343758"/>
          </a:xfrm>
          <a:prstGeom prst="rect">
            <a:avLst/>
          </a:prstGeom>
        </p:spPr>
      </p:pic>
    </p:spTree>
    <p:extLst>
      <p:ext uri="{BB962C8B-B14F-4D97-AF65-F5344CB8AC3E}">
        <p14:creationId xmlns:p14="http://schemas.microsoft.com/office/powerpoint/2010/main" val="2401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屏幕快照 2017-03-25 18.49.2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83753"/>
            <a:ext cx="5681209" cy="2523125"/>
          </a:xfrm>
          <a:prstGeom prst="rect">
            <a:avLst/>
          </a:prstGeom>
        </p:spPr>
      </p:pic>
      <p:pic>
        <p:nvPicPr>
          <p:cNvPr id="8" name="Picture 7" descr="屏幕快照 2017-03-25 18.49.3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987599"/>
            <a:ext cx="5681209" cy="2086287"/>
          </a:xfrm>
          <a:prstGeom prst="rect">
            <a:avLst/>
          </a:prstGeom>
        </p:spPr>
      </p:pic>
      <p:pic>
        <p:nvPicPr>
          <p:cNvPr id="9" name="Picture 8" descr="屏幕快照 2017-03-25 18.49.38.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5084381"/>
            <a:ext cx="5681209" cy="1695883"/>
          </a:xfrm>
          <a:prstGeom prst="rect">
            <a:avLst/>
          </a:prstGeom>
        </p:spPr>
      </p:pic>
      <p:sp>
        <p:nvSpPr>
          <p:cNvPr id="10" name="TextBox 9"/>
          <p:cNvSpPr txBox="1"/>
          <p:nvPr/>
        </p:nvSpPr>
        <p:spPr>
          <a:xfrm>
            <a:off x="5767026" y="789415"/>
            <a:ext cx="3291153" cy="5509201"/>
          </a:xfrm>
          <a:prstGeom prst="rect">
            <a:avLst/>
          </a:prstGeom>
          <a:noFill/>
        </p:spPr>
        <p:txBody>
          <a:bodyPr wrap="square" rtlCol="0">
            <a:spAutoFit/>
          </a:bodyPr>
          <a:lstStyle/>
          <a:p>
            <a:pPr algn="just"/>
            <a:r>
              <a:rPr lang="en-US" sz="1600" dirty="0" smtClean="0"/>
              <a:t>After adjusting the bias due to inflation, the adjusted savings are much greater than unadjusted savings.</a:t>
            </a:r>
          </a:p>
          <a:p>
            <a:pPr algn="just"/>
            <a:endParaRPr lang="en-US" sz="1600" dirty="0" smtClean="0"/>
          </a:p>
          <a:p>
            <a:pPr algn="just"/>
            <a:r>
              <a:rPr lang="en-US" sz="1600" dirty="0" smtClean="0"/>
              <a:t>SAVE3 is not biased by inflation, however, it is measured as changes in assets in the month before the survey inflation during the survey period will attenuate the observed relationship between the fraction of income saved and income. For this reason, it is also adjusted.</a:t>
            </a:r>
          </a:p>
          <a:p>
            <a:pPr algn="just"/>
            <a:endParaRPr lang="en-US" sz="1600" dirty="0" smtClean="0"/>
          </a:p>
          <a:p>
            <a:pPr algn="just"/>
            <a:r>
              <a:rPr lang="en-US" sz="1600" dirty="0" smtClean="0"/>
              <a:t>Annual inflation of consumer prices in Thailand averaged approximately 16% over 1980 and 1981, 5% over 1975-1976 and 2% for 1986, therefore, the adjustment can make a big difference.</a:t>
            </a:r>
            <a:endParaRPr lang="en-US" sz="1600" dirty="0"/>
          </a:p>
        </p:txBody>
      </p:sp>
      <p:sp>
        <p:nvSpPr>
          <p:cNvPr id="3" name="TextBox 2"/>
          <p:cNvSpPr txBox="1"/>
          <p:nvPr/>
        </p:nvSpPr>
        <p:spPr>
          <a:xfrm>
            <a:off x="546100" y="-67965"/>
            <a:ext cx="5135109" cy="523220"/>
          </a:xfrm>
          <a:prstGeom prst="rect">
            <a:avLst/>
          </a:prstGeom>
          <a:noFill/>
        </p:spPr>
        <p:txBody>
          <a:bodyPr wrap="square" rtlCol="0">
            <a:spAutoFit/>
          </a:bodyPr>
          <a:lstStyle/>
          <a:p>
            <a:r>
              <a:rPr lang="en-US" sz="2800" dirty="0" smtClean="0">
                <a:solidFill>
                  <a:schemeClr val="tx2"/>
                </a:solidFill>
              </a:rPr>
              <a:t>Results</a:t>
            </a:r>
            <a:endParaRPr lang="en-US" sz="2800" dirty="0">
              <a:solidFill>
                <a:schemeClr val="tx2"/>
              </a:solidFill>
            </a:endParaRPr>
          </a:p>
        </p:txBody>
      </p:sp>
    </p:spTree>
    <p:extLst>
      <p:ext uri="{BB962C8B-B14F-4D97-AF65-F5344CB8AC3E}">
        <p14:creationId xmlns:p14="http://schemas.microsoft.com/office/powerpoint/2010/main" val="7832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by two-step procedure</a:t>
            </a:r>
            <a:endParaRPr lang="en-US" dirty="0"/>
          </a:p>
        </p:txBody>
      </p:sp>
      <p:sp>
        <p:nvSpPr>
          <p:cNvPr id="7" name="Content Placeholder 6"/>
          <p:cNvSpPr>
            <a:spLocks noGrp="1"/>
          </p:cNvSpPr>
          <p:nvPr>
            <p:ph idx="1"/>
          </p:nvPr>
        </p:nvSpPr>
        <p:spPr/>
        <p:txBody>
          <a:bodyPr/>
          <a:lstStyle/>
          <a:p>
            <a:endParaRPr lang="en-US"/>
          </a:p>
        </p:txBody>
      </p:sp>
      <p:pic>
        <p:nvPicPr>
          <p:cNvPr id="8" name="Picture 7" descr="屏幕快照 2017-03-25 19.0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255"/>
            <a:ext cx="5624286" cy="7688167"/>
          </a:xfrm>
          <a:prstGeom prst="rect">
            <a:avLst/>
          </a:prstGeom>
        </p:spPr>
      </p:pic>
      <p:sp>
        <p:nvSpPr>
          <p:cNvPr id="9" name="TextBox 8"/>
          <p:cNvSpPr txBox="1"/>
          <p:nvPr/>
        </p:nvSpPr>
        <p:spPr>
          <a:xfrm>
            <a:off x="5955829" y="1764255"/>
            <a:ext cx="2730971" cy="4247317"/>
          </a:xfrm>
          <a:prstGeom prst="rect">
            <a:avLst/>
          </a:prstGeom>
          <a:noFill/>
        </p:spPr>
        <p:txBody>
          <a:bodyPr wrap="square" rtlCol="0">
            <a:spAutoFit/>
          </a:bodyPr>
          <a:lstStyle/>
          <a:p>
            <a:pPr algn="just"/>
            <a:r>
              <a:rPr lang="en-US" dirty="0"/>
              <a:t>The income equation indicates that if R2 turned out to be 127.93 </a:t>
            </a:r>
            <a:r>
              <a:rPr lang="en-US" dirty="0" smtClean="0"/>
              <a:t>millimeters above </a:t>
            </a:r>
            <a:r>
              <a:rPr lang="en-US" dirty="0"/>
              <a:t>its </a:t>
            </a:r>
            <a:r>
              <a:rPr lang="en-US" dirty="0" smtClean="0"/>
              <a:t>average level</a:t>
            </a:r>
            <a:r>
              <a:rPr lang="en-US" dirty="0"/>
              <a:t>, </a:t>
            </a:r>
            <a:r>
              <a:rPr lang="en-US" dirty="0" smtClean="0"/>
              <a:t>monthly income </a:t>
            </a:r>
            <a:r>
              <a:rPr lang="en-US" dirty="0"/>
              <a:t>would </a:t>
            </a:r>
            <a:r>
              <a:rPr lang="en-US" dirty="0" smtClean="0"/>
              <a:t>increase by 175 baht.</a:t>
            </a:r>
          </a:p>
          <a:p>
            <a:pPr algn="just"/>
            <a:r>
              <a:rPr lang="en-US" dirty="0" smtClean="0"/>
              <a:t>This </a:t>
            </a:r>
            <a:r>
              <a:rPr lang="en-US" dirty="0"/>
              <a:t>effect is </a:t>
            </a:r>
            <a:r>
              <a:rPr lang="en-US" dirty="0" smtClean="0"/>
              <a:t>fairly large</a:t>
            </a:r>
            <a:r>
              <a:rPr lang="en-US" dirty="0"/>
              <a:t>, given that </a:t>
            </a:r>
            <a:r>
              <a:rPr lang="en-US" dirty="0" smtClean="0"/>
              <a:t>average monthly income </a:t>
            </a:r>
            <a:r>
              <a:rPr lang="en-US" dirty="0"/>
              <a:t>is </a:t>
            </a:r>
            <a:r>
              <a:rPr lang="en-US" dirty="0" smtClean="0"/>
              <a:t>1355 baht.</a:t>
            </a:r>
          </a:p>
          <a:p>
            <a:pPr algn="just"/>
            <a:r>
              <a:rPr lang="en-US" dirty="0" smtClean="0"/>
              <a:t>The effect of increase in rainfall on income for R3 and R4 is very little.</a:t>
            </a:r>
            <a:endParaRPr lang="en-US" dirty="0"/>
          </a:p>
          <a:p>
            <a:pPr algn="just"/>
            <a:endParaRPr lang="en-US" dirty="0"/>
          </a:p>
        </p:txBody>
      </p:sp>
    </p:spTree>
    <p:extLst>
      <p:ext uri="{BB962C8B-B14F-4D97-AF65-F5344CB8AC3E}">
        <p14:creationId xmlns:p14="http://schemas.microsoft.com/office/powerpoint/2010/main" val="3435070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190</TotalTime>
  <Words>1207</Words>
  <Application>Microsoft Office PowerPoint</Application>
  <PresentationFormat>On-screen Show (4:3)</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PowerPoint Presentation</vt:lpstr>
      <vt:lpstr>Problem of Interest</vt:lpstr>
      <vt:lpstr>Challenge of the papers</vt:lpstr>
      <vt:lpstr>A permanent-income model of savings</vt:lpstr>
      <vt:lpstr>Construct models to gain permanent income and transitory income measures</vt:lpstr>
      <vt:lpstr>Data</vt:lpstr>
      <vt:lpstr>Data </vt:lpstr>
      <vt:lpstr>PowerPoint Presentation</vt:lpstr>
      <vt:lpstr>Results by two-step procedure</vt:lpstr>
      <vt:lpstr>PowerPoint Presentation</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方静一</dc:creator>
  <cp:lastModifiedBy>Jeffrey Nugent</cp:lastModifiedBy>
  <cp:revision>45</cp:revision>
  <dcterms:created xsi:type="dcterms:W3CDTF">2017-03-26T00:24:13Z</dcterms:created>
  <dcterms:modified xsi:type="dcterms:W3CDTF">2017-03-31T20:35:07Z</dcterms:modified>
</cp:coreProperties>
</file>