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642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FD05-CF8D-492F-ADFC-4E7C8D69CFD9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6F1-A6C4-481A-9BFF-52C8F221C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7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FD05-CF8D-492F-ADFC-4E7C8D69CFD9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6F1-A6C4-481A-9BFF-52C8F221C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4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FD05-CF8D-492F-ADFC-4E7C8D69CFD9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6F1-A6C4-481A-9BFF-52C8F221C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4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FD05-CF8D-492F-ADFC-4E7C8D69CFD9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6F1-A6C4-481A-9BFF-52C8F221C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3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FD05-CF8D-492F-ADFC-4E7C8D69CFD9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6F1-A6C4-481A-9BFF-52C8F221C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FD05-CF8D-492F-ADFC-4E7C8D69CFD9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6F1-A6C4-481A-9BFF-52C8F221C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FD05-CF8D-492F-ADFC-4E7C8D69CFD9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6F1-A6C4-481A-9BFF-52C8F221C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5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FD05-CF8D-492F-ADFC-4E7C8D69CFD9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6F1-A6C4-481A-9BFF-52C8F221C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1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FD05-CF8D-492F-ADFC-4E7C8D69CFD9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6F1-A6C4-481A-9BFF-52C8F221C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FD05-CF8D-492F-ADFC-4E7C8D69CFD9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6F1-A6C4-481A-9BFF-52C8F221C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0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FD05-CF8D-492F-ADFC-4E7C8D69CFD9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6F1-A6C4-481A-9BFF-52C8F221C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6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4FD05-CF8D-492F-ADFC-4E7C8D69CFD9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016F1-A6C4-481A-9BFF-52C8F221C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2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altLang="zh-CN" dirty="0" smtClean="0"/>
              <a:t>s Inequality Harmful for Growth?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31834"/>
          </a:xfrm>
        </p:spPr>
        <p:txBody>
          <a:bodyPr>
            <a:normAutofit/>
          </a:bodyPr>
          <a:lstStyle/>
          <a:p>
            <a:r>
              <a:rPr lang="en-US" dirty="0" smtClean="0"/>
              <a:t>Written by  </a:t>
            </a:r>
            <a:r>
              <a:rPr lang="en-US" dirty="0" err="1" smtClean="0"/>
              <a:t>Torsten</a:t>
            </a:r>
            <a:r>
              <a:rPr lang="en-US" dirty="0" smtClean="0"/>
              <a:t> </a:t>
            </a:r>
            <a:r>
              <a:rPr lang="en-US" dirty="0" err="1" smtClean="0"/>
              <a:t>Persson</a:t>
            </a:r>
            <a:r>
              <a:rPr lang="en-US" dirty="0" smtClean="0"/>
              <a:t>, Guido </a:t>
            </a:r>
            <a:r>
              <a:rPr lang="en-US" dirty="0" err="1" smtClean="0"/>
              <a:t>Tabellini</a:t>
            </a:r>
            <a:endParaRPr lang="en-US" dirty="0" smtClean="0"/>
          </a:p>
          <a:p>
            <a:r>
              <a:rPr lang="en-US" dirty="0" smtClean="0"/>
              <a:t>National Bureau of Economic Research </a:t>
            </a:r>
            <a:r>
              <a:rPr lang="en-US" dirty="0"/>
              <a:t>w</a:t>
            </a:r>
            <a:r>
              <a:rPr lang="en-US" dirty="0" smtClean="0"/>
              <a:t>orking paper No. 3599</a:t>
            </a:r>
          </a:p>
          <a:p>
            <a:r>
              <a:rPr lang="en-US" dirty="0" smtClean="0"/>
              <a:t>January, 1991</a:t>
            </a:r>
          </a:p>
          <a:p>
            <a:r>
              <a:rPr lang="en-US" dirty="0" smtClean="0"/>
              <a:t>Presenter: </a:t>
            </a:r>
            <a:r>
              <a:rPr lang="en-US" dirty="0" err="1" smtClean="0"/>
              <a:t>Zhijun</a:t>
            </a:r>
            <a:r>
              <a:rPr lang="en-US" dirty="0" smtClean="0"/>
              <a:t> 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8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13816" y="274320"/>
                <a:ext cx="10539984" cy="5902643"/>
              </a:xfrm>
            </p:spPr>
            <p:txBody>
              <a:bodyPr/>
              <a:lstStyle/>
              <a:p>
                <a:r>
                  <a:rPr lang="en-US" dirty="0" smtClean="0"/>
                  <a:t>From equation (10):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&lt;0,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b="0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sz="2800" dirty="0" smtClean="0"/>
                  <a:t>Combining the two pieces of equilibrium: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800" b="0" i="1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/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/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800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  <m:sup/>
                    </m:sSubSup>
                    <m:sSubSup>
                      <m:sSub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/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800" b="0" dirty="0" smtClean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/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 smtClean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2800" dirty="0" smtClean="0"/>
              </a:p>
              <a:p>
                <a:pPr marL="457200" lvl="1" indent="0">
                  <a:buNone/>
                </a:pPr>
                <a:r>
                  <a:rPr lang="en-US" sz="2800" dirty="0" smtClean="0"/>
                  <a:t>Equality increase growth. The effect of average level of skills depends on the median voter’s endowment.</a:t>
                </a:r>
              </a:p>
              <a:p>
                <a:pPr marL="457200" lvl="1" indent="0">
                  <a:buNone/>
                </a:pPr>
                <a:endParaRPr lang="en-US" sz="2800" dirty="0" smtClean="0"/>
              </a:p>
              <a:p>
                <a:pPr marL="457200" lvl="1" indent="0">
                  <a:buNone/>
                </a:pPr>
                <a:endParaRPr lang="en-US" sz="2800" dirty="0" smtClean="0"/>
              </a:p>
              <a:p>
                <a:pPr marL="457200" lvl="1" indent="0">
                  <a:buNone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3816" y="274320"/>
                <a:ext cx="10539984" cy="5902643"/>
              </a:xfrm>
              <a:blipFill rotWithShape="0">
                <a:blip r:embed="rId2"/>
                <a:stretch>
                  <a:fillRect l="-1041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33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Data(Raw data)</a:t>
            </a:r>
            <a:endParaRPr 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76" y="1265082"/>
            <a:ext cx="8073961" cy="4712650"/>
          </a:xfrm>
        </p:spPr>
      </p:pic>
    </p:spTree>
    <p:extLst>
      <p:ext uri="{BB962C8B-B14F-4D97-AF65-F5344CB8AC3E}">
        <p14:creationId xmlns:p14="http://schemas.microsoft.com/office/powerpoint/2010/main" val="15987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793" y="1016542"/>
            <a:ext cx="7441120" cy="5127877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Evidence(Regression Results)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8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96" y="902748"/>
            <a:ext cx="7418641" cy="520833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Evidence(Sensitivity Analysis)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41829"/>
            <a:ext cx="8834437" cy="514067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Postwar Data(Raw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1471040"/>
            <a:ext cx="6744653" cy="4563841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Postwar Evidence(Regression Results)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Postwar Evidence(Sensitivity Analysis)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20" y="1402683"/>
            <a:ext cx="6345935" cy="4727313"/>
          </a:xfrm>
        </p:spPr>
      </p:pic>
    </p:spTree>
    <p:extLst>
      <p:ext uri="{BB962C8B-B14F-4D97-AF65-F5344CB8AC3E}">
        <p14:creationId xmlns:p14="http://schemas.microsoft.com/office/powerpoint/2010/main" val="427959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the Results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Empirical evidence statistically significant: higher inequality implies less growth, because it lead to policies that do not protect proper rights and do not allow  full private appropriation of return from investment.</a:t>
            </a:r>
          </a:p>
          <a:p>
            <a:r>
              <a:rPr lang="en-US" dirty="0" smtClean="0"/>
              <a:t>In the postwar database, this remains true for democracies.</a:t>
            </a:r>
          </a:p>
          <a:p>
            <a:r>
              <a:rPr lang="en-US" dirty="0" smtClean="0"/>
              <a:t>Democracy should make a difference for the effect of income inequality on growth</a:t>
            </a:r>
          </a:p>
        </p:txBody>
      </p:sp>
    </p:spTree>
    <p:extLst>
      <p:ext uri="{BB962C8B-B14F-4D97-AF65-F5344CB8AC3E}">
        <p14:creationId xmlns:p14="http://schemas.microsoft.com/office/powerpoint/2010/main" val="344086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800" dirty="0" smtClean="0"/>
              <a:t>Thanks!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745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motivation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literature on endogenous growth has clarified the importance of policy for growth.</a:t>
            </a:r>
          </a:p>
          <a:p>
            <a:r>
              <a:rPr lang="en-US" altLang="zh-CN" dirty="0" smtClean="0"/>
              <a:t>The work on endogenous policy has shown the importance of distribution for policy.</a:t>
            </a:r>
          </a:p>
          <a:p>
            <a:r>
              <a:rPr lang="en-US" altLang="zh-CN" dirty="0" smtClean="0"/>
              <a:t>Can we draw a direct link between distribution(inequality) and growth?</a:t>
            </a:r>
          </a:p>
          <a:p>
            <a:r>
              <a:rPr lang="en-US" dirty="0" smtClean="0"/>
              <a:t>Opposite approach relative to the one of economic development literature (Kuznets curve).</a:t>
            </a:r>
          </a:p>
          <a:p>
            <a:r>
              <a:rPr lang="en-US" dirty="0" smtClean="0"/>
              <a:t>Alensia and Rodrik (1993) study the determination of tax policy in the political equilibrium  of an endogenous-growth model, finding a negative empirical link between inequality and growth.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8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 of this paper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Economic growth is determined by accumulation of productive factors.</a:t>
            </a:r>
          </a:p>
          <a:p>
            <a:endParaRPr lang="en-US" dirty="0" smtClean="0"/>
          </a:p>
          <a:p>
            <a:r>
              <a:rPr lang="en-US" dirty="0" smtClean="0"/>
              <a:t>The incentives to accumulate depend on tax policies and regulation</a:t>
            </a:r>
          </a:p>
          <a:p>
            <a:endParaRPr lang="en-US" dirty="0" smtClean="0"/>
          </a:p>
          <a:p>
            <a:r>
              <a:rPr lang="en-US" dirty="0" smtClean="0"/>
              <a:t>We expect a society with more inequality to implement policies that allow less taxation on investment, which lead to less accumulation, and result in less growth.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7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OLG model, heterogeneous agents that act as consumers and voters. The problem of generation born at t-1 is to maximize (1)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(2) and (3):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 smtClean="0"/>
                  <a:t>=U(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 smtClean="0"/>
                  <a:t>)                                         (1)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 smtClean="0"/>
                  <a:t>                                          (2)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=r[(1-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                                </a:t>
                </a:r>
                <a:r>
                  <a:rPr lang="en-US" dirty="0" smtClean="0"/>
                  <a:t>(3)</a:t>
                </a:r>
              </a:p>
              <a:p>
                <a:r>
                  <a:rPr lang="en-US" dirty="0" smtClean="0"/>
                  <a:t>c is consumption when young, d is consumption  when old, k</a:t>
                </a:r>
                <a:r>
                  <a:rPr lang="en-US" baseline="30000" dirty="0" smtClean="0"/>
                  <a:t>i</a:t>
                </a:r>
                <a:r>
                  <a:rPr lang="en-US" dirty="0"/>
                  <a:t> </a:t>
                </a:r>
                <a:r>
                  <a:rPr lang="en-US" dirty="0" smtClean="0"/>
                  <a:t>and k are individual and average accumulation of an asset, r us exogenous  rate of return, </a:t>
                </a:r>
                <a:r>
                  <a:rPr lang="en-US" dirty="0">
                    <a:ea typeface="幼圆" panose="02010509060101010101" pitchFamily="49" charset="-122"/>
                  </a:rPr>
                  <a:t> </a:t>
                </a:r>
                <a:r>
                  <a:rPr lang="el-GR" dirty="0" smtClean="0">
                    <a:ea typeface="幼圆" panose="02010509060101010101" pitchFamily="49" charset="-122"/>
                  </a:rPr>
                  <a:t>θ</a:t>
                </a:r>
                <a:r>
                  <a:rPr lang="en-US" dirty="0" smtClean="0">
                    <a:ea typeface="幼圆" panose="02010509060101010101" pitchFamily="49" charset="-122"/>
                  </a:rPr>
                  <a:t> </a:t>
                </a:r>
                <a:r>
                  <a:rPr lang="en-US" altLang="zh-CN" dirty="0" smtClean="0">
                    <a:ea typeface="幼圆" panose="02010509060101010101" pitchFamily="49" charset="-122"/>
                  </a:rPr>
                  <a:t>is the policy variable.</a:t>
                </a:r>
              </a:p>
              <a:p>
                <a:r>
                  <a:rPr lang="en-US" dirty="0" smtClean="0">
                    <a:ea typeface="幼圆" panose="02010509060101010101" pitchFamily="49" charset="-122"/>
                  </a:rPr>
                  <a:t>U(.) is concave, well-behaved and homothetic.</a:t>
                </a:r>
                <a:r>
                  <a:rPr lang="en-US" dirty="0" smtClean="0"/>
                  <a:t>                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09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58952" y="530352"/>
                <a:ext cx="10594848" cy="5646611"/>
              </a:xfrm>
            </p:spPr>
            <p:txBody>
              <a:bodyPr/>
              <a:lstStyle/>
              <a:p>
                <a:r>
                  <a:rPr lang="en-US" dirty="0" smtClean="0"/>
                  <a:t>The accumulation of k (physical capital/human capital) has spillover effects (Arrow 1962, </a:t>
                </a:r>
                <a:r>
                  <a:rPr lang="en-US" dirty="0" err="1" smtClean="0"/>
                  <a:t>Romer</a:t>
                </a:r>
                <a:r>
                  <a:rPr lang="en-US" dirty="0" smtClean="0"/>
                  <a:t> 1986) on the income of the next young generation: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 smtClean="0"/>
                  <a:t>=(w+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                                     (4)</a:t>
                </a:r>
              </a:p>
              <a:p>
                <a:r>
                  <a:rPr lang="en-US" dirty="0" smtClean="0"/>
                  <a:t>w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 are exogenous average and individual endowment of skills.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Purely redistributive policy (capital taxation, property rights).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Average national income: (</a:t>
                </a:r>
                <a:r>
                  <a:rPr lang="en-US" dirty="0" err="1" smtClean="0"/>
                  <a:t>w+r</a:t>
                </a:r>
                <a:r>
                  <a:rPr lang="en-US" dirty="0" smtClean="0"/>
                  <a:t>)k.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952" y="530352"/>
                <a:ext cx="10594848" cy="5646611"/>
              </a:xfrm>
              <a:blipFill rotWithShape="0">
                <a:blip r:embed="rId2"/>
                <a:stretch>
                  <a:fillRect l="-1036" t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and Definition of Equilibrium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 the beginning of time t-1 electors (young)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Investors choose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Politico-economics Equilibrium:</a:t>
                </a:r>
              </a:p>
              <a:p>
                <a:pPr marL="0" indent="0">
                  <a:buNone/>
                </a:pPr>
                <a:r>
                  <a:rPr lang="en-US" dirty="0" smtClean="0"/>
                  <a:t>A politico-economic equilibrium is  a policy and a set of private     economic decision such that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The economic decision of all citizens are optimal, given the policy, and markets clear;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The policy cannot be defeated by any alternative in a majority vote among the citizens in the enfranchised section of the population.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96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Characterization of Economic Equilibrium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Due to homotheticity,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=D(r,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 dirty="0" smtClean="0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    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𝑟𝐷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                                     (5)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      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2400" dirty="0" smtClean="0"/>
                  <a:t>                                                     (6)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    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 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(7)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denotes the growth rate of the economy.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33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20624" y="1129093"/>
                <a:ext cx="10658856" cy="572890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Individual preference captured by </a:t>
                </a:r>
                <a:r>
                  <a:rPr lang="en-US" altLang="zh-CN" dirty="0" smtClean="0"/>
                  <a:t>indirect utility function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dirty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          (8)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≡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8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，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0" dirty="0" smtClean="0">
                  <a:latin typeface="幼圆" panose="02010509060101010101" pitchFamily="49" charset="-122"/>
                  <a:ea typeface="Cambria Math" panose="02040503050406030204" pitchFamily="18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:endParaRPr lang="en-US" altLang="zh-CN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≡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28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228600" lvl="1">
                  <a:spcBef>
                    <a:spcPts val="1000"/>
                  </a:spcBef>
                </a:pPr>
                <a:endParaRPr lang="en-US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Intermediate preference studied by </a:t>
                </a:r>
                <a:r>
                  <a:rPr lang="en-US" sz="2800" dirty="0" err="1"/>
                  <a:t>Grandmont</a:t>
                </a:r>
                <a:r>
                  <a:rPr lang="en-US" sz="2800" dirty="0"/>
                  <a:t> (1978</a:t>
                </a:r>
                <a:r>
                  <a:rPr lang="en-US" sz="2800" dirty="0" smtClean="0"/>
                  <a:t>), the equilibrium policy value of </a:t>
                </a:r>
                <a:r>
                  <a:rPr lang="el-GR" sz="2800" dirty="0" smtClean="0">
                    <a:ea typeface="幼圆" panose="02010509060101010101" pitchFamily="49" charset="-122"/>
                  </a:rPr>
                  <a:t>θ</a:t>
                </a:r>
                <a:r>
                  <a:rPr lang="en-US" sz="2800" dirty="0" smtClean="0">
                    <a:ea typeface="幼圆" panose="02010509060101010101" pitchFamily="49" charset="-122"/>
                  </a:rPr>
                  <a:t> is preferred by the median voter</a:t>
                </a:r>
                <a:r>
                  <a:rPr lang="en-US" sz="2800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624" y="1129093"/>
                <a:ext cx="10658856" cy="5728907"/>
              </a:xfrm>
              <a:blipFill rotWithShape="0">
                <a:blip r:embed="rId2"/>
                <a:stretch>
                  <a:fillRect l="-1029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20624" y="36893"/>
            <a:ext cx="10515600" cy="1325563"/>
          </a:xfrm>
        </p:spPr>
        <p:txBody>
          <a:bodyPr/>
          <a:lstStyle/>
          <a:p>
            <a:r>
              <a:rPr lang="en-US" dirty="0" smtClean="0"/>
              <a:t>Characterization of P</a:t>
            </a:r>
            <a:r>
              <a:rPr lang="en-US" altLang="zh-CN" dirty="0" smtClean="0"/>
              <a:t>olitical</a:t>
            </a:r>
            <a:r>
              <a:rPr lang="en-US" dirty="0" smtClean="0"/>
              <a:t> Equilibrium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6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07720" y="472440"/>
                <a:ext cx="10546080" cy="5704523"/>
              </a:xfrm>
            </p:spPr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/>
                  <a:t>denote the individual endowment of whoever happens to be the median voter in period t—1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                                        (9)</a:t>
                </a:r>
              </a:p>
              <a:p>
                <a:r>
                  <a:rPr lang="en-US" dirty="0"/>
                  <a:t>This condition reflects the trade off facing the </a:t>
                </a:r>
                <a:r>
                  <a:rPr lang="en-US" dirty="0" smtClean="0"/>
                  <a:t>voters.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On </a:t>
                </a:r>
                <a:r>
                  <a:rPr lang="en-US" dirty="0"/>
                  <a:t>the one hand, an increase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redistributes </a:t>
                </a:r>
                <a:r>
                  <a:rPr lang="en-US" dirty="0"/>
                  <a:t>income and welfare </a:t>
                </a:r>
                <a:r>
                  <a:rPr lang="en-US" dirty="0" smtClean="0"/>
                  <a:t>   from </a:t>
                </a:r>
                <a:r>
                  <a:rPr lang="en-US" dirty="0"/>
                  <a:t>individuals with positive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and thus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 smtClean="0"/>
                  <a:t> to </a:t>
                </a:r>
                <a:r>
                  <a:rPr lang="en-US" dirty="0"/>
                  <a:t>individuals with negative 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/>
                  <a:t> .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On </a:t>
                </a:r>
                <a:r>
                  <a:rPr lang="en-US" dirty="0"/>
                  <a:t>the other hand, an increase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costly in </a:t>
                </a:r>
                <a:r>
                  <a:rPr lang="en-US" dirty="0"/>
                  <a:t>that it diminishes investment and therefore the base for redistribution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The equilibrium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solves implicitly: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                      −</m:t>
                    </m:r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𝑤𝑟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                        (10)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7720" y="472440"/>
                <a:ext cx="10546080" cy="5704523"/>
              </a:xfrm>
              <a:blipFill rotWithShape="0">
                <a:blip r:embed="rId2"/>
                <a:stretch>
                  <a:fillRect l="-1214" t="-1818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69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5137</TotalTime>
  <Words>1404</Words>
  <Application>Microsoft Office PowerPoint</Application>
  <PresentationFormat>Custom</PresentationFormat>
  <Paragraphs>83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主题</vt:lpstr>
      <vt:lpstr>Is Inequality Harmful for Growth?</vt:lpstr>
      <vt:lpstr>The motivation</vt:lpstr>
      <vt:lpstr>The idea of this paper</vt:lpstr>
      <vt:lpstr>The model</vt:lpstr>
      <vt:lpstr>PowerPoint Presentation</vt:lpstr>
      <vt:lpstr>Time and Definition of Equilibrium</vt:lpstr>
      <vt:lpstr>Characterization of Economic Equilibrium</vt:lpstr>
      <vt:lpstr>Characterization of Political Equilibrium</vt:lpstr>
      <vt:lpstr>PowerPoint Presentation</vt:lpstr>
      <vt:lpstr>PowerPoint Presentation</vt:lpstr>
      <vt:lpstr>Historical Data(Raw data)</vt:lpstr>
      <vt:lpstr>Historical Evidence(Regression Results)</vt:lpstr>
      <vt:lpstr>Historical Evidence(Sensitivity Analysis)</vt:lpstr>
      <vt:lpstr>Postwar Data(Raw Data)</vt:lpstr>
      <vt:lpstr>Postwar Evidence(Regression Results)</vt:lpstr>
      <vt:lpstr>Postwar Evidence(Sensitivity Analysis)</vt:lpstr>
      <vt:lpstr>Discussion of the Results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inequality harmful</dc:title>
  <dc:creator>Windows User</dc:creator>
  <cp:lastModifiedBy>Jeffrey Nugent</cp:lastModifiedBy>
  <cp:revision>56</cp:revision>
  <dcterms:created xsi:type="dcterms:W3CDTF">2014-03-21T09:39:01Z</dcterms:created>
  <dcterms:modified xsi:type="dcterms:W3CDTF">2014-04-25T03:48:18Z</dcterms:modified>
</cp:coreProperties>
</file>