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4" r:id="rId8"/>
    <p:sldId id="262" r:id="rId9"/>
    <p:sldId id="263"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9824" autoAdjust="0"/>
  </p:normalViewPr>
  <p:slideViewPr>
    <p:cSldViewPr snapToGrid="0" snapToObjects="1">
      <p:cViewPr varScale="1">
        <p:scale>
          <a:sx n="50" d="100"/>
          <a:sy n="50" d="100"/>
        </p:scale>
        <p:origin x="-402"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Date Placeholder 9"/>
          <p:cNvSpPr>
            <a:spLocks noGrp="1"/>
          </p:cNvSpPr>
          <p:nvPr>
            <p:ph type="dt" sz="half" idx="10"/>
          </p:nvPr>
        </p:nvSpPr>
        <p:spPr/>
        <p:txBody>
          <a:bodyPr/>
          <a:lstStyle>
            <a:lvl1pPr>
              <a:defRPr>
                <a:solidFill>
                  <a:schemeClr val="bg2"/>
                </a:solidFill>
              </a:defRPr>
            </a:lvl1pPr>
          </a:lstStyle>
          <a:p>
            <a:fld id="{34D8DEE8-7A87-4E01-8ADE-4C49CDD43F74}" type="datetime1">
              <a:rPr lang="en-US" smtClean="0"/>
              <a:pPr/>
              <a:t>4/6/2015</a:t>
            </a:fld>
            <a:endParaRPr lang="en-US" dirty="0"/>
          </a:p>
        </p:txBody>
      </p:sp>
      <p:sp>
        <p:nvSpPr>
          <p:cNvPr id="11" name="Slide Number Placeholder 10"/>
          <p:cNvSpPr>
            <a:spLocks noGrp="1"/>
          </p:cNvSpPr>
          <p:nvPr>
            <p:ph type="sldNum" sz="quarter" idx="11"/>
          </p:nvPr>
        </p:nvSpPr>
        <p:spPr/>
        <p:txBody>
          <a:bodyPr/>
          <a:lstStyle>
            <a:lvl1pPr>
              <a:defRPr>
                <a:solidFill>
                  <a:srgbClr val="FFFFFF"/>
                </a:solidFill>
              </a:defRPr>
            </a:lvl1pPr>
          </a:lstStyle>
          <a:p>
            <a:pPr algn="r"/>
            <a:fld id="{F7886C9C-DC18-4195-8FD5-A50AA931D419}" type="slidenum">
              <a:rPr lang="en-US" smtClean="0"/>
              <a:pPr algn="r"/>
              <a:t>‹#›</a:t>
            </a:fld>
            <a:endParaRPr lang="en-US" dirty="0"/>
          </a:p>
        </p:txBody>
      </p:sp>
      <p:sp>
        <p:nvSpPr>
          <p:cNvPr id="12" name="Footer Placeholder 11"/>
          <p:cNvSpPr>
            <a:spLocks noGrp="1"/>
          </p:cNvSpPr>
          <p:nvPr>
            <p:ph type="ftr" sz="quarter" idx="12"/>
          </p:nvPr>
        </p:nvSpPr>
        <p:spPr/>
        <p:txBody>
          <a:bodyPr/>
          <a:lstStyle>
            <a:lvl1pPr>
              <a:defRPr>
                <a:solidFill>
                  <a:schemeClr val="bg2"/>
                </a:solidFill>
              </a:defRPr>
            </a:lvl1pPr>
          </a:lstStyle>
          <a:p>
            <a:endParaRPr lang="en-US" dirty="0"/>
          </a:p>
        </p:txBody>
      </p:sp>
      <p:sp>
        <p:nvSpPr>
          <p:cNvPr id="13" name="Title 12"/>
          <p:cNvSpPr>
            <a:spLocks noGrp="1"/>
          </p:cNvSpPr>
          <p:nvPr>
            <p:ph type="title"/>
          </p:nvPr>
        </p:nvSpPr>
        <p:spPr>
          <a:xfrm>
            <a:off x="457200" y="2052960"/>
            <a:ext cx="6324600" cy="182880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8F9461-E3EB-40CD-B93F-E5CBBBD8E0BA}" type="datetimeFigureOut">
              <a:rPr lang="en-US" smtClean="0"/>
              <a:pPr/>
              <a:t>4/6/2015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EA7543-9AAE-4E9F-B28C-4FCCFD07D4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52400" y="147319"/>
            <a:ext cx="6705600"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47319"/>
            <a:ext cx="1956046"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162800" y="274638"/>
            <a:ext cx="1676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0578FA3-38AD-400D-A4D2-18E8EF129E5F}" type="datetime1">
              <a:rPr lang="en-US" smtClean="0"/>
              <a:pPr/>
              <a:t>4/6/2015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F7886C9C-DC18-4195-8FD5-A50AA931D419}"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2EFF424-F111-43CB-9C75-D52325012943}" type="datetime1">
              <a:rPr lang="en-US" smtClean="0"/>
              <a:pPr/>
              <a:t>4/6/2015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86C9C-DC18-4195-8FD5-A50AA931D419}" type="slidenum">
              <a:rPr lang="en-US" smtClean="0"/>
              <a:pPr/>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Date Placeholder 8"/>
          <p:cNvSpPr>
            <a:spLocks noGrp="1"/>
          </p:cNvSpPr>
          <p:nvPr>
            <p:ph type="dt" sz="half" idx="10"/>
          </p:nvPr>
        </p:nvSpPr>
        <p:spPr/>
        <p:txBody>
          <a:bodyPr/>
          <a:lstStyle>
            <a:lvl1pPr>
              <a:defRPr>
                <a:solidFill>
                  <a:srgbClr val="FFFFFF"/>
                </a:solidFill>
              </a:defRPr>
            </a:lvl1pPr>
          </a:lstStyle>
          <a:p>
            <a:fld id="{74A8BBF0-342D-409A-9C0A-B1B451E92883}" type="datetime1">
              <a:rPr lang="en-US" smtClean="0"/>
              <a:pPr/>
              <a:t>4/6/2015</a:t>
            </a:fld>
            <a:endParaRPr lang="en-US" dirty="0"/>
          </a:p>
        </p:txBody>
      </p:sp>
      <p:sp>
        <p:nvSpPr>
          <p:cNvPr id="10" name="Slide Number Placeholder 9"/>
          <p:cNvSpPr>
            <a:spLocks noGrp="1"/>
          </p:cNvSpPr>
          <p:nvPr>
            <p:ph type="sldNum" sz="quarter" idx="11"/>
          </p:nvPr>
        </p:nvSpPr>
        <p:spPr/>
        <p:txBody>
          <a:bodyPr/>
          <a:lstStyle>
            <a:lvl1pPr>
              <a:defRPr>
                <a:solidFill>
                  <a:schemeClr val="bg2"/>
                </a:solidFill>
              </a:defRPr>
            </a:lvl1pPr>
          </a:lstStyle>
          <a:p>
            <a:pPr algn="r"/>
            <a:fld id="{F7886C9C-DC18-4195-8FD5-A50AA931D419}" type="slidenum">
              <a:rPr lang="en-US" smtClean="0"/>
              <a:pPr algn="r"/>
              <a:t>‹#›</a:t>
            </a:fld>
            <a:endParaRPr lang="en-US" dirty="0"/>
          </a:p>
        </p:txBody>
      </p:sp>
      <p:sp>
        <p:nvSpPr>
          <p:cNvPr id="11" name="Footer Placeholder 10"/>
          <p:cNvSpPr>
            <a:spLocks noGrp="1"/>
          </p:cNvSpPr>
          <p:nvPr>
            <p:ph type="ftr" sz="quarter" idx="12"/>
          </p:nvPr>
        </p:nvSpPr>
        <p:spPr/>
        <p:txBody>
          <a:bodyPr/>
          <a:lstStyle>
            <a:lvl1pPr>
              <a:defRPr>
                <a:solidFill>
                  <a:srgbClr val="FFFFFF"/>
                </a:solidFill>
              </a:defRPr>
            </a:lvl1pPr>
          </a:lstStyle>
          <a:p>
            <a:endParaRPr lang="en-US" dirty="0"/>
          </a:p>
        </p:txBody>
      </p:sp>
      <p:sp>
        <p:nvSpPr>
          <p:cNvPr id="12" name="Title 11"/>
          <p:cNvSpPr>
            <a:spLocks noGrp="1"/>
          </p:cNvSpPr>
          <p:nvPr>
            <p:ph type="title"/>
          </p:nvPr>
        </p:nvSpPr>
        <p:spPr>
          <a:xfrm>
            <a:off x="381000" y="2892277"/>
            <a:ext cx="6324600" cy="164592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45DA190-4BDC-4D39-B5BB-A14B3E8B1B3D}" type="datetime1">
              <a:rPr lang="en-US" smtClean="0"/>
              <a:pPr/>
              <a:t>4/6/2015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886C9C-DC18-4195-8FD5-A50AA931D419}"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399"/>
            <a:ext cx="4040188"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399"/>
            <a:ext cx="4041775"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81D52F2-9B11-4FC0-9217-7D20B3AC9849}" type="datetime1">
              <a:rPr lang="en-US" smtClean="0"/>
              <a:pPr/>
              <a:t>4/6/2015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886C9C-DC18-4195-8FD5-A50AA931D419}" type="slidenum">
              <a:rPr lang="en-US" smtClean="0"/>
              <a:pPr/>
              <a:t>‹#›</a:t>
            </a:fld>
            <a:endParaRPr lang="en-US"/>
          </a:p>
        </p:txBody>
      </p:sp>
      <p:sp>
        <p:nvSpPr>
          <p:cNvPr id="10" name="Title 9"/>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CF13737-8506-438E-ABC0-0BE7E06DCCA6}" type="datetime1">
              <a:rPr lang="en-US" smtClean="0"/>
              <a:pPr/>
              <a:t>4/6/2015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886C9C-DC18-4195-8FD5-A50AA931D419}" type="slidenum">
              <a:rPr lang="en-US" smtClean="0"/>
              <a:pPr/>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941D58AA-1C84-40C9-BFEE-631CCB17636C}" type="datetime1">
              <a:rPr lang="en-US" smtClean="0"/>
              <a:pPr/>
              <a:t>4/6/2015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886C9C-DC18-4195-8FD5-A50AA931D41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50876"/>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6542C1-4E96-413B-B72E-6C4B39D85C9D}" type="datetime1">
              <a:rPr lang="en-US" smtClean="0"/>
              <a:pPr/>
              <a:t>4/6/2015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ln>
            <a:noFill/>
          </a:ln>
        </p:spPr>
        <p:txBody>
          <a:bodyPr/>
          <a:lstStyle>
            <a:lvl1pPr>
              <a:defRPr>
                <a:solidFill>
                  <a:srgbClr val="FFFFFF"/>
                </a:solidFill>
              </a:defRPr>
            </a:lvl1pPr>
          </a:lstStyle>
          <a:p>
            <a:fld id="{F7886C9C-DC18-4195-8FD5-A50AA931D419}" type="slidenum">
              <a:rPr lang="en-US" smtClean="0"/>
              <a:pPr/>
              <a:t>‹#›</a:t>
            </a:fld>
            <a:endParaRPr lang="en-US" dirty="0"/>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en-US" smtClean="0"/>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7010400" y="150876"/>
            <a:ext cx="1981200" cy="655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52400" y="152400"/>
            <a:ext cx="6705600" cy="65532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7162800" y="2133600"/>
            <a:ext cx="1676400" cy="297180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542AA2-D442-471A-9D69-80392E1E581D}" type="datetime1">
              <a:rPr lang="en-US" smtClean="0"/>
              <a:pPr/>
              <a:t>4/6/2015</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886C9C-DC18-4195-8FD5-A50AA931D419}" type="slidenum">
              <a:rPr lang="en-US" smtClean="0"/>
              <a:pPr/>
              <a:t>‹#›</a:t>
            </a:fld>
            <a:endParaRPr lang="en-US"/>
          </a:p>
        </p:txBody>
      </p:sp>
      <p:sp>
        <p:nvSpPr>
          <p:cNvPr id="10" name="Title 9"/>
          <p:cNvSpPr>
            <a:spLocks noGrp="1"/>
          </p:cNvSpPr>
          <p:nvPr>
            <p:ph type="title"/>
          </p:nvPr>
        </p:nvSpPr>
        <p:spPr>
          <a:xfrm>
            <a:off x="7162800" y="460248"/>
            <a:ext cx="1676400" cy="1673352"/>
          </a:xfrm>
        </p:spPr>
        <p:txBody>
          <a:bodyPr anchor="b"/>
          <a:lstStyle>
            <a:lvl1pPr algn="l">
              <a:defRPr sz="2000" spc="150" baseline="0">
                <a:solidFill>
                  <a:schemeClr val="tx2"/>
                </a:solidFill>
              </a:defRPr>
            </a:lvl1pPr>
          </a:lstStyle>
          <a:p>
            <a:r>
              <a:rPr lang="en-US" smtClean="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fld id="{EC43563C-D9B3-4432-B336-144C997D6215}" type="datetime1">
              <a:rPr lang="en-US" smtClean="0"/>
              <a:pPr/>
              <a:t>4/6/2015</a:t>
            </a:fld>
            <a:endParaRPr lang="en-US" dirty="0"/>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endParaRPr lang="en-US" dirty="0"/>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pPr algn="r"/>
            <a:fld id="{F7886C9C-DC18-4195-8FD5-A50AA931D419}" type="slidenum">
              <a:rPr lang="en-US" smtClean="0"/>
              <a:pPr algn="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Jerome </a:t>
            </a:r>
          </a:p>
          <a:p>
            <a:r>
              <a:rPr lang="en-US" dirty="0" smtClean="0"/>
              <a:t>Duluk</a:t>
            </a:r>
            <a:endParaRPr lang="en-US" dirty="0"/>
          </a:p>
        </p:txBody>
      </p:sp>
      <p:sp>
        <p:nvSpPr>
          <p:cNvPr id="3" name="Title 2"/>
          <p:cNvSpPr>
            <a:spLocks noGrp="1"/>
          </p:cNvSpPr>
          <p:nvPr>
            <p:ph type="title"/>
          </p:nvPr>
        </p:nvSpPr>
        <p:spPr/>
        <p:txBody>
          <a:bodyPr/>
          <a:lstStyle/>
          <a:p>
            <a:r>
              <a:rPr lang="en-US" dirty="0" smtClean="0"/>
              <a:t>Capital In the </a:t>
            </a:r>
            <a:br>
              <a:rPr lang="en-US" dirty="0" smtClean="0"/>
            </a:br>
            <a:r>
              <a:rPr lang="en-US" dirty="0" smtClean="0"/>
              <a:t>21</a:t>
            </a:r>
            <a:r>
              <a:rPr lang="en-US" baseline="30000" dirty="0" smtClean="0"/>
              <a:t>st</a:t>
            </a:r>
            <a:r>
              <a:rPr lang="en-US" dirty="0" smtClean="0"/>
              <a:t> century</a:t>
            </a:r>
            <a:endParaRPr lang="en-US" dirty="0"/>
          </a:p>
        </p:txBody>
      </p:sp>
    </p:spTree>
    <p:extLst>
      <p:ext uri="{BB962C8B-B14F-4D97-AF65-F5344CB8AC3E}">
        <p14:creationId xmlns:p14="http://schemas.microsoft.com/office/powerpoint/2010/main" val="1397942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a:cs typeface="Times"/>
              </a:rPr>
              <a:t>In the previous example, it is easy to see how increasing automation can give way to a culture-based society</a:t>
            </a:r>
          </a:p>
          <a:p>
            <a:pPr lvl="1"/>
            <a:r>
              <a:rPr lang="en-US" dirty="0" smtClean="0">
                <a:latin typeface="Times"/>
                <a:cs typeface="Times"/>
              </a:rPr>
              <a:t>People do not have to work, so they devote time to culture, education, health, rather than subsistence</a:t>
            </a:r>
          </a:p>
          <a:p>
            <a:pPr lvl="1"/>
            <a:r>
              <a:rPr lang="en-US" dirty="0" smtClean="0">
                <a:latin typeface="Times"/>
                <a:cs typeface="Times"/>
              </a:rPr>
              <a:t>Robots slowly replace different kinds of labor until jobs effectively become obsolete for humans</a:t>
            </a:r>
          </a:p>
          <a:p>
            <a:pPr lvl="1"/>
            <a:endParaRPr lang="en-US" dirty="0" smtClean="0">
              <a:latin typeface="Times"/>
              <a:cs typeface="Times"/>
            </a:endParaRPr>
          </a:p>
          <a:p>
            <a:r>
              <a:rPr lang="en-US" dirty="0" smtClean="0">
                <a:latin typeface="Times"/>
                <a:cs typeface="Times"/>
              </a:rPr>
              <a:t>The only question one needs to </a:t>
            </a:r>
          </a:p>
          <a:p>
            <a:pPr marL="45720" indent="0">
              <a:buNone/>
            </a:pPr>
            <a:r>
              <a:rPr lang="en-US" dirty="0" smtClean="0">
                <a:latin typeface="Times"/>
                <a:cs typeface="Times"/>
              </a:rPr>
              <a:t>answer is: </a:t>
            </a:r>
            <a:r>
              <a:rPr lang="en-US" b="1" dirty="0" smtClean="0">
                <a:latin typeface="Times"/>
                <a:cs typeface="Times"/>
              </a:rPr>
              <a:t>who owns the robots?</a:t>
            </a:r>
            <a:endParaRPr lang="en-US" b="1" dirty="0">
              <a:latin typeface="Times"/>
              <a:cs typeface="Times"/>
            </a:endParaRPr>
          </a:p>
        </p:txBody>
      </p:sp>
      <p:sp>
        <p:nvSpPr>
          <p:cNvPr id="3" name="Title 2"/>
          <p:cNvSpPr>
            <a:spLocks noGrp="1"/>
          </p:cNvSpPr>
          <p:nvPr>
            <p:ph type="title"/>
          </p:nvPr>
        </p:nvSpPr>
        <p:spPr/>
        <p:txBody>
          <a:bodyPr/>
          <a:lstStyle/>
          <a:p>
            <a:r>
              <a:rPr lang="en-US" dirty="0" smtClean="0"/>
              <a:t>Who owns the robots?</a:t>
            </a:r>
            <a:endParaRPr lang="en-US" dirty="0"/>
          </a:p>
        </p:txBody>
      </p:sp>
      <p:pic>
        <p:nvPicPr>
          <p:cNvPr id="4" name="Picture 3"/>
          <p:cNvPicPr>
            <a:picLocks noChangeAspect="1"/>
          </p:cNvPicPr>
          <p:nvPr/>
        </p:nvPicPr>
        <p:blipFill>
          <a:blip r:embed="rId2"/>
          <a:stretch>
            <a:fillRect/>
          </a:stretch>
        </p:blipFill>
        <p:spPr>
          <a:xfrm>
            <a:off x="4624449" y="3799304"/>
            <a:ext cx="4365074" cy="2890253"/>
          </a:xfrm>
          <a:prstGeom prst="rect">
            <a:avLst/>
          </a:prstGeom>
        </p:spPr>
      </p:pic>
    </p:spTree>
    <p:extLst>
      <p:ext uri="{BB962C8B-B14F-4D97-AF65-F5344CB8AC3E}">
        <p14:creationId xmlns:p14="http://schemas.microsoft.com/office/powerpoint/2010/main" val="35587007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898297"/>
          </a:xfrm>
        </p:spPr>
        <p:txBody>
          <a:bodyPr>
            <a:normAutofit/>
          </a:bodyPr>
          <a:lstStyle/>
          <a:p>
            <a:r>
              <a:rPr lang="en-US" b="1" dirty="0" smtClean="0">
                <a:latin typeface="Times"/>
                <a:cs typeface="Times"/>
              </a:rPr>
              <a:t>Historically</a:t>
            </a:r>
            <a:r>
              <a:rPr lang="en-US" dirty="0" smtClean="0">
                <a:latin typeface="Times"/>
                <a:cs typeface="Times"/>
              </a:rPr>
              <a:t>: Wealth </a:t>
            </a:r>
            <a:r>
              <a:rPr lang="en-US" dirty="0">
                <a:latin typeface="Times"/>
                <a:cs typeface="Times"/>
              </a:rPr>
              <a:t>concentration was extremely high in 18</a:t>
            </a:r>
            <a:r>
              <a:rPr lang="en-US" baseline="30000" dirty="0">
                <a:latin typeface="Times"/>
                <a:cs typeface="Times"/>
              </a:rPr>
              <a:t>c</a:t>
            </a:r>
            <a:r>
              <a:rPr lang="en-US" dirty="0">
                <a:latin typeface="Times"/>
                <a:cs typeface="Times"/>
              </a:rPr>
              <a:t>-</a:t>
            </a:r>
            <a:r>
              <a:rPr lang="en-US" dirty="0" smtClean="0">
                <a:latin typeface="Times"/>
                <a:cs typeface="Times"/>
              </a:rPr>
              <a:t>19</a:t>
            </a:r>
            <a:r>
              <a:rPr lang="en-US" baseline="30000" dirty="0" smtClean="0">
                <a:latin typeface="Times"/>
                <a:cs typeface="Times"/>
              </a:rPr>
              <a:t>c</a:t>
            </a:r>
            <a:r>
              <a:rPr lang="en-US" dirty="0" smtClean="0">
                <a:latin typeface="Times"/>
                <a:cs typeface="Times"/>
              </a:rPr>
              <a:t> and until WWI</a:t>
            </a:r>
          </a:p>
          <a:p>
            <a:pPr lvl="1"/>
            <a:r>
              <a:rPr lang="en-US" dirty="0" smtClean="0">
                <a:latin typeface="Times"/>
                <a:cs typeface="Times"/>
              </a:rPr>
              <a:t>About </a:t>
            </a:r>
            <a:r>
              <a:rPr lang="en-US" dirty="0">
                <a:latin typeface="Times"/>
                <a:cs typeface="Times"/>
              </a:rPr>
              <a:t>90% of aggregate wealth for top 10% wealth holders </a:t>
            </a:r>
            <a:endParaRPr lang="en-US" dirty="0" smtClean="0">
              <a:latin typeface="Times"/>
              <a:cs typeface="Times"/>
            </a:endParaRPr>
          </a:p>
          <a:p>
            <a:pPr lvl="1"/>
            <a:r>
              <a:rPr lang="en-US" dirty="0" smtClean="0">
                <a:latin typeface="Times"/>
                <a:cs typeface="Times"/>
              </a:rPr>
              <a:t>About </a:t>
            </a:r>
            <a:r>
              <a:rPr lang="en-US" dirty="0">
                <a:latin typeface="Times"/>
                <a:cs typeface="Times"/>
              </a:rPr>
              <a:t>60% of aggregate wealth for top 1% wealth-holders </a:t>
            </a:r>
            <a:endParaRPr lang="en-US" dirty="0" smtClean="0">
              <a:latin typeface="Times"/>
              <a:cs typeface="Times"/>
            </a:endParaRPr>
          </a:p>
          <a:p>
            <a:r>
              <a:rPr lang="en-US" dirty="0">
                <a:latin typeface="Times"/>
                <a:cs typeface="Times"/>
              </a:rPr>
              <a:t>= </a:t>
            </a:r>
            <a:r>
              <a:rPr lang="en-US" b="1" dirty="0">
                <a:latin typeface="Times"/>
                <a:cs typeface="Times"/>
              </a:rPr>
              <a:t>the classic patrimonial (wealth-based) society</a:t>
            </a:r>
            <a:r>
              <a:rPr lang="en-US" dirty="0">
                <a:latin typeface="Times"/>
                <a:cs typeface="Times"/>
              </a:rPr>
              <a:t>: a minority lives off its wealth, while the rest of the </a:t>
            </a:r>
            <a:r>
              <a:rPr lang="en-US" dirty="0" smtClean="0">
                <a:latin typeface="Times"/>
                <a:cs typeface="Times"/>
              </a:rPr>
              <a:t>population </a:t>
            </a:r>
            <a:r>
              <a:rPr lang="en-US" dirty="0">
                <a:latin typeface="Times"/>
                <a:cs typeface="Times"/>
              </a:rPr>
              <a:t>works </a:t>
            </a:r>
            <a:endParaRPr lang="en-US" dirty="0" smtClean="0">
              <a:latin typeface="Times"/>
              <a:cs typeface="Times"/>
            </a:endParaRPr>
          </a:p>
          <a:p>
            <a:endParaRPr lang="en-US" dirty="0">
              <a:latin typeface="Times"/>
              <a:cs typeface="Times"/>
            </a:endParaRPr>
          </a:p>
          <a:p>
            <a:r>
              <a:rPr lang="en-US" b="1" dirty="0" smtClean="0">
                <a:latin typeface="Times"/>
                <a:cs typeface="Times"/>
              </a:rPr>
              <a:t>Today</a:t>
            </a:r>
            <a:r>
              <a:rPr lang="en-US" dirty="0">
                <a:latin typeface="Times"/>
                <a:cs typeface="Times"/>
              </a:rPr>
              <a:t>: </a:t>
            </a:r>
            <a:r>
              <a:rPr lang="en-US" dirty="0" smtClean="0">
                <a:latin typeface="Times"/>
                <a:cs typeface="Times"/>
              </a:rPr>
              <a:t>wealth </a:t>
            </a:r>
            <a:r>
              <a:rPr lang="en-US" dirty="0">
                <a:latin typeface="Times"/>
                <a:cs typeface="Times"/>
              </a:rPr>
              <a:t>concentration is still very high, but less extreme </a:t>
            </a:r>
            <a:endParaRPr lang="en-US" dirty="0" smtClean="0">
              <a:latin typeface="Times"/>
              <a:cs typeface="Times"/>
            </a:endParaRPr>
          </a:p>
          <a:p>
            <a:pPr lvl="1"/>
            <a:r>
              <a:rPr lang="en-US" dirty="0" smtClean="0">
                <a:latin typeface="Times"/>
                <a:cs typeface="Times"/>
              </a:rPr>
              <a:t>About </a:t>
            </a:r>
            <a:r>
              <a:rPr lang="en-US" dirty="0">
                <a:latin typeface="Times"/>
                <a:cs typeface="Times"/>
              </a:rPr>
              <a:t>60-70% for top 10</a:t>
            </a:r>
            <a:r>
              <a:rPr lang="en-US" dirty="0" smtClean="0">
                <a:latin typeface="Times"/>
                <a:cs typeface="Times"/>
              </a:rPr>
              <a:t>% </a:t>
            </a:r>
          </a:p>
          <a:p>
            <a:pPr lvl="1"/>
            <a:r>
              <a:rPr lang="en-US" dirty="0">
                <a:latin typeface="Times"/>
                <a:cs typeface="Times"/>
              </a:rPr>
              <a:t>A</a:t>
            </a:r>
            <a:r>
              <a:rPr lang="en-US" dirty="0" smtClean="0">
                <a:latin typeface="Times"/>
                <a:cs typeface="Times"/>
              </a:rPr>
              <a:t>bout </a:t>
            </a:r>
            <a:r>
              <a:rPr lang="en-US" dirty="0">
                <a:latin typeface="Times"/>
                <a:cs typeface="Times"/>
              </a:rPr>
              <a:t>20-30% for top 1% </a:t>
            </a:r>
            <a:endParaRPr lang="en-US" dirty="0" smtClean="0">
              <a:latin typeface="Times"/>
              <a:cs typeface="Times"/>
            </a:endParaRPr>
          </a:p>
          <a:p>
            <a:pPr lvl="1"/>
            <a:r>
              <a:rPr lang="en-US" dirty="0" smtClean="0">
                <a:latin typeface="Times"/>
                <a:cs typeface="Times"/>
              </a:rPr>
              <a:t>The </a:t>
            </a:r>
            <a:r>
              <a:rPr lang="en-US" dirty="0">
                <a:latin typeface="Times"/>
                <a:cs typeface="Times"/>
              </a:rPr>
              <a:t>bottom 50% still owns almost nothing (&lt;5%) </a:t>
            </a:r>
            <a:endParaRPr lang="en-US" dirty="0" smtClean="0">
              <a:latin typeface="Times"/>
              <a:cs typeface="Times"/>
            </a:endParaRPr>
          </a:p>
          <a:p>
            <a:pPr lvl="1"/>
            <a:r>
              <a:rPr lang="en-US" b="1" dirty="0" smtClean="0">
                <a:latin typeface="Times"/>
                <a:cs typeface="Times"/>
              </a:rPr>
              <a:t>BUT</a:t>
            </a:r>
            <a:r>
              <a:rPr lang="en-US" dirty="0" smtClean="0">
                <a:latin typeface="Times"/>
                <a:cs typeface="Times"/>
              </a:rPr>
              <a:t> </a:t>
            </a:r>
            <a:r>
              <a:rPr lang="en-US" dirty="0">
                <a:latin typeface="Times"/>
                <a:cs typeface="Times"/>
              </a:rPr>
              <a:t>the middle 40% now owns 20-30% of aggregate wealth </a:t>
            </a:r>
            <a:endParaRPr lang="en-US" dirty="0" smtClean="0">
              <a:latin typeface="Times"/>
              <a:cs typeface="Times"/>
            </a:endParaRPr>
          </a:p>
          <a:p>
            <a:pPr lvl="1"/>
            <a:endParaRPr lang="en-US" dirty="0">
              <a:latin typeface="Times"/>
              <a:cs typeface="Times"/>
            </a:endParaRPr>
          </a:p>
          <a:p>
            <a:r>
              <a:rPr lang="en-US" b="1" dirty="0">
                <a:latin typeface="Times"/>
                <a:cs typeface="Times"/>
              </a:rPr>
              <a:t>= </a:t>
            </a:r>
            <a:r>
              <a:rPr lang="en-US" b="1" dirty="0" smtClean="0">
                <a:latin typeface="Times"/>
                <a:cs typeface="Times"/>
              </a:rPr>
              <a:t>The </a:t>
            </a:r>
            <a:r>
              <a:rPr lang="en-US" b="1" dirty="0">
                <a:latin typeface="Times"/>
                <a:cs typeface="Times"/>
              </a:rPr>
              <a:t>rise of a patrimonial middle class </a:t>
            </a:r>
          </a:p>
          <a:p>
            <a:endParaRPr lang="en-US" dirty="0">
              <a:latin typeface="Times"/>
              <a:cs typeface="Times"/>
            </a:endParaRPr>
          </a:p>
          <a:p>
            <a:endParaRPr lang="en-US" dirty="0">
              <a:latin typeface="Times"/>
              <a:cs typeface="Times"/>
            </a:endParaRPr>
          </a:p>
        </p:txBody>
      </p:sp>
      <p:sp>
        <p:nvSpPr>
          <p:cNvPr id="3" name="Title 2"/>
          <p:cNvSpPr>
            <a:spLocks noGrp="1"/>
          </p:cNvSpPr>
          <p:nvPr>
            <p:ph type="title"/>
          </p:nvPr>
        </p:nvSpPr>
        <p:spPr/>
        <p:txBody>
          <a:bodyPr/>
          <a:lstStyle/>
          <a:p>
            <a:r>
              <a:rPr lang="en-US" dirty="0" smtClean="0"/>
              <a:t>Future of wealth concentration</a:t>
            </a:r>
            <a:endParaRPr lang="en-US" dirty="0"/>
          </a:p>
        </p:txBody>
      </p:sp>
    </p:spTree>
    <p:extLst>
      <p:ext uri="{BB962C8B-B14F-4D97-AF65-F5344CB8AC3E}">
        <p14:creationId xmlns:p14="http://schemas.microsoft.com/office/powerpoint/2010/main" val="39468845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Example: France</a:t>
            </a:r>
            <a:endParaRPr lang="en-US" dirty="0"/>
          </a:p>
        </p:txBody>
      </p:sp>
      <p:pic>
        <p:nvPicPr>
          <p:cNvPr id="4" name="Picture 3" descr="Screen Shot 2015-04-06 at 10.40.23 AM.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909053" y="1787233"/>
            <a:ext cx="7285789" cy="4763292"/>
          </a:xfrm>
          <a:prstGeom prst="rect">
            <a:avLst/>
          </a:prstGeom>
        </p:spPr>
      </p:pic>
    </p:spTree>
    <p:extLst>
      <p:ext uri="{BB962C8B-B14F-4D97-AF65-F5344CB8AC3E}">
        <p14:creationId xmlns:p14="http://schemas.microsoft.com/office/powerpoint/2010/main" val="25664374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a:p>
            <a:r>
              <a:rPr lang="en-US" dirty="0" smtClean="0">
                <a:latin typeface="Times"/>
                <a:cs typeface="Times"/>
              </a:rPr>
              <a:t>Q: </a:t>
            </a:r>
            <a:r>
              <a:rPr lang="en-US" dirty="0">
                <a:latin typeface="Times"/>
                <a:cs typeface="Times"/>
              </a:rPr>
              <a:t>Apart from shocks, what forces determine the long-run level of wealth concentration? </a:t>
            </a:r>
          </a:p>
          <a:p>
            <a:pPr lvl="1"/>
            <a:r>
              <a:rPr lang="en-US" dirty="0" smtClean="0">
                <a:latin typeface="Times"/>
                <a:cs typeface="Times"/>
              </a:rPr>
              <a:t>In </a:t>
            </a:r>
            <a:r>
              <a:rPr lang="en-US" dirty="0">
                <a:latin typeface="Times"/>
                <a:cs typeface="Times"/>
              </a:rPr>
              <a:t>any dynamic, multiplicative wealth accumulation model with random individual shocks (tastes, </a:t>
            </a:r>
            <a:r>
              <a:rPr lang="en-US" dirty="0" smtClean="0">
                <a:latin typeface="Times"/>
                <a:cs typeface="Times"/>
              </a:rPr>
              <a:t>demographic, returns</a:t>
            </a:r>
            <a:r>
              <a:rPr lang="en-US" dirty="0">
                <a:latin typeface="Times"/>
                <a:cs typeface="Times"/>
              </a:rPr>
              <a:t>, wages,..), the steady-state level of wealth concentration is an increasing function of </a:t>
            </a:r>
            <a:r>
              <a:rPr lang="en-US" b="1" dirty="0">
                <a:latin typeface="Times"/>
                <a:cs typeface="Times"/>
              </a:rPr>
              <a:t>r </a:t>
            </a:r>
            <a:r>
              <a:rPr lang="en-US" b="1" dirty="0" smtClean="0">
                <a:latin typeface="Times"/>
                <a:cs typeface="Times"/>
              </a:rPr>
              <a:t>– g</a:t>
            </a:r>
          </a:p>
          <a:p>
            <a:pPr lvl="1"/>
            <a:endParaRPr lang="en-US" b="1" dirty="0">
              <a:latin typeface="Times"/>
              <a:cs typeface="Times"/>
            </a:endParaRPr>
          </a:p>
          <a:p>
            <a:pPr lvl="1"/>
            <a:r>
              <a:rPr lang="en-US" dirty="0">
                <a:latin typeface="Times"/>
                <a:cs typeface="Times"/>
              </a:rPr>
              <a:t>With growth slowdown and rising tax competition to attract capital</a:t>
            </a:r>
            <a:r>
              <a:rPr lang="en-US" b="1" dirty="0">
                <a:latin typeface="Times"/>
                <a:cs typeface="Times"/>
              </a:rPr>
              <a:t>, r - g </a:t>
            </a:r>
            <a:r>
              <a:rPr lang="en-US" b="1" dirty="0" smtClean="0">
                <a:latin typeface="Times"/>
                <a:cs typeface="Times"/>
              </a:rPr>
              <a:t>may rise </a:t>
            </a:r>
            <a:r>
              <a:rPr lang="en-US" b="1" dirty="0">
                <a:latin typeface="Times"/>
                <a:cs typeface="Times"/>
              </a:rPr>
              <a:t>in the 21</a:t>
            </a:r>
            <a:r>
              <a:rPr lang="en-US" b="1" baseline="30000" dirty="0">
                <a:latin typeface="Times"/>
                <a:cs typeface="Times"/>
              </a:rPr>
              <a:t>c</a:t>
            </a:r>
            <a:r>
              <a:rPr lang="en-US" b="1" dirty="0">
                <a:latin typeface="Times"/>
                <a:cs typeface="Times"/>
              </a:rPr>
              <a:t> → back to 19</a:t>
            </a:r>
            <a:r>
              <a:rPr lang="en-US" b="1" baseline="30000" dirty="0">
                <a:latin typeface="Times"/>
                <a:cs typeface="Times"/>
              </a:rPr>
              <a:t>c</a:t>
            </a:r>
            <a:r>
              <a:rPr lang="en-US" b="1" dirty="0">
                <a:latin typeface="Times"/>
                <a:cs typeface="Times"/>
              </a:rPr>
              <a:t> levels </a:t>
            </a:r>
            <a:endParaRPr lang="en-US" b="1" dirty="0" smtClean="0">
              <a:latin typeface="Times"/>
              <a:cs typeface="Times"/>
            </a:endParaRPr>
          </a:p>
          <a:p>
            <a:pPr lvl="1"/>
            <a:endParaRPr lang="en-US" b="1" dirty="0">
              <a:latin typeface="Times"/>
              <a:cs typeface="Times"/>
            </a:endParaRPr>
          </a:p>
          <a:p>
            <a:pPr lvl="1"/>
            <a:r>
              <a:rPr lang="en-US" dirty="0" smtClean="0">
                <a:latin typeface="Times"/>
                <a:cs typeface="Times"/>
              </a:rPr>
              <a:t>Future values of </a:t>
            </a:r>
            <a:r>
              <a:rPr lang="en-US" b="1" dirty="0" smtClean="0">
                <a:latin typeface="Times"/>
                <a:cs typeface="Times"/>
              </a:rPr>
              <a:t>r</a:t>
            </a:r>
            <a:r>
              <a:rPr lang="en-US" dirty="0" smtClean="0">
                <a:latin typeface="Times"/>
                <a:cs typeface="Times"/>
              </a:rPr>
              <a:t> also depend on technology (</a:t>
            </a:r>
            <a:r>
              <a:rPr lang="en-US" dirty="0" err="1" smtClean="0">
                <a:latin typeface="Times"/>
                <a:ea typeface="Wingdings"/>
                <a:cs typeface="Times"/>
                <a:sym typeface="Wingdings"/>
              </a:rPr>
              <a:t>σ</a:t>
            </a:r>
            <a:r>
              <a:rPr lang="en-US" dirty="0" smtClean="0">
                <a:latin typeface="Times"/>
                <a:ea typeface="Wingdings"/>
                <a:cs typeface="Times"/>
                <a:sym typeface="Wingdings"/>
              </a:rPr>
              <a:t>&gt;1)</a:t>
            </a:r>
            <a:endParaRPr lang="en-US" dirty="0">
              <a:latin typeface="Times"/>
              <a:cs typeface="Times"/>
            </a:endParaRPr>
          </a:p>
          <a:p>
            <a:pPr marL="365760" lvl="1" indent="0">
              <a:buNone/>
            </a:pPr>
            <a:r>
              <a:rPr lang="en-US" b="1" dirty="0" smtClean="0">
                <a:latin typeface="Times"/>
                <a:cs typeface="Times"/>
              </a:rPr>
              <a:t> </a:t>
            </a:r>
            <a:endParaRPr lang="en-US" b="1" dirty="0">
              <a:latin typeface="Times"/>
              <a:cs typeface="Times"/>
            </a:endParaRPr>
          </a:p>
          <a:p>
            <a:endParaRPr lang="en-US" dirty="0"/>
          </a:p>
        </p:txBody>
      </p:sp>
      <p:sp>
        <p:nvSpPr>
          <p:cNvPr id="3" name="Title 2"/>
          <p:cNvSpPr>
            <a:spLocks noGrp="1"/>
          </p:cNvSpPr>
          <p:nvPr>
            <p:ph type="title"/>
          </p:nvPr>
        </p:nvSpPr>
        <p:spPr/>
        <p:txBody>
          <a:bodyPr/>
          <a:lstStyle/>
          <a:p>
            <a:r>
              <a:rPr lang="en-US" dirty="0" smtClean="0"/>
              <a:t>A few main questions</a:t>
            </a:r>
            <a:endParaRPr lang="en-US" dirty="0"/>
          </a:p>
        </p:txBody>
      </p:sp>
    </p:spTree>
    <p:extLst>
      <p:ext uri="{BB962C8B-B14F-4D97-AF65-F5344CB8AC3E}">
        <p14:creationId xmlns:p14="http://schemas.microsoft.com/office/powerpoint/2010/main" val="5997857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So what would that look like?</a:t>
            </a:r>
            <a:endParaRPr lang="en-US" dirty="0"/>
          </a:p>
        </p:txBody>
      </p:sp>
      <p:pic>
        <p:nvPicPr>
          <p:cNvPr id="5" name="Picture 4" descr="Screen Shot 2015-04-06 at 10.45.08 AM.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828842" y="1736019"/>
            <a:ext cx="7566526" cy="4894717"/>
          </a:xfrm>
          <a:prstGeom prst="rect">
            <a:avLst/>
          </a:prstGeom>
        </p:spPr>
      </p:pic>
    </p:spTree>
    <p:extLst>
      <p:ext uri="{BB962C8B-B14F-4D97-AF65-F5344CB8AC3E}">
        <p14:creationId xmlns:p14="http://schemas.microsoft.com/office/powerpoint/2010/main" val="17200802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a:cs typeface="Times"/>
              </a:rPr>
              <a:t>Progressive wealth tax on a global scale:</a:t>
            </a:r>
          </a:p>
          <a:p>
            <a:pPr lvl="1"/>
            <a:r>
              <a:rPr lang="en-US" dirty="0" smtClean="0">
                <a:latin typeface="Times"/>
                <a:cs typeface="Times"/>
              </a:rPr>
              <a:t>Tax on capital and capital gains</a:t>
            </a:r>
          </a:p>
          <a:p>
            <a:pPr lvl="1"/>
            <a:r>
              <a:rPr lang="en-US" dirty="0" smtClean="0">
                <a:latin typeface="Times"/>
                <a:cs typeface="Times"/>
              </a:rPr>
              <a:t>Inheritance tax (reducing wealth accumulation in families)</a:t>
            </a:r>
          </a:p>
          <a:p>
            <a:pPr lvl="1"/>
            <a:r>
              <a:rPr lang="en-US" dirty="0" smtClean="0">
                <a:latin typeface="Times"/>
                <a:cs typeface="Times"/>
              </a:rPr>
              <a:t>Key assumption: automatic exchange of bank information</a:t>
            </a:r>
          </a:p>
          <a:p>
            <a:pPr lvl="1"/>
            <a:endParaRPr lang="en-US" dirty="0">
              <a:latin typeface="Times"/>
              <a:cs typeface="Times"/>
            </a:endParaRPr>
          </a:p>
        </p:txBody>
      </p:sp>
      <p:sp>
        <p:nvSpPr>
          <p:cNvPr id="3" name="Title 2"/>
          <p:cNvSpPr>
            <a:spLocks noGrp="1"/>
          </p:cNvSpPr>
          <p:nvPr>
            <p:ph type="title"/>
          </p:nvPr>
        </p:nvSpPr>
        <p:spPr/>
        <p:txBody>
          <a:bodyPr/>
          <a:lstStyle/>
          <a:p>
            <a:r>
              <a:rPr lang="en-US" dirty="0" smtClean="0"/>
              <a:t>How do we solve this problem?</a:t>
            </a:r>
            <a:endParaRPr lang="en-US" dirty="0"/>
          </a:p>
        </p:txBody>
      </p:sp>
      <p:pic>
        <p:nvPicPr>
          <p:cNvPr id="4" name="Picture 3" descr="Screen Shot 2015-04-06 at 10.48.11 AM.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07212" y="3462420"/>
            <a:ext cx="4310987" cy="3168316"/>
          </a:xfrm>
          <a:prstGeom prst="rect">
            <a:avLst/>
          </a:prstGeom>
        </p:spPr>
      </p:pic>
      <p:pic>
        <p:nvPicPr>
          <p:cNvPr id="5" name="Picture 4" descr="Screen Shot 2015-04-06 at 10.48.30 AM.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518199" y="3462421"/>
            <a:ext cx="4425049" cy="3168316"/>
          </a:xfrm>
          <a:prstGeom prst="rect">
            <a:avLst/>
          </a:prstGeom>
        </p:spPr>
      </p:pic>
    </p:spTree>
    <p:extLst>
      <p:ext uri="{BB962C8B-B14F-4D97-AF65-F5344CB8AC3E}">
        <p14:creationId xmlns:p14="http://schemas.microsoft.com/office/powerpoint/2010/main" val="22228213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a:cs typeface="Times"/>
              </a:rPr>
              <a:t>Main point of emphasis: Data methodology</a:t>
            </a:r>
          </a:p>
          <a:p>
            <a:pPr lvl="1"/>
            <a:r>
              <a:rPr lang="en-US" dirty="0" smtClean="0">
                <a:latin typeface="Times"/>
                <a:cs typeface="Times"/>
              </a:rPr>
              <a:t>Many economists point out how </a:t>
            </a:r>
            <a:r>
              <a:rPr lang="en-US" dirty="0" err="1" smtClean="0">
                <a:latin typeface="Times"/>
                <a:cs typeface="Times"/>
              </a:rPr>
              <a:t>Piketty</a:t>
            </a:r>
            <a:r>
              <a:rPr lang="en-US" dirty="0" smtClean="0">
                <a:latin typeface="Times"/>
                <a:cs typeface="Times"/>
              </a:rPr>
              <a:t> compiled data from different sources (even 18</a:t>
            </a:r>
            <a:r>
              <a:rPr lang="en-US" baseline="30000" dirty="0" smtClean="0">
                <a:latin typeface="Times"/>
                <a:cs typeface="Times"/>
              </a:rPr>
              <a:t>c</a:t>
            </a:r>
            <a:r>
              <a:rPr lang="en-US" dirty="0" smtClean="0">
                <a:latin typeface="Times"/>
                <a:cs typeface="Times"/>
              </a:rPr>
              <a:t> books), and economists doubt the validity. He averages many growth and income inequality figures across time to present data in a clean form, which may skew the results</a:t>
            </a:r>
          </a:p>
          <a:p>
            <a:pPr lvl="2"/>
            <a:r>
              <a:rPr lang="en-US" dirty="0" smtClean="0">
                <a:latin typeface="Times"/>
                <a:cs typeface="Times"/>
              </a:rPr>
              <a:t>In response, </a:t>
            </a:r>
            <a:r>
              <a:rPr lang="en-US" dirty="0" err="1" smtClean="0">
                <a:latin typeface="Times"/>
                <a:cs typeface="Times"/>
              </a:rPr>
              <a:t>Piketty</a:t>
            </a:r>
            <a:r>
              <a:rPr lang="en-US" dirty="0" smtClean="0">
                <a:latin typeface="Times"/>
                <a:cs typeface="Times"/>
              </a:rPr>
              <a:t> states that even a 10% error in the data will not significantly change the conclusions of his book</a:t>
            </a:r>
            <a:endParaRPr lang="en-US" dirty="0">
              <a:latin typeface="Times"/>
              <a:cs typeface="Times"/>
            </a:endParaRPr>
          </a:p>
        </p:txBody>
      </p:sp>
      <p:sp>
        <p:nvSpPr>
          <p:cNvPr id="3" name="Title 2"/>
          <p:cNvSpPr>
            <a:spLocks noGrp="1"/>
          </p:cNvSpPr>
          <p:nvPr>
            <p:ph type="title"/>
          </p:nvPr>
        </p:nvSpPr>
        <p:spPr/>
        <p:txBody>
          <a:bodyPr/>
          <a:lstStyle/>
          <a:p>
            <a:r>
              <a:rPr lang="en-US" dirty="0" smtClean="0"/>
              <a:t>critiques</a:t>
            </a:r>
            <a:endParaRPr lang="en-US" dirty="0"/>
          </a:p>
        </p:txBody>
      </p:sp>
      <p:pic>
        <p:nvPicPr>
          <p:cNvPr id="4" name="Picture 3" descr="Screen Shot 2015-04-06 at 10.57.29 AM.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179042" y="3806975"/>
            <a:ext cx="4932947" cy="2797031"/>
          </a:xfrm>
          <a:prstGeom prst="rect">
            <a:avLst/>
          </a:prstGeom>
        </p:spPr>
      </p:pic>
    </p:spTree>
    <p:extLst>
      <p:ext uri="{BB962C8B-B14F-4D97-AF65-F5344CB8AC3E}">
        <p14:creationId xmlns:p14="http://schemas.microsoft.com/office/powerpoint/2010/main" val="3551463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a:cs typeface="Times"/>
              </a:rPr>
              <a:t>The relationship </a:t>
            </a:r>
            <a:r>
              <a:rPr lang="en-US" b="1" dirty="0" smtClean="0">
                <a:latin typeface="Times"/>
                <a:cs typeface="Times"/>
              </a:rPr>
              <a:t>r </a:t>
            </a:r>
            <a:r>
              <a:rPr lang="en-US" dirty="0" smtClean="0">
                <a:latin typeface="Times"/>
                <a:cs typeface="Times"/>
              </a:rPr>
              <a:t>vs.</a:t>
            </a:r>
            <a:r>
              <a:rPr lang="en-US" b="1" dirty="0" smtClean="0">
                <a:latin typeface="Times"/>
                <a:cs typeface="Times"/>
              </a:rPr>
              <a:t> g</a:t>
            </a:r>
          </a:p>
          <a:p>
            <a:pPr lvl="1"/>
            <a:r>
              <a:rPr lang="en-US" dirty="0" smtClean="0">
                <a:latin typeface="Times"/>
                <a:cs typeface="Times"/>
              </a:rPr>
              <a:t>“A </a:t>
            </a:r>
            <a:r>
              <a:rPr lang="en-US" dirty="0">
                <a:latin typeface="Times"/>
                <a:cs typeface="Times"/>
              </a:rPr>
              <a:t>key to effective communication is one’s ability to distill complex issues into simple ones. In Capital, the relationship between the return to capital, r, and the economic growth rate, g, is presented as a fundamental relationship determining our economic path, and both theory and historical evidence are mustered to bolster the claim that r &gt; g is an inevitable outcome</a:t>
            </a:r>
            <a:r>
              <a:rPr lang="en-US" dirty="0" smtClean="0">
                <a:latin typeface="Times"/>
                <a:cs typeface="Times"/>
              </a:rPr>
              <a:t>.” (</a:t>
            </a:r>
            <a:r>
              <a:rPr lang="en-US" dirty="0" err="1" smtClean="0">
                <a:latin typeface="Times"/>
                <a:cs typeface="Times"/>
              </a:rPr>
              <a:t>Auerbach</a:t>
            </a:r>
            <a:r>
              <a:rPr lang="en-US" dirty="0" smtClean="0">
                <a:latin typeface="Times"/>
                <a:cs typeface="Times"/>
              </a:rPr>
              <a:t> and </a:t>
            </a:r>
            <a:r>
              <a:rPr lang="en-US" dirty="0" err="1" smtClean="0">
                <a:latin typeface="Times"/>
                <a:cs typeface="Times"/>
              </a:rPr>
              <a:t>Hasset</a:t>
            </a:r>
            <a:r>
              <a:rPr lang="en-US" dirty="0" smtClean="0">
                <a:latin typeface="Times"/>
                <a:cs typeface="Times"/>
              </a:rPr>
              <a:t>, </a:t>
            </a:r>
            <a:r>
              <a:rPr lang="en-US" dirty="0">
                <a:latin typeface="Times"/>
                <a:cs typeface="Times"/>
              </a:rPr>
              <a:t>National Bureau of Economic </a:t>
            </a:r>
            <a:r>
              <a:rPr lang="en-US" dirty="0" smtClean="0">
                <a:latin typeface="Times"/>
                <a:cs typeface="Times"/>
              </a:rPr>
              <a:t>Research, 2015)</a:t>
            </a:r>
          </a:p>
          <a:p>
            <a:pPr marL="365760" lvl="1" indent="0">
              <a:buNone/>
            </a:pPr>
            <a:endParaRPr lang="en-US" dirty="0" smtClean="0">
              <a:latin typeface="Times"/>
              <a:cs typeface="Times"/>
            </a:endParaRPr>
          </a:p>
          <a:p>
            <a:r>
              <a:rPr lang="en-US" dirty="0" smtClean="0">
                <a:latin typeface="Times"/>
                <a:cs typeface="Times"/>
              </a:rPr>
              <a:t>Is </a:t>
            </a:r>
            <a:r>
              <a:rPr lang="en-US" b="1" dirty="0" smtClean="0">
                <a:latin typeface="Times"/>
                <a:cs typeface="Times"/>
              </a:rPr>
              <a:t>r</a:t>
            </a:r>
            <a:r>
              <a:rPr lang="en-US" dirty="0" smtClean="0">
                <a:latin typeface="Times"/>
                <a:cs typeface="Times"/>
              </a:rPr>
              <a:t> calculated correctly?</a:t>
            </a:r>
          </a:p>
          <a:p>
            <a:pPr lvl="1"/>
            <a:r>
              <a:rPr lang="en-US" dirty="0" smtClean="0">
                <a:latin typeface="Times"/>
                <a:cs typeface="Times"/>
              </a:rPr>
              <a:t>Risk-free rate of return (</a:t>
            </a:r>
            <a:r>
              <a:rPr lang="en-US" dirty="0" err="1" smtClean="0">
                <a:latin typeface="Times"/>
                <a:cs typeface="Times"/>
              </a:rPr>
              <a:t>r</a:t>
            </a:r>
            <a:r>
              <a:rPr lang="en-US" baseline="30000" dirty="0" err="1" smtClean="0">
                <a:latin typeface="Times"/>
                <a:cs typeface="Times"/>
              </a:rPr>
              <a:t>f</a:t>
            </a:r>
            <a:r>
              <a:rPr lang="en-US" dirty="0" smtClean="0">
                <a:latin typeface="Times"/>
                <a:cs typeface="Times"/>
              </a:rPr>
              <a:t>) vs. market rate of return (R)</a:t>
            </a:r>
          </a:p>
          <a:p>
            <a:pPr lvl="1"/>
            <a:r>
              <a:rPr lang="en-US" dirty="0" smtClean="0">
                <a:latin typeface="Times"/>
                <a:cs typeface="Times"/>
              </a:rPr>
              <a:t>Risky and risk-averse investors</a:t>
            </a:r>
            <a:endParaRPr lang="en-US" dirty="0">
              <a:latin typeface="Times"/>
              <a:cs typeface="Times"/>
            </a:endParaRPr>
          </a:p>
        </p:txBody>
      </p:sp>
      <p:sp>
        <p:nvSpPr>
          <p:cNvPr id="3" name="Title 2"/>
          <p:cNvSpPr>
            <a:spLocks noGrp="1"/>
          </p:cNvSpPr>
          <p:nvPr>
            <p:ph type="title"/>
          </p:nvPr>
        </p:nvSpPr>
        <p:spPr/>
        <p:txBody>
          <a:bodyPr/>
          <a:lstStyle/>
          <a:p>
            <a:r>
              <a:rPr lang="en-US" dirty="0" smtClean="0"/>
              <a:t>Critiques</a:t>
            </a:r>
            <a:endParaRPr lang="en-US" dirty="0"/>
          </a:p>
        </p:txBody>
      </p:sp>
    </p:spTree>
    <p:extLst>
      <p:ext uri="{BB962C8B-B14F-4D97-AF65-F5344CB8AC3E}">
        <p14:creationId xmlns:p14="http://schemas.microsoft.com/office/powerpoint/2010/main" val="19500024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Calculating the rate of return</a:t>
            </a:r>
            <a:endParaRPr lang="en-US" dirty="0"/>
          </a:p>
        </p:txBody>
      </p:sp>
      <p:pic>
        <p:nvPicPr>
          <p:cNvPr id="5" name="Picture 4" descr="Screen Shot 2015-04-06 at 11.05.09 AM.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65960" y="1757947"/>
            <a:ext cx="8610672" cy="4826000"/>
          </a:xfrm>
          <a:prstGeom prst="rect">
            <a:avLst/>
          </a:prstGeom>
        </p:spPr>
      </p:pic>
    </p:spTree>
    <p:extLst>
      <p:ext uri="{BB962C8B-B14F-4D97-AF65-F5344CB8AC3E}">
        <p14:creationId xmlns:p14="http://schemas.microsoft.com/office/powerpoint/2010/main" val="37719991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latin typeface="Times"/>
                <a:cs typeface="Times"/>
              </a:rPr>
              <a:t>The </a:t>
            </a:r>
            <a:r>
              <a:rPr lang="en-US" b="1" dirty="0">
                <a:latin typeface="Times"/>
                <a:cs typeface="Times"/>
              </a:rPr>
              <a:t>return of a patrimonial (or wealth-based) society in the Old World (Europe, Japan)</a:t>
            </a:r>
            <a:r>
              <a:rPr lang="en-US" dirty="0">
                <a:latin typeface="Times"/>
                <a:cs typeface="Times"/>
              </a:rPr>
              <a:t>. Wealth-income ratios seem to be returning to very high levels in low growth countries. Intuition: in a slow-growth society, wealth accumulated in the past can naturally become very important. In the very long run, this can be relevant for the entire world. </a:t>
            </a:r>
            <a:endParaRPr lang="en-US" dirty="0" smtClean="0">
              <a:latin typeface="Times"/>
              <a:cs typeface="Times"/>
            </a:endParaRPr>
          </a:p>
          <a:p>
            <a:pPr marL="45720" indent="0">
              <a:buNone/>
            </a:pPr>
            <a:endParaRPr lang="en-US" dirty="0"/>
          </a:p>
          <a:p>
            <a:r>
              <a:rPr lang="en-US" b="1" dirty="0">
                <a:latin typeface="Times"/>
                <a:cs typeface="Times"/>
              </a:rPr>
              <a:t>The future of wealth concentration: with high r - g during 21</a:t>
            </a:r>
            <a:r>
              <a:rPr lang="en-US" b="1" baseline="30000" dirty="0">
                <a:latin typeface="Times"/>
                <a:cs typeface="Times"/>
              </a:rPr>
              <a:t>c</a:t>
            </a:r>
            <a:r>
              <a:rPr lang="en-US" b="1" dirty="0">
                <a:latin typeface="Times"/>
                <a:cs typeface="Times"/>
              </a:rPr>
              <a:t> </a:t>
            </a:r>
            <a:r>
              <a:rPr lang="en-US" dirty="0">
                <a:latin typeface="Times"/>
                <a:cs typeface="Times"/>
              </a:rPr>
              <a:t>(r = net-of-tax rate of return, g = growth rate), then wealth inequality might reach or surpass 19c oligarchic levels; conversely, suitable institutions can allow to democratize </a:t>
            </a:r>
            <a:r>
              <a:rPr lang="en-US" dirty="0" smtClean="0">
                <a:latin typeface="Times"/>
                <a:cs typeface="Times"/>
              </a:rPr>
              <a:t>wealth</a:t>
            </a:r>
          </a:p>
          <a:p>
            <a:pPr marL="45720" indent="0">
              <a:buNone/>
            </a:pPr>
            <a:endParaRPr lang="en-US" dirty="0">
              <a:latin typeface="Times"/>
              <a:cs typeface="Times"/>
            </a:endParaRPr>
          </a:p>
          <a:p>
            <a:endParaRPr lang="en-US" dirty="0">
              <a:latin typeface="Times"/>
              <a:cs typeface="Times"/>
            </a:endParaRPr>
          </a:p>
          <a:p>
            <a:endParaRPr lang="en-US" dirty="0"/>
          </a:p>
        </p:txBody>
      </p:sp>
      <p:sp>
        <p:nvSpPr>
          <p:cNvPr id="3" name="Title 2"/>
          <p:cNvSpPr>
            <a:spLocks noGrp="1"/>
          </p:cNvSpPr>
          <p:nvPr>
            <p:ph type="title"/>
          </p:nvPr>
        </p:nvSpPr>
        <p:spPr/>
        <p:txBody>
          <a:bodyPr/>
          <a:lstStyle/>
          <a:p>
            <a:r>
              <a:rPr lang="en-US" dirty="0" smtClean="0"/>
              <a:t>Two main points</a:t>
            </a:r>
            <a:endParaRPr lang="en-US" dirty="0"/>
          </a:p>
        </p:txBody>
      </p:sp>
    </p:spTree>
    <p:extLst>
      <p:ext uri="{BB962C8B-B14F-4D97-AF65-F5344CB8AC3E}">
        <p14:creationId xmlns:p14="http://schemas.microsoft.com/office/powerpoint/2010/main" val="39104562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Inequality in The united states</a:t>
            </a:r>
            <a:endParaRPr lang="en-US" dirty="0"/>
          </a:p>
        </p:txBody>
      </p:sp>
      <p:pic>
        <p:nvPicPr>
          <p:cNvPr id="4" name="Picture 3" descr="Screen Shot 2015-04-05 at 1.24.09 PM.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007836" y="1703741"/>
            <a:ext cx="7444411" cy="4880035"/>
          </a:xfrm>
          <a:prstGeom prst="rect">
            <a:avLst/>
          </a:prstGeom>
        </p:spPr>
      </p:pic>
    </p:spTree>
    <p:extLst>
      <p:ext uri="{BB962C8B-B14F-4D97-AF65-F5344CB8AC3E}">
        <p14:creationId xmlns:p14="http://schemas.microsoft.com/office/powerpoint/2010/main" val="2446422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5-04-05 at 1.24.38 PM.png"/>
          <p:cNvPicPr>
            <a:picLocks noGrp="1" noChangeAspect="1"/>
          </p:cNvPicPr>
          <p:nvPr>
            <p:ph idx="1"/>
          </p:nvPr>
        </p:nvPicPr>
        <p:blipFill rotWithShape="1">
          <a:blip r:embed="rId2" cstate="email">
            <a:extLst>
              <a:ext uri="{28A0092B-C50C-407E-A947-70E740481C1C}">
                <a14:useLocalDpi xmlns:a14="http://schemas.microsoft.com/office/drawing/2010/main" val="0"/>
              </a:ext>
            </a:extLst>
          </a:blip>
          <a:srcRect t="-1309" b="2042"/>
          <a:stretch/>
        </p:blipFill>
        <p:spPr>
          <a:xfrm>
            <a:off x="849729" y="1666190"/>
            <a:ext cx="7405954" cy="4940470"/>
          </a:xfrm>
        </p:spPr>
      </p:pic>
      <p:sp>
        <p:nvSpPr>
          <p:cNvPr id="3" name="Title 2"/>
          <p:cNvSpPr>
            <a:spLocks noGrp="1"/>
          </p:cNvSpPr>
          <p:nvPr>
            <p:ph type="title"/>
          </p:nvPr>
        </p:nvSpPr>
        <p:spPr/>
        <p:txBody>
          <a:bodyPr/>
          <a:lstStyle/>
          <a:p>
            <a:r>
              <a:rPr lang="en-US" dirty="0" smtClean="0"/>
              <a:t>Inequality in </a:t>
            </a:r>
            <a:r>
              <a:rPr lang="en-US" dirty="0" err="1" smtClean="0"/>
              <a:t>europe</a:t>
            </a:r>
            <a:endParaRPr lang="en-US" dirty="0"/>
          </a:p>
        </p:txBody>
      </p:sp>
    </p:spTree>
    <p:extLst>
      <p:ext uri="{BB962C8B-B14F-4D97-AF65-F5344CB8AC3E}">
        <p14:creationId xmlns:p14="http://schemas.microsoft.com/office/powerpoint/2010/main" val="5433440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Private </a:t>
            </a:r>
            <a:r>
              <a:rPr lang="en-US" dirty="0" err="1" smtClean="0"/>
              <a:t>vs</a:t>
            </a:r>
            <a:r>
              <a:rPr lang="en-US" dirty="0" smtClean="0"/>
              <a:t> public capital</a:t>
            </a:r>
            <a:endParaRPr lang="en-US" dirty="0"/>
          </a:p>
        </p:txBody>
      </p:sp>
      <p:pic>
        <p:nvPicPr>
          <p:cNvPr id="4" name="Picture 3" descr="Screen Shot 2015-04-06 at 10.05.04 AM.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109581" y="1839285"/>
            <a:ext cx="6817894" cy="4724886"/>
          </a:xfrm>
          <a:prstGeom prst="rect">
            <a:avLst/>
          </a:prstGeom>
        </p:spPr>
      </p:pic>
    </p:spTree>
    <p:extLst>
      <p:ext uri="{BB962C8B-B14F-4D97-AF65-F5344CB8AC3E}">
        <p14:creationId xmlns:p14="http://schemas.microsoft.com/office/powerpoint/2010/main" val="22532446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a:cs typeface="Times"/>
              </a:rPr>
              <a:t>Simple long-run model example:</a:t>
            </a:r>
          </a:p>
          <a:p>
            <a:pPr lvl="1"/>
            <a:r>
              <a:rPr lang="en-US" dirty="0">
                <a:latin typeface="Times"/>
                <a:cs typeface="Times"/>
              </a:rPr>
              <a:t>s</a:t>
            </a:r>
            <a:r>
              <a:rPr lang="en-US" dirty="0" smtClean="0">
                <a:latin typeface="Times"/>
                <a:cs typeface="Times"/>
              </a:rPr>
              <a:t> = savings rate   (net of depreciation)</a:t>
            </a:r>
          </a:p>
          <a:p>
            <a:pPr lvl="1"/>
            <a:r>
              <a:rPr lang="en-US" dirty="0">
                <a:latin typeface="Times"/>
                <a:cs typeface="Times"/>
              </a:rPr>
              <a:t>g</a:t>
            </a:r>
            <a:r>
              <a:rPr lang="en-US" dirty="0" smtClean="0">
                <a:latin typeface="Times"/>
                <a:cs typeface="Times"/>
              </a:rPr>
              <a:t> = economy’s growth rate   (population and productivity)</a:t>
            </a:r>
          </a:p>
          <a:p>
            <a:pPr lvl="1"/>
            <a:r>
              <a:rPr lang="en-US" dirty="0" smtClean="0">
                <a:latin typeface="Times"/>
                <a:cs typeface="Times"/>
              </a:rPr>
              <a:t>β = s/g   (pure stock flow accounting identity)</a:t>
            </a:r>
          </a:p>
          <a:p>
            <a:pPr lvl="1"/>
            <a:endParaRPr lang="en-US" dirty="0" smtClean="0">
              <a:latin typeface="Times"/>
              <a:cs typeface="Times"/>
            </a:endParaRPr>
          </a:p>
          <a:p>
            <a:r>
              <a:rPr lang="en-US" dirty="0" smtClean="0">
                <a:latin typeface="Times"/>
                <a:cs typeface="Times"/>
              </a:rPr>
              <a:t>Example 1</a:t>
            </a:r>
          </a:p>
          <a:p>
            <a:pPr lvl="1"/>
            <a:r>
              <a:rPr lang="en-US" dirty="0">
                <a:latin typeface="Times"/>
                <a:cs typeface="Times"/>
              </a:rPr>
              <a:t>s</a:t>
            </a:r>
            <a:r>
              <a:rPr lang="en-US" dirty="0" smtClean="0">
                <a:latin typeface="Times"/>
                <a:cs typeface="Times"/>
              </a:rPr>
              <a:t> = 10%</a:t>
            </a:r>
          </a:p>
          <a:p>
            <a:pPr lvl="1"/>
            <a:r>
              <a:rPr lang="en-US" dirty="0">
                <a:latin typeface="Times"/>
                <a:cs typeface="Times"/>
              </a:rPr>
              <a:t>g</a:t>
            </a:r>
            <a:r>
              <a:rPr lang="en-US" dirty="0" smtClean="0">
                <a:latin typeface="Times"/>
                <a:cs typeface="Times"/>
              </a:rPr>
              <a:t> = 3%</a:t>
            </a:r>
          </a:p>
          <a:p>
            <a:pPr lvl="1"/>
            <a:r>
              <a:rPr lang="en-US" b="1" dirty="0">
                <a:latin typeface="Times"/>
                <a:cs typeface="Times"/>
              </a:rPr>
              <a:t>β </a:t>
            </a:r>
            <a:r>
              <a:rPr lang="en-US" b="1" dirty="0" smtClean="0">
                <a:latin typeface="Times"/>
                <a:cs typeface="Times"/>
              </a:rPr>
              <a:t>= 300%</a:t>
            </a:r>
          </a:p>
          <a:p>
            <a:pPr lvl="1"/>
            <a:endParaRPr lang="en-US" b="1" dirty="0">
              <a:latin typeface="Times"/>
              <a:cs typeface="Times"/>
            </a:endParaRPr>
          </a:p>
          <a:p>
            <a:r>
              <a:rPr lang="en-US" b="1" dirty="0" smtClean="0">
                <a:latin typeface="Times"/>
                <a:cs typeface="Times"/>
              </a:rPr>
              <a:t>In slow growth societies, the total stock of wealth accumulated in the past becomes very important</a:t>
            </a:r>
            <a:endParaRPr lang="en-US" b="1" dirty="0">
              <a:latin typeface="Times"/>
              <a:cs typeface="Times"/>
            </a:endParaRPr>
          </a:p>
        </p:txBody>
      </p:sp>
      <p:sp>
        <p:nvSpPr>
          <p:cNvPr id="3" name="Title 2"/>
          <p:cNvSpPr>
            <a:spLocks noGrp="1"/>
          </p:cNvSpPr>
          <p:nvPr>
            <p:ph type="title"/>
          </p:nvPr>
        </p:nvSpPr>
        <p:spPr/>
        <p:txBody>
          <a:bodyPr/>
          <a:lstStyle/>
          <a:p>
            <a:r>
              <a:rPr lang="en-US" dirty="0" smtClean="0"/>
              <a:t>Importance of wealth accumulation</a:t>
            </a:r>
            <a:endParaRPr lang="en-US" dirty="0"/>
          </a:p>
        </p:txBody>
      </p:sp>
      <p:sp>
        <p:nvSpPr>
          <p:cNvPr id="4" name="TextBox 3"/>
          <p:cNvSpPr txBox="1"/>
          <p:nvPr/>
        </p:nvSpPr>
        <p:spPr>
          <a:xfrm>
            <a:off x="3235158" y="3355472"/>
            <a:ext cx="2994526" cy="1674304"/>
          </a:xfrm>
          <a:prstGeom prst="rect">
            <a:avLst/>
          </a:prstGeom>
          <a:noFill/>
        </p:spPr>
        <p:txBody>
          <a:bodyPr wrap="square" rtlCol="0">
            <a:spAutoFit/>
          </a:bodyPr>
          <a:lstStyle/>
          <a:p>
            <a:pPr marL="274320" lvl="0" indent="-228600">
              <a:spcBef>
                <a:spcPct val="20000"/>
              </a:spcBef>
              <a:buClr>
                <a:srgbClr val="C66951"/>
              </a:buClr>
              <a:buFont typeface="Wingdings 2" pitchFamily="18" charset="2"/>
              <a:buChar char=""/>
            </a:pPr>
            <a:r>
              <a:rPr lang="en-US" sz="2000" spc="150" dirty="0">
                <a:solidFill>
                  <a:srgbClr val="534949"/>
                </a:solidFill>
                <a:latin typeface="Times"/>
                <a:cs typeface="Times"/>
              </a:rPr>
              <a:t>Example </a:t>
            </a:r>
            <a:r>
              <a:rPr lang="en-US" sz="2000" spc="150" dirty="0" smtClean="0">
                <a:solidFill>
                  <a:srgbClr val="534949"/>
                </a:solidFill>
                <a:latin typeface="Times"/>
                <a:cs typeface="Times"/>
              </a:rPr>
              <a:t>2</a:t>
            </a:r>
            <a:endParaRPr lang="en-US" sz="2000" spc="150" dirty="0">
              <a:solidFill>
                <a:srgbClr val="534949"/>
              </a:solidFill>
              <a:latin typeface="Times"/>
              <a:cs typeface="Times"/>
            </a:endParaRPr>
          </a:p>
          <a:p>
            <a:pPr marL="548640" lvl="1" indent="-182880">
              <a:spcBef>
                <a:spcPct val="20000"/>
              </a:spcBef>
              <a:buClr>
                <a:srgbClr val="BF974D"/>
              </a:buClr>
              <a:buFont typeface="Wingdings" pitchFamily="2" charset="2"/>
              <a:buChar char="§"/>
            </a:pPr>
            <a:r>
              <a:rPr lang="en-US" spc="100" dirty="0">
                <a:solidFill>
                  <a:srgbClr val="534949"/>
                </a:solidFill>
                <a:latin typeface="Times"/>
                <a:cs typeface="Times"/>
              </a:rPr>
              <a:t>s = 10%</a:t>
            </a:r>
          </a:p>
          <a:p>
            <a:pPr marL="548640" lvl="1" indent="-182880">
              <a:spcBef>
                <a:spcPct val="20000"/>
              </a:spcBef>
              <a:buClr>
                <a:srgbClr val="BF974D"/>
              </a:buClr>
              <a:buFont typeface="Wingdings" pitchFamily="2" charset="2"/>
              <a:buChar char="§"/>
            </a:pPr>
            <a:r>
              <a:rPr lang="en-US" spc="100" dirty="0">
                <a:solidFill>
                  <a:srgbClr val="534949"/>
                </a:solidFill>
                <a:latin typeface="Times"/>
                <a:cs typeface="Times"/>
              </a:rPr>
              <a:t>g = </a:t>
            </a:r>
            <a:r>
              <a:rPr lang="en-US" spc="100" dirty="0" smtClean="0">
                <a:solidFill>
                  <a:srgbClr val="534949"/>
                </a:solidFill>
                <a:latin typeface="Times"/>
                <a:cs typeface="Times"/>
              </a:rPr>
              <a:t>1.5%</a:t>
            </a:r>
            <a:endParaRPr lang="en-US" spc="100" dirty="0">
              <a:solidFill>
                <a:srgbClr val="534949"/>
              </a:solidFill>
              <a:latin typeface="Times"/>
              <a:cs typeface="Times"/>
            </a:endParaRPr>
          </a:p>
          <a:p>
            <a:pPr marL="548640" lvl="1" indent="-182880">
              <a:spcBef>
                <a:spcPct val="20000"/>
              </a:spcBef>
              <a:buClr>
                <a:srgbClr val="BF974D"/>
              </a:buClr>
              <a:buFont typeface="Wingdings" pitchFamily="2" charset="2"/>
              <a:buChar char="§"/>
            </a:pPr>
            <a:r>
              <a:rPr lang="en-US" b="1" spc="100" dirty="0">
                <a:solidFill>
                  <a:srgbClr val="534949"/>
                </a:solidFill>
                <a:latin typeface="Times"/>
                <a:cs typeface="Times"/>
              </a:rPr>
              <a:t>β = </a:t>
            </a:r>
            <a:r>
              <a:rPr lang="en-US" b="1" spc="100" dirty="0" smtClean="0">
                <a:solidFill>
                  <a:srgbClr val="534949"/>
                </a:solidFill>
                <a:latin typeface="Times"/>
                <a:cs typeface="Times"/>
              </a:rPr>
              <a:t>600</a:t>
            </a:r>
            <a:r>
              <a:rPr lang="en-US" b="1" spc="100" dirty="0">
                <a:solidFill>
                  <a:srgbClr val="534949"/>
                </a:solidFill>
                <a:latin typeface="Times"/>
                <a:cs typeface="Times"/>
              </a:rPr>
              <a:t>%</a:t>
            </a:r>
          </a:p>
          <a:p>
            <a:endParaRPr lang="en-US" dirty="0"/>
          </a:p>
        </p:txBody>
      </p:sp>
    </p:spTree>
    <p:extLst>
      <p:ext uri="{BB962C8B-B14F-4D97-AF65-F5344CB8AC3E}">
        <p14:creationId xmlns:p14="http://schemas.microsoft.com/office/powerpoint/2010/main" val="32763379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Example: the United Kingdom</a:t>
            </a:r>
            <a:endParaRPr lang="en-US" dirty="0"/>
          </a:p>
        </p:txBody>
      </p:sp>
      <p:pic>
        <p:nvPicPr>
          <p:cNvPr id="4" name="Picture 3" descr="Screen Shot 2015-04-06 at 10.16.49 AM.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416531" y="1791367"/>
            <a:ext cx="6310416" cy="4745789"/>
          </a:xfrm>
          <a:prstGeom prst="rect">
            <a:avLst/>
          </a:prstGeom>
        </p:spPr>
      </p:pic>
    </p:spTree>
    <p:extLst>
      <p:ext uri="{BB962C8B-B14F-4D97-AF65-F5344CB8AC3E}">
        <p14:creationId xmlns:p14="http://schemas.microsoft.com/office/powerpoint/2010/main" val="36732761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latin typeface="Times"/>
                <a:cs typeface="Times"/>
              </a:rPr>
              <a:t>Will an increase in β lead to an increase in capital’s share (α) of national income?</a:t>
            </a:r>
            <a:endParaRPr lang="en-US" dirty="0"/>
          </a:p>
          <a:p>
            <a:pPr lvl="1"/>
            <a:r>
              <a:rPr lang="en-US" dirty="0">
                <a:latin typeface="Times"/>
                <a:cs typeface="Times"/>
              </a:rPr>
              <a:t>If the capital stock equals </a:t>
            </a:r>
            <a:r>
              <a:rPr lang="en-US" b="1" dirty="0">
                <a:latin typeface="Times"/>
                <a:cs typeface="Times"/>
              </a:rPr>
              <a:t>β=6</a:t>
            </a:r>
            <a:r>
              <a:rPr lang="en-US" dirty="0">
                <a:latin typeface="Times"/>
                <a:cs typeface="Times"/>
              </a:rPr>
              <a:t> years of income and the average return to capital is equal </a:t>
            </a:r>
            <a:r>
              <a:rPr lang="en-US" b="1" dirty="0">
                <a:latin typeface="Times"/>
                <a:cs typeface="Times"/>
              </a:rPr>
              <a:t>r=5%</a:t>
            </a:r>
            <a:r>
              <a:rPr lang="en-US" dirty="0">
                <a:latin typeface="Times"/>
                <a:cs typeface="Times"/>
              </a:rPr>
              <a:t> per year, then the share of capital income (rent, dividends, interest, profits, etc.) in national income </a:t>
            </a:r>
            <a:r>
              <a:rPr lang="en-US" dirty="0" smtClean="0">
                <a:latin typeface="Times"/>
                <a:cs typeface="Times"/>
              </a:rPr>
              <a:t>equals: </a:t>
            </a:r>
          </a:p>
          <a:p>
            <a:pPr lvl="2"/>
            <a:r>
              <a:rPr lang="en-US" b="1" dirty="0" smtClean="0">
                <a:latin typeface="Times"/>
                <a:cs typeface="Times"/>
              </a:rPr>
              <a:t>α </a:t>
            </a:r>
            <a:r>
              <a:rPr lang="en-US" b="1" dirty="0">
                <a:latin typeface="Times"/>
                <a:cs typeface="Times"/>
              </a:rPr>
              <a:t>= r x β = 30% </a:t>
            </a:r>
          </a:p>
          <a:p>
            <a:pPr lvl="1"/>
            <a:endParaRPr lang="en-US" sz="2000" spc="150" dirty="0">
              <a:latin typeface="Times"/>
              <a:cs typeface="Times"/>
            </a:endParaRPr>
          </a:p>
          <a:p>
            <a:pPr lvl="1"/>
            <a:r>
              <a:rPr lang="en-US" sz="2000" spc="150" dirty="0" smtClean="0">
                <a:latin typeface="Times"/>
                <a:cs typeface="Times"/>
              </a:rPr>
              <a:t>Whether </a:t>
            </a:r>
            <a:r>
              <a:rPr lang="en-US" sz="2000" spc="150" dirty="0">
                <a:latin typeface="Times"/>
                <a:cs typeface="Times"/>
              </a:rPr>
              <a:t>a rise in β also leads to a rise in capital share α = r β depends on the elasticity of substitution </a:t>
            </a:r>
            <a:r>
              <a:rPr lang="en-US" sz="2000" spc="150" dirty="0" err="1">
                <a:latin typeface="Times"/>
                <a:cs typeface="Times"/>
              </a:rPr>
              <a:t>σ</a:t>
            </a:r>
            <a:r>
              <a:rPr lang="en-US" sz="2000" spc="150" dirty="0">
                <a:latin typeface="Times"/>
                <a:cs typeface="Times"/>
              </a:rPr>
              <a:t> between capital K and labor L in the production function Y=F(K,L) </a:t>
            </a:r>
            <a:endParaRPr lang="en-US" sz="2000" spc="150" dirty="0" smtClean="0">
              <a:latin typeface="Times"/>
              <a:cs typeface="Times"/>
            </a:endParaRPr>
          </a:p>
          <a:p>
            <a:pPr lvl="2"/>
            <a:r>
              <a:rPr lang="en-US" spc="150" dirty="0" smtClean="0">
                <a:latin typeface="Times"/>
                <a:cs typeface="Times"/>
              </a:rPr>
              <a:t>Assume Cobb-Douglas production function (</a:t>
            </a:r>
            <a:r>
              <a:rPr lang="en-US" spc="150" dirty="0" err="1">
                <a:latin typeface="Times"/>
                <a:cs typeface="Times"/>
              </a:rPr>
              <a:t>σ</a:t>
            </a:r>
            <a:r>
              <a:rPr lang="en-US" spc="150" dirty="0">
                <a:latin typeface="Times"/>
                <a:cs typeface="Times"/>
              </a:rPr>
              <a:t>=</a:t>
            </a:r>
            <a:r>
              <a:rPr lang="en-US" spc="150" dirty="0" smtClean="0">
                <a:latin typeface="Times"/>
                <a:cs typeface="Times"/>
              </a:rPr>
              <a:t>1)</a:t>
            </a:r>
          </a:p>
          <a:p>
            <a:pPr lvl="2"/>
            <a:r>
              <a:rPr lang="en-US" spc="150" dirty="0" err="1" smtClean="0">
                <a:latin typeface="Times"/>
                <a:cs typeface="Times"/>
              </a:rPr>
              <a:t>Piketty</a:t>
            </a:r>
            <a:r>
              <a:rPr lang="en-US" spc="150" dirty="0" smtClean="0">
                <a:latin typeface="Times"/>
                <a:cs typeface="Times"/>
              </a:rPr>
              <a:t> describes the “magic” involved in a society where the capital-labor split is set entirely by technology</a:t>
            </a:r>
            <a:endParaRPr lang="en-US" spc="150" dirty="0">
              <a:latin typeface="Times"/>
              <a:cs typeface="Times"/>
            </a:endParaRPr>
          </a:p>
          <a:p>
            <a:pPr lvl="3"/>
            <a:r>
              <a:rPr lang="en-US" spc="150" dirty="0" smtClean="0">
                <a:latin typeface="Times"/>
                <a:cs typeface="Times"/>
              </a:rPr>
              <a:t>= </a:t>
            </a:r>
            <a:r>
              <a:rPr lang="en-US" spc="150" dirty="0">
                <a:latin typeface="Times"/>
                <a:cs typeface="Times"/>
              </a:rPr>
              <a:t>as the stock β↑, the return r↓ exactly in the same proportions </a:t>
            </a:r>
          </a:p>
          <a:p>
            <a:pPr lvl="3"/>
            <a:endParaRPr lang="en-US" spc="150" dirty="0">
              <a:latin typeface="Times"/>
              <a:cs typeface="Times"/>
            </a:endParaRPr>
          </a:p>
          <a:p>
            <a:pPr lvl="1"/>
            <a:endParaRPr lang="en-US" sz="2000" spc="150" dirty="0">
              <a:latin typeface="Times"/>
              <a:cs typeface="Times"/>
            </a:endParaRPr>
          </a:p>
          <a:p>
            <a:pPr lvl="1"/>
            <a:endParaRPr lang="en-US" dirty="0">
              <a:latin typeface="Times"/>
              <a:cs typeface="Times"/>
            </a:endParaRPr>
          </a:p>
        </p:txBody>
      </p:sp>
      <p:sp>
        <p:nvSpPr>
          <p:cNvPr id="3" name="Title 2"/>
          <p:cNvSpPr>
            <a:spLocks noGrp="1"/>
          </p:cNvSpPr>
          <p:nvPr>
            <p:ph type="title"/>
          </p:nvPr>
        </p:nvSpPr>
        <p:spPr/>
        <p:txBody>
          <a:bodyPr/>
          <a:lstStyle/>
          <a:p>
            <a:r>
              <a:rPr lang="en-US" dirty="0" smtClean="0"/>
              <a:t>Theory: CAPITAL-INCOME RATIO (</a:t>
            </a:r>
            <a:r>
              <a:rPr lang="en-US" dirty="0" smtClean="0">
                <a:latin typeface="Times"/>
                <a:cs typeface="Times"/>
              </a:rPr>
              <a:t>β)</a:t>
            </a:r>
            <a:endParaRPr lang="en-US" dirty="0">
              <a:latin typeface="Times"/>
              <a:cs typeface="Times"/>
            </a:endParaRPr>
          </a:p>
        </p:txBody>
      </p:sp>
    </p:spTree>
    <p:extLst>
      <p:ext uri="{BB962C8B-B14F-4D97-AF65-F5344CB8AC3E}">
        <p14:creationId xmlns:p14="http://schemas.microsoft.com/office/powerpoint/2010/main" val="35739161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1"/>
            <a:ext cx="8407893" cy="4858192"/>
          </a:xfrm>
        </p:spPr>
        <p:txBody>
          <a:bodyPr>
            <a:normAutofit/>
          </a:bodyPr>
          <a:lstStyle/>
          <a:p>
            <a:r>
              <a:rPr lang="en-US" dirty="0" smtClean="0">
                <a:latin typeface="Times"/>
                <a:cs typeface="Times"/>
              </a:rPr>
              <a:t>If </a:t>
            </a:r>
            <a:r>
              <a:rPr lang="en-US" dirty="0" err="1" smtClean="0">
                <a:latin typeface="Times"/>
                <a:cs typeface="Times"/>
              </a:rPr>
              <a:t>σ</a:t>
            </a:r>
            <a:r>
              <a:rPr lang="en-US" dirty="0" smtClean="0">
                <a:latin typeface="Times"/>
                <a:cs typeface="Times"/>
              </a:rPr>
              <a:t>&gt;1:</a:t>
            </a:r>
          </a:p>
          <a:p>
            <a:pPr lvl="1"/>
            <a:r>
              <a:rPr lang="en-US" dirty="0" smtClean="0">
                <a:latin typeface="Times"/>
                <a:cs typeface="Times"/>
              </a:rPr>
              <a:t>The return to capital </a:t>
            </a:r>
            <a:r>
              <a:rPr lang="en-US" b="1" dirty="0" smtClean="0">
                <a:latin typeface="Times"/>
                <a:cs typeface="Times"/>
              </a:rPr>
              <a:t>r</a:t>
            </a:r>
            <a:r>
              <a:rPr lang="en-US" dirty="0" smtClean="0">
                <a:latin typeface="Wingdings"/>
                <a:ea typeface="Wingdings"/>
                <a:cs typeface="Wingdings"/>
                <a:sym typeface="Wingdings"/>
              </a:rPr>
              <a:t></a:t>
            </a:r>
            <a:r>
              <a:rPr lang="en-US" dirty="0" smtClean="0">
                <a:latin typeface="Times"/>
                <a:ea typeface="Wingdings"/>
                <a:cs typeface="Times"/>
                <a:sym typeface="Wingdings"/>
              </a:rPr>
              <a:t> falls less than the volume of capital </a:t>
            </a:r>
            <a:r>
              <a:rPr lang="en-US" b="1" dirty="0" smtClean="0">
                <a:latin typeface="Times"/>
                <a:cs typeface="Times"/>
              </a:rPr>
              <a:t>β</a:t>
            </a:r>
            <a:r>
              <a:rPr lang="en-US" b="1" dirty="0" smtClean="0">
                <a:latin typeface="Wingdings"/>
                <a:ea typeface="Wingdings"/>
                <a:cs typeface="Wingdings"/>
                <a:sym typeface="Wingdings"/>
              </a:rPr>
              <a:t></a:t>
            </a:r>
            <a:endParaRPr lang="en-US" b="1" dirty="0">
              <a:latin typeface="Wingdings"/>
              <a:ea typeface="Wingdings"/>
              <a:cs typeface="Wingdings"/>
              <a:sym typeface="Wingdings"/>
            </a:endParaRPr>
          </a:p>
          <a:p>
            <a:pPr lvl="1"/>
            <a:r>
              <a:rPr lang="en-US" dirty="0" smtClean="0">
                <a:latin typeface="Times"/>
                <a:ea typeface="Wingdings"/>
                <a:cs typeface="Times"/>
                <a:sym typeface="Wingdings"/>
              </a:rPr>
              <a:t>The product </a:t>
            </a:r>
            <a:r>
              <a:rPr lang="en-US" b="1" dirty="0" smtClean="0">
                <a:latin typeface="Times"/>
                <a:ea typeface="Wingdings"/>
                <a:cs typeface="Times"/>
                <a:sym typeface="Wingdings"/>
              </a:rPr>
              <a:t>α =</a:t>
            </a:r>
            <a:r>
              <a:rPr lang="en-US" dirty="0" smtClean="0">
                <a:latin typeface="Times"/>
                <a:ea typeface="Wingdings"/>
                <a:cs typeface="Times"/>
                <a:sym typeface="Wingdings"/>
              </a:rPr>
              <a:t> </a:t>
            </a:r>
            <a:r>
              <a:rPr lang="en-US" b="1" dirty="0">
                <a:latin typeface="Times"/>
                <a:cs typeface="Times"/>
              </a:rPr>
              <a:t>r x β </a:t>
            </a:r>
            <a:r>
              <a:rPr lang="en-US" b="1" dirty="0" smtClean="0">
                <a:latin typeface="Wingdings"/>
                <a:ea typeface="Wingdings"/>
                <a:cs typeface="Wingdings"/>
                <a:sym typeface="Wingdings"/>
              </a:rPr>
              <a:t></a:t>
            </a:r>
          </a:p>
          <a:p>
            <a:pPr lvl="1"/>
            <a:endParaRPr lang="en-US" b="1" dirty="0">
              <a:latin typeface="Wingdings"/>
              <a:ea typeface="Wingdings"/>
              <a:cs typeface="Wingdings"/>
              <a:sym typeface="Wingdings"/>
            </a:endParaRPr>
          </a:p>
          <a:p>
            <a:r>
              <a:rPr lang="en-US" b="1" dirty="0" smtClean="0">
                <a:latin typeface="Times"/>
                <a:ea typeface="Wingdings"/>
                <a:cs typeface="Times"/>
                <a:sym typeface="Wingdings"/>
              </a:rPr>
              <a:t>What happened during the 1970s-80s?</a:t>
            </a:r>
          </a:p>
          <a:p>
            <a:pPr lvl="1"/>
            <a:r>
              <a:rPr lang="en-US" b="1" dirty="0" smtClean="0">
                <a:latin typeface="Times"/>
                <a:ea typeface="Wingdings"/>
                <a:cs typeface="Times"/>
                <a:sym typeface="Wingdings"/>
              </a:rPr>
              <a:t>Both the ratio </a:t>
            </a:r>
            <a:r>
              <a:rPr lang="en-US" b="1" dirty="0">
                <a:latin typeface="Times"/>
                <a:cs typeface="Times"/>
              </a:rPr>
              <a:t>β </a:t>
            </a:r>
            <a:r>
              <a:rPr lang="en-US" b="1" dirty="0" smtClean="0">
                <a:latin typeface="Times"/>
                <a:cs typeface="Times"/>
              </a:rPr>
              <a:t>and capital share </a:t>
            </a:r>
            <a:r>
              <a:rPr lang="en-US" b="1" dirty="0">
                <a:latin typeface="Times"/>
                <a:ea typeface="Wingdings"/>
                <a:cs typeface="Times"/>
                <a:sym typeface="Wingdings"/>
              </a:rPr>
              <a:t>α </a:t>
            </a:r>
            <a:r>
              <a:rPr lang="en-US" b="1" dirty="0" smtClean="0">
                <a:latin typeface="Times"/>
                <a:ea typeface="Wingdings"/>
                <a:cs typeface="Times"/>
                <a:sym typeface="Wingdings"/>
              </a:rPr>
              <a:t>have increased</a:t>
            </a:r>
            <a:endParaRPr lang="en-US" dirty="0" smtClean="0">
              <a:latin typeface="Times"/>
              <a:ea typeface="Wingdings"/>
              <a:cs typeface="Times"/>
              <a:sym typeface="Wingdings"/>
            </a:endParaRPr>
          </a:p>
          <a:p>
            <a:pPr lvl="2"/>
            <a:r>
              <a:rPr lang="en-US" dirty="0" smtClean="0">
                <a:latin typeface="Times"/>
                <a:ea typeface="Wingdings"/>
                <a:cs typeface="Times"/>
                <a:sym typeface="Wingdings"/>
              </a:rPr>
              <a:t>With </a:t>
            </a:r>
            <a:r>
              <a:rPr lang="en-US" dirty="0">
                <a:latin typeface="Times"/>
                <a:ea typeface="Wingdings"/>
                <a:cs typeface="Times"/>
                <a:sym typeface="Wingdings"/>
              </a:rPr>
              <a:t>a large rise in β, </a:t>
            </a:r>
            <a:r>
              <a:rPr lang="en-US" dirty="0" smtClean="0">
                <a:latin typeface="Times"/>
                <a:ea typeface="Wingdings"/>
                <a:cs typeface="Times"/>
                <a:sym typeface="Wingdings"/>
              </a:rPr>
              <a:t>you </a:t>
            </a:r>
            <a:r>
              <a:rPr lang="en-US" dirty="0">
                <a:latin typeface="Times"/>
                <a:ea typeface="Wingdings"/>
                <a:cs typeface="Times"/>
                <a:sym typeface="Wingdings"/>
              </a:rPr>
              <a:t>can get large rise in α with a production function F(K,L) that is </a:t>
            </a:r>
            <a:r>
              <a:rPr lang="en-US" dirty="0" smtClean="0">
                <a:latin typeface="Times"/>
                <a:ea typeface="Wingdings"/>
                <a:cs typeface="Times"/>
                <a:sym typeface="Wingdings"/>
              </a:rPr>
              <a:t>slightly more substitutable </a:t>
            </a:r>
            <a:r>
              <a:rPr lang="en-US" dirty="0">
                <a:latin typeface="Times"/>
                <a:ea typeface="Wingdings"/>
                <a:cs typeface="Times"/>
                <a:sym typeface="Wingdings"/>
              </a:rPr>
              <a:t>than in the standard Cobb-Douglas model </a:t>
            </a:r>
            <a:r>
              <a:rPr lang="en-US" dirty="0" smtClean="0">
                <a:latin typeface="Times"/>
                <a:ea typeface="Wingdings"/>
                <a:cs typeface="Times"/>
                <a:sym typeface="Wingdings"/>
              </a:rPr>
              <a:t>(e.g. if </a:t>
            </a:r>
            <a:r>
              <a:rPr lang="en-US" dirty="0" err="1">
                <a:latin typeface="Times"/>
                <a:ea typeface="Wingdings"/>
                <a:cs typeface="Times"/>
                <a:sym typeface="Wingdings"/>
              </a:rPr>
              <a:t>σ</a:t>
            </a:r>
            <a:r>
              <a:rPr lang="en-US" dirty="0">
                <a:latin typeface="Times"/>
                <a:ea typeface="Wingdings"/>
                <a:cs typeface="Times"/>
                <a:sym typeface="Wingdings"/>
              </a:rPr>
              <a:t>=</a:t>
            </a:r>
            <a:r>
              <a:rPr lang="en-US" dirty="0" smtClean="0">
                <a:latin typeface="Times"/>
                <a:ea typeface="Wingdings"/>
                <a:cs typeface="Times"/>
                <a:sym typeface="Wingdings"/>
              </a:rPr>
              <a:t>1.5 </a:t>
            </a:r>
            <a:r>
              <a:rPr lang="en-US" dirty="0">
                <a:latin typeface="Times"/>
                <a:ea typeface="Wingdings"/>
                <a:cs typeface="Times"/>
                <a:sym typeface="Wingdings"/>
              </a:rPr>
              <a:t>instead of 1) </a:t>
            </a:r>
            <a:endParaRPr lang="en-US" dirty="0" smtClean="0">
              <a:latin typeface="Times"/>
              <a:ea typeface="Wingdings"/>
              <a:cs typeface="Times"/>
              <a:sym typeface="Wingdings"/>
            </a:endParaRPr>
          </a:p>
          <a:p>
            <a:pPr lvl="2"/>
            <a:r>
              <a:rPr lang="en-US" dirty="0" smtClean="0">
                <a:latin typeface="Times"/>
                <a:ea typeface="Wingdings"/>
                <a:cs typeface="Times"/>
                <a:sym typeface="Wingdings"/>
              </a:rPr>
              <a:t>Is it natural to expect </a:t>
            </a:r>
            <a:r>
              <a:rPr lang="en-US" dirty="0" err="1" smtClean="0">
                <a:latin typeface="Times"/>
                <a:ea typeface="Wingdings"/>
                <a:cs typeface="Times"/>
                <a:sym typeface="Wingdings"/>
              </a:rPr>
              <a:t>σ</a:t>
            </a:r>
            <a:r>
              <a:rPr lang="en-US" dirty="0" smtClean="0">
                <a:latin typeface="Times"/>
                <a:ea typeface="Wingdings"/>
                <a:cs typeface="Times"/>
                <a:sym typeface="Wingdings"/>
              </a:rPr>
              <a:t> to increase over the course of human history?</a:t>
            </a:r>
          </a:p>
          <a:p>
            <a:pPr lvl="2"/>
            <a:r>
              <a:rPr lang="en-US" dirty="0" err="1" smtClean="0">
                <a:latin typeface="Times"/>
                <a:ea typeface="Wingdings"/>
                <a:cs typeface="Times"/>
                <a:sym typeface="Wingdings"/>
              </a:rPr>
              <a:t>Piketty</a:t>
            </a:r>
            <a:r>
              <a:rPr lang="en-US" dirty="0" smtClean="0">
                <a:latin typeface="Times"/>
                <a:ea typeface="Wingdings"/>
                <a:cs typeface="Times"/>
                <a:sym typeface="Wingdings"/>
              </a:rPr>
              <a:t> offers an extreme case where </a:t>
            </a:r>
            <a:r>
              <a:rPr lang="en-US" dirty="0" err="1" smtClean="0">
                <a:latin typeface="Times"/>
                <a:ea typeface="Wingdings"/>
                <a:cs typeface="Times"/>
                <a:sym typeface="Wingdings"/>
              </a:rPr>
              <a:t>σ</a:t>
            </a:r>
            <a:r>
              <a:rPr lang="en-US" dirty="0" smtClean="0">
                <a:latin typeface="Times"/>
                <a:ea typeface="Wingdings"/>
                <a:cs typeface="Times"/>
                <a:sym typeface="Wingdings"/>
              </a:rPr>
              <a:t> = infinity, which is an example of a purely robotic economy</a:t>
            </a:r>
            <a:endParaRPr lang="en-US" dirty="0">
              <a:latin typeface="Times"/>
              <a:ea typeface="Wingdings"/>
              <a:cs typeface="Times"/>
              <a:sym typeface="Wingdings"/>
            </a:endParaRPr>
          </a:p>
          <a:p>
            <a:pPr lvl="2"/>
            <a:r>
              <a:rPr lang="en-US" b="1" dirty="0">
                <a:latin typeface="Times"/>
                <a:ea typeface="Wingdings"/>
                <a:cs typeface="Times"/>
                <a:sym typeface="Wingdings"/>
              </a:rPr>
              <a:t>Less extreme case</a:t>
            </a:r>
            <a:r>
              <a:rPr lang="en-US" dirty="0">
                <a:latin typeface="Times"/>
                <a:ea typeface="Wingdings"/>
                <a:cs typeface="Times"/>
                <a:sym typeface="Wingdings"/>
              </a:rPr>
              <a:t>: there are many possible uses for capital (machines can replace cashiers, drones can replace Amazon’s delivery workers, etc.), so that the capital share </a:t>
            </a:r>
            <a:r>
              <a:rPr lang="en-US" b="1" dirty="0" smtClean="0">
                <a:latin typeface="Times"/>
                <a:ea typeface="Wingdings"/>
                <a:cs typeface="Times"/>
                <a:sym typeface="Wingdings"/>
              </a:rPr>
              <a:t>α</a:t>
            </a:r>
            <a:r>
              <a:rPr lang="en-US" dirty="0" smtClean="0">
                <a:latin typeface="Wingdings"/>
                <a:ea typeface="Wingdings"/>
                <a:cs typeface="Wingdings"/>
                <a:sym typeface="Wingdings"/>
              </a:rPr>
              <a:t></a:t>
            </a:r>
            <a:r>
              <a:rPr lang="en-US" dirty="0" smtClean="0">
                <a:latin typeface="Times"/>
                <a:ea typeface="Wingdings"/>
                <a:cs typeface="Times"/>
                <a:sym typeface="Wingdings"/>
              </a:rPr>
              <a:t> </a:t>
            </a:r>
            <a:r>
              <a:rPr lang="en-US" dirty="0">
                <a:latin typeface="Times"/>
                <a:ea typeface="Wingdings"/>
                <a:cs typeface="Times"/>
                <a:sym typeface="Wingdings"/>
              </a:rPr>
              <a:t>continuously </a:t>
            </a:r>
          </a:p>
          <a:p>
            <a:pPr lvl="2"/>
            <a:endParaRPr lang="en-US" dirty="0">
              <a:latin typeface="Times"/>
              <a:ea typeface="Wingdings"/>
              <a:cs typeface="Times"/>
              <a:sym typeface="Wingdings"/>
            </a:endParaRPr>
          </a:p>
          <a:p>
            <a:pPr lvl="2"/>
            <a:endParaRPr lang="en-US" dirty="0" smtClean="0">
              <a:latin typeface="Times"/>
              <a:ea typeface="Wingdings"/>
              <a:cs typeface="Times"/>
              <a:sym typeface="Wingdings"/>
            </a:endParaRPr>
          </a:p>
          <a:p>
            <a:pPr lvl="1"/>
            <a:endParaRPr lang="en-US" dirty="0">
              <a:latin typeface="Times"/>
              <a:cs typeface="Times"/>
            </a:endParaRPr>
          </a:p>
        </p:txBody>
      </p:sp>
      <p:sp>
        <p:nvSpPr>
          <p:cNvPr id="3" name="Title 2"/>
          <p:cNvSpPr>
            <a:spLocks noGrp="1"/>
          </p:cNvSpPr>
          <p:nvPr>
            <p:ph type="title"/>
          </p:nvPr>
        </p:nvSpPr>
        <p:spPr/>
        <p:txBody>
          <a:bodyPr/>
          <a:lstStyle/>
          <a:p>
            <a:r>
              <a:rPr lang="en-US" dirty="0" smtClean="0"/>
              <a:t>Reality: </a:t>
            </a:r>
            <a:r>
              <a:rPr lang="en-US" dirty="0"/>
              <a:t>CAPITAL-INCOME RATIO (</a:t>
            </a:r>
            <a:r>
              <a:rPr lang="en-US" dirty="0">
                <a:latin typeface="Times"/>
                <a:cs typeface="Times"/>
              </a:rPr>
              <a:t>β)</a:t>
            </a:r>
            <a:endParaRPr lang="en-US" dirty="0"/>
          </a:p>
        </p:txBody>
      </p:sp>
    </p:spTree>
    <p:extLst>
      <p:ext uri="{BB962C8B-B14F-4D97-AF65-F5344CB8AC3E}">
        <p14:creationId xmlns:p14="http://schemas.microsoft.com/office/powerpoint/2010/main" val="347111515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rid">
  <a:themeElements>
    <a:clrScheme name="Grid">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Grid.thmx</Template>
  <TotalTime>96</TotalTime>
  <Words>1062</Words>
  <Application>Microsoft Office PowerPoint</Application>
  <PresentationFormat>On-screen Show (4:3)</PresentationFormat>
  <Paragraphs>98</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Grid</vt:lpstr>
      <vt:lpstr>Capital In the  21st century</vt:lpstr>
      <vt:lpstr>Two main points</vt:lpstr>
      <vt:lpstr>Inequality in The united states</vt:lpstr>
      <vt:lpstr>Inequality in europe</vt:lpstr>
      <vt:lpstr>Private vs public capital</vt:lpstr>
      <vt:lpstr>Importance of wealth accumulation</vt:lpstr>
      <vt:lpstr>Example: the United Kingdom</vt:lpstr>
      <vt:lpstr>Theory: CAPITAL-INCOME RATIO (β)</vt:lpstr>
      <vt:lpstr>Reality: CAPITAL-INCOME RATIO (β)</vt:lpstr>
      <vt:lpstr>Who owns the robots?</vt:lpstr>
      <vt:lpstr>Future of wealth concentration</vt:lpstr>
      <vt:lpstr>Example: France</vt:lpstr>
      <vt:lpstr>A few main questions</vt:lpstr>
      <vt:lpstr>So what would that look like?</vt:lpstr>
      <vt:lpstr>How do we solve this problem?</vt:lpstr>
      <vt:lpstr>critiques</vt:lpstr>
      <vt:lpstr>Critiques</vt:lpstr>
      <vt:lpstr>Calculating the rate of return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Capital In the  21st century</dc:title>
  <dc:creator>Jerome Duluk</dc:creator>
  <cp:lastModifiedBy>Jeffrey Nugent</cp:lastModifiedBy>
  <cp:revision>11</cp:revision>
  <dcterms:created xsi:type="dcterms:W3CDTF">2015-04-06T16:58:03Z</dcterms:created>
  <dcterms:modified xsi:type="dcterms:W3CDTF">2015-04-06T20:36:53Z</dcterms:modified>
</cp:coreProperties>
</file>