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58" r:id="rId5"/>
    <p:sldId id="267" r:id="rId6"/>
    <p:sldId id="266" r:id="rId7"/>
    <p:sldId id="289" r:id="rId8"/>
    <p:sldId id="272" r:id="rId9"/>
    <p:sldId id="271" r:id="rId10"/>
    <p:sldId id="297" r:id="rId11"/>
    <p:sldId id="275" r:id="rId12"/>
    <p:sldId id="276" r:id="rId13"/>
    <p:sldId id="293" r:id="rId14"/>
    <p:sldId id="294" r:id="rId15"/>
    <p:sldId id="277" r:id="rId16"/>
    <p:sldId id="292" r:id="rId17"/>
    <p:sldId id="280" r:id="rId18"/>
    <p:sldId id="273" r:id="rId19"/>
    <p:sldId id="283" r:id="rId20"/>
    <p:sldId id="284" r:id="rId21"/>
    <p:sldId id="286" r:id="rId22"/>
    <p:sldId id="285" r:id="rId23"/>
    <p:sldId id="290" r:id="rId24"/>
    <p:sldId id="291" r:id="rId25"/>
    <p:sldId id="295" r:id="rId26"/>
    <p:sldId id="296" r:id="rId27"/>
    <p:sldId id="27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92" autoAdjust="0"/>
    <p:restoredTop sz="94660"/>
  </p:normalViewPr>
  <p:slideViewPr>
    <p:cSldViewPr>
      <p:cViewPr>
        <p:scale>
          <a:sx n="66" d="100"/>
          <a:sy n="66" d="100"/>
        </p:scale>
        <p:origin x="-2334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285C8-8DE7-40E2-A401-8DF2A5449D9E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C811-522E-482E-96E2-4AB9DD4E2A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3C811-522E-482E-96E2-4AB9DD4E2AF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Income Inequality in the United States, 1913-1998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Thomas </a:t>
            </a:r>
            <a:r>
              <a:rPr lang="en-US" altLang="zh-CN" dirty="0" err="1" smtClean="0">
                <a:solidFill>
                  <a:schemeClr val="tx1"/>
                </a:solidFill>
              </a:rPr>
              <a:t>Piketty</a:t>
            </a:r>
            <a:r>
              <a:rPr lang="en-US" altLang="zh-CN" dirty="0" smtClean="0">
                <a:solidFill>
                  <a:schemeClr val="tx1"/>
                </a:solidFill>
              </a:rPr>
              <a:t> and Emmanuel </a:t>
            </a:r>
            <a:r>
              <a:rPr lang="en-US" altLang="zh-CN" dirty="0" err="1" smtClean="0">
                <a:solidFill>
                  <a:schemeClr val="tx1"/>
                </a:solidFill>
              </a:rPr>
              <a:t>Saez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 of TRA86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5072098" cy="47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429256" y="1571612"/>
            <a:ext cx="3714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Decreasing individual income tax rates, while increasing corporate taxes, capital gains taxes.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dirty="0" smtClean="0"/>
              <a:t>Effect of TRA86: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No permanent surge in top shares.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4357686" y="4572008"/>
            <a:ext cx="285752" cy="214314"/>
          </a:xfrm>
          <a:prstGeom prst="line">
            <a:avLst/>
          </a:prstGeom>
          <a:ln w="25400" cmpd="sng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643438" y="3786190"/>
            <a:ext cx="642942" cy="5000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The secular decline of top capital incomes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46434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857752" y="2143116"/>
            <a:ext cx="4000528" cy="3929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 dirty="0" smtClean="0"/>
              <a:t>In 1929,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dirty="0" smtClean="0"/>
              <a:t>    With increasing of income, we have: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Capital income increasing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Wage income decreasing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Entrepreneurial income fairly flat.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/>
              <a:t>     (self-employment, small businesses, partnerships)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secular decline of top capital incomes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45720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857752" y="2143116"/>
            <a:ext cx="4000528" cy="364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 dirty="0" smtClean="0"/>
              <a:t>In 1998,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dirty="0" smtClean="0"/>
              <a:t>    With increasing of income, we have: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Capital income increasing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Wage income decreasing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Entrepreneurial income increasing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Some important questions in these two figures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capital income shares drop in all top share tax unit from 1929 to 1998.</a:t>
            </a:r>
          </a:p>
          <a:p>
            <a:r>
              <a:rPr lang="en-US" dirty="0" smtClean="0"/>
              <a:t>Why wage income shares increasing from 1929 to 1998.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dramatic evolution of the capital income in top incomes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49291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857752" y="2143116"/>
            <a:ext cx="4000528" cy="364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zh-CN" sz="24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Sharp decreasing occurred at World War I, The Great Depression and World War II.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The decreasing of capital income is entirely due to dividends, not interest, rent, and royalties.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b="8772"/>
          <a:stretch>
            <a:fillRect/>
          </a:stretch>
        </p:blipFill>
        <p:spPr bwMode="auto">
          <a:xfrm>
            <a:off x="2000232" y="2214553"/>
            <a:ext cx="5143536" cy="44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3000372"/>
          </a:xfrm>
        </p:spPr>
        <p:txBody>
          <a:bodyPr>
            <a:normAutofit/>
          </a:bodyPr>
          <a:lstStyle/>
          <a:p>
            <a:pPr algn="l"/>
            <a:r>
              <a:rPr lang="en-US" altLang="zh-CN" sz="3100" dirty="0" smtClean="0"/>
              <a:t>Decreased concentration of capital income rather than a decline in the share of capital income in the economics as a whole.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Reason of decreasing concentration of capital income.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Macroeconomic shock of the Great Depression.</a:t>
            </a:r>
          </a:p>
          <a:p>
            <a:r>
              <a:rPr lang="en-US" altLang="zh-CN" dirty="0" smtClean="0"/>
              <a:t>Fiscal shock of two world war.</a:t>
            </a:r>
          </a:p>
          <a:p>
            <a:r>
              <a:rPr lang="en-US" altLang="zh-CN" dirty="0" smtClean="0"/>
              <a:t>The same value of top real estate in 1916 and 1997.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role of progressive taxation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Including progressive estate tax and progressive corporate income tax.</a:t>
            </a:r>
          </a:p>
          <a:p>
            <a:r>
              <a:rPr lang="en-US" altLang="zh-CN" dirty="0" smtClean="0"/>
              <a:t>A very high marginal tax rate created a substantial burden on the very top income groups.</a:t>
            </a:r>
          </a:p>
          <a:p>
            <a:r>
              <a:rPr lang="en-US" altLang="zh-CN" dirty="0" smtClean="0"/>
              <a:t>A dynamic effect of tax, reduces the net return on tomorrow.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Top Wage Shares: Before World </a:t>
            </a:r>
            <a:r>
              <a:rPr lang="en-US" altLang="zh-CN" dirty="0" err="1" smtClean="0"/>
              <a:t>WarⅡ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29124" y="1600200"/>
            <a:ext cx="4257676" cy="4525963"/>
          </a:xfrm>
        </p:spPr>
        <p:txBody>
          <a:bodyPr/>
          <a:lstStyle/>
          <a:p>
            <a:r>
              <a:rPr lang="en-US" altLang="zh-CN" dirty="0" smtClean="0"/>
              <a:t>Top wage share of P90-100 quite stable before the second world war.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18383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314324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P90-95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171448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P95-99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3714752"/>
            <a:ext cx="126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P99-100</a:t>
            </a:r>
            <a:endParaRPr lang="zh-CN" altLang="en-US" sz="20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500174"/>
            <a:ext cx="177165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071802" y="3714752"/>
            <a:ext cx="126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P90-100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Top Wage Shares: Sharp drop in Inequality During World </a:t>
            </a:r>
            <a:r>
              <a:rPr lang="en-US" altLang="zh-CN" dirty="0" err="1" smtClean="0"/>
              <a:t>WarⅡ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3570" y="1600200"/>
            <a:ext cx="32861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Wage control of war economy.</a:t>
            </a:r>
          </a:p>
          <a:p>
            <a:r>
              <a:rPr lang="en-US" altLang="zh-CN" dirty="0" smtClean="0"/>
              <a:t>And didn’t recover after the end of war.</a:t>
            </a:r>
          </a:p>
          <a:p>
            <a:r>
              <a:rPr lang="en-US" altLang="zh-CN" dirty="0" smtClean="0"/>
              <a:t>Overall drop in top wage shares is significant lower than the overall drop in top income shares.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28597" y="1428736"/>
            <a:ext cx="2500330" cy="4948132"/>
            <a:chOff x="428596" y="1714488"/>
            <a:chExt cx="3048005" cy="448627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714488"/>
              <a:ext cx="638175" cy="448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/>
            <a:srcRect b="2857"/>
            <a:stretch>
              <a:fillRect/>
            </a:stretch>
          </p:blipFill>
          <p:spPr bwMode="auto">
            <a:xfrm>
              <a:off x="1142976" y="1714488"/>
              <a:ext cx="2333625" cy="440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组合 8"/>
          <p:cNvGrpSpPr/>
          <p:nvPr/>
        </p:nvGrpSpPr>
        <p:grpSpPr>
          <a:xfrm>
            <a:off x="2928926" y="1428736"/>
            <a:ext cx="2643206" cy="4857784"/>
            <a:chOff x="3571868" y="1428736"/>
            <a:chExt cx="3133730" cy="4881563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4"/>
            <a:srcRect b="793"/>
            <a:stretch>
              <a:fillRect/>
            </a:stretch>
          </p:blipFill>
          <p:spPr bwMode="auto">
            <a:xfrm>
              <a:off x="4286248" y="1428736"/>
              <a:ext cx="2419350" cy="4809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71868" y="1500174"/>
              <a:ext cx="752475" cy="481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extBox 10"/>
          <p:cNvSpPr txBox="1"/>
          <p:nvPr/>
        </p:nvSpPr>
        <p:spPr>
          <a:xfrm>
            <a:off x="1785918" y="350043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P90-95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71604" y="228599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P95-99</a:t>
            </a:r>
            <a:endParaRPr lang="zh-CN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00166" y="3929066"/>
            <a:ext cx="126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P99-100</a:t>
            </a:r>
            <a:endParaRPr lang="zh-CN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71934" y="4786322"/>
            <a:ext cx="126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P90-100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Kuznets’ inverse-U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0562" y="1600200"/>
            <a:ext cx="4186238" cy="4525963"/>
          </a:xfrm>
        </p:spPr>
        <p:txBody>
          <a:bodyPr/>
          <a:lstStyle/>
          <a:p>
            <a:r>
              <a:rPr lang="en-US" dirty="0" smtClean="0"/>
              <a:t>widening inequality in the early phases of economic growth.</a:t>
            </a:r>
            <a:endParaRPr lang="zh-CN" altLang="en-US" dirty="0" smtClean="0"/>
          </a:p>
          <a:p>
            <a:r>
              <a:rPr lang="en-US" dirty="0" smtClean="0"/>
              <a:t>narrowing inequality in the later phases of economic growth.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8674" name="AutoShape 2" descr="data:image/jpeg;base64,/9j/4AAQSkZJRgABAQAAAQABAAD/2wCEAAkGBwgHBhUUBwgWFhMXGSAbGRgWGRsgGxccHiIZHh4dIh8gHSohICIrISIgKDEiKjUwMS4uISA3ODUwNygyOi0BCgoKBQUFDgUFDisZExkrKysrKysrKysrKysrKysrKysrKysrKysrKysrKysrKysrKysrKysrKysrKysrKysrK//AABEIAJoBRwMBIgACEQEDEQH/xAAbAAEBAAIDAQAAAAAAAAAAAAAABQQGAQIDB//EAEEQAAIBAwMBAwgHBgQHAQAAAAECAAMEEQUSITEGE0EVIjJRVWGR0xQWNXGBk9JCUlNWstQjM2JyJDRDc6GzwQf/xAAUAQEAAAAAAAAAAAAAAAAAAAAA/8QAFBEBAAAAAAAAAAAAAAAAAAAAAP/aAAwDAQACEQMRAD8A+4xJeq6nUsNQtkWmCtV3Vic5ULTepkAdfRxj3zEp9stCqWnefSyFwpG6nUUsHVmUgFQSCqsePUYF+JDTtbolR0FK7Lbx5rKlQqf8PvsbguM9352Ov4ztcdq9Gt7Y1Kt0digFmFOoQoZO8DHC8Ls53dPDrxAtRNZHalV1Cqlfaq06/dLgOzVQLcXHmhRw2CevBC+siZOj9rdK1W1VqLupZaTbHpuGAr8U/wBnBBOfOXIGCSccwKGi1XraVTaq2WKjJPjM2T9A+xaX+0ShAREQEREBERAREQEREBERAREQEREBERAREQEREBERAREQEREBERAREQEREDB1DTKV/c0XqVWBoszLtxgllZDnIPgx6YkhuxdgKKC3u61N6a0xTqKyb07pXQEbkK5KuwbIIIPQTZYgalddjsa5Rq2t3UNMVGeqjvkZa3qUNy+bu3HK5yccEgZ69a//AOf2FxYmlW1K4Ksuw5NLO0UjR/hYB285xnPjgkHb4gQG7KWTXneG4q7u+77GVxu7n6Pj0fRKc+vdznwnjpfZtrTUqBqElLWj3VKoXy9UHZ6ahFXzdvHXOc8c52WIE/QPsWl/tEoSb2bcvolLI8MfAkSlAREQEREBERAREQEREBERAREQEREBERAREQE4OccTmIHSkKgpDvmBbAyQMAnxwCTge7JneIgIiICIiAiIgIiICIiAiIgIiICIiBL7MfYdP8f6mlSS+zH2HT/H+ppUgIiICIiAiIgIiICdXdaaE1GAA6k9BJ9/rFK2ue6tqZq1yM92mMqOcM56IvvPXwBMxqei1b+sKnaCotTHK0B/k0z4HB5qMP329QIVTADXXvjjQbM1h/FY7KPXwfBL8c+YGHhkTvS07Va/Oo6wR/ot0CKBjoWbcx55yCv3SuAAOBOYEJeyemGmRc1K9UE5xWua7j4F8Y92Jk/VvQvYtv8AlJ+mVIgS/q5oXsW3/Jp/pni3ZbSQ5NtSeiT/AAKtSmPD9lGC/eMcy1ECM2n6tasDp2q71H/TuF3ZHAwKi4YevJ3fdO1LXBRqhNZtjQc8Ak7qTHA4FQAAc8YYKT4AyvOtREqoRUQEHggjIMDnIz1nMgHTLvRqxfQ1D0iPOt2OMYyf8JjwvX/LPm+or40tM1S11OmTbsQyna6MMPTPqZTyPWPAjBGQRAzYiICal2/vdTsqln5FBaq1dgKe/aKg7iucHnDYIBAPBYLyOo22dSiswLKMjp7oGlN2stbTSqLaVcb6brWBa4Zi61qaFhTbcwO8sGynqHm4AExb/tjqtHv3tXoMtKiHKlHBFVwrJTB3+fhSWYgDGQOecb6KNIdKQ656Dr65z3NLOe7GfuEDR7rtjqNtdilV+jqwqVV31CyJVNN6QCKCTh2VzgAucrkKecd7LtTqA2fS3Qq1zWpHavnoFr91TBXfuIIxllBxuUkYBM3Y00PVB1z08fXOO6p7s92M5znA6+uBrt/2gr0dfegtWkhVVKJUDb64ZWJang8hWwCMHGGyRxiZYdrNU1Pulsu4DOKGSysVBq0qlRxw45BTGPfN3KqWyV59c6rSpr6NMfCBp132r1Kyt630q3QG3qCnVfY4pgO6BKgJb0RSJZxk7SVG7qZsfZ+9q6hpCVLh6bM2fOpEmm3JAKk9QRg55HqJEoFVI5HXr74ACjCjiBzERAREQEREBERAl9mPsOn+P9TSpJfZj7Dp/j/U0qQEREBERAREQEiVr+51auaeiVQqLkVLjAYKRwUpjozjnLHKoRghjkBeV7jVbw0LBytJeK1Zeuf4SH97HpN+zxjzj5ta1t6NpbqltSCoowqjoBA8dN0610yhttKeMnLEklnPA3Mx5ZuOp5mXEQEREBERAREQEREBJup6Sl5VFS2rGlXUYWqoGcfusDw6H90/eMHBFKIEmw1djdChqtIUrjHABOyqBnmmxHPTJT0l8eME1pjajY2+pWhp3aZU+okFSOQykcqwPIYcgydQv6+l3K0tYqblY4pV8YDHwSp4LUPgeFY9MHiBaiIgIiICIiAiIgIiICIiAiIgIiICIiBL7MfYdP8AH+ppUkvsx9h0/wAf6mlSAiIgIiICRb6/r316bfR3wV4rVhjFAEA7R1BqkEEA8KDuP7IbnV724uLj6NpFYCsQDUcYP0emc+dg5G9sEIDxkEkEKQc/TdPttMs1p2VPag95JJPJZieWYnJLHkkkmB3srWjY2i07ZMIowBkn4k8k+snkme8RAREQEREBERAREQEREBERATzr0aVxRK3FMMrDBVhkEeoiekQIPe1+zi4uC1S0zgP1e3HQBvFqY/f5Kj0sgFhcp1Eq0w1JwVIyCDkEHoQZ26yFUsrnRKrVNJpl6J857cdVPi1HPAJ8afok4I2nO4LsTHsL621C332dUMuSPeCOCCDyCD1B5EyICIiAiIgIiICIiAiIgIiICIiBL7MfYdP8f6mlSTuz6hNIQL4bv6mlGAiIgJL1jUKtEijpwBuKgO3IytMeNR/9I9X7RwB7vbVtSpabQBcbnc7aaD0qjnOFH4Aknoqgk8Azpo+n1LRGe8qB69Tmo46e5F9SLnAHXqTkkmB6aTptDS7XZRJJJLO7HL1HPV2PiT8AAAAAABmxEBERAREQEREBERAREQEREBERAREQERECZeaWxuu902r3dYkb+MrWAGNrj7ujjzhgckZB9NL1E3qlbi3anVT00bnHXBVujKcZBHh1AOQM+ICIiAiIgIiICIiAiIgIiICIiBgaHxpwH7rup+9XcH/yJnyfof8AyTf96t/7akoQEREDqUUuCVGR0PiM9Z2iICIiAiIgIiICIiAiIgIiICIiAiIgIiICIiAiIgIiICIiAiIgIiICIiAiIgIicHgcQNf0nVKlKiynSbnd3tUj/DwCDUqMOWYDkEczO8qXPsS4+NH50kdl9Uv7u+QXLl1qW/etkACk+8rsAAzgjIGf4fvm1QI1TXalN8Nod1n3IhHxFQidfrC/sO7/AC1/XLcQIn1hf2Hd/lr+uPrC/sO7/LX9ctxAifWF/Yd3+Wv64+sL+w7v8tf1y3ECJ9YX9h3f5a/rj6wv7Du/y1/XLcQJY1W5I40O4+ND/wC1pz5UuvYdx8aHzpTiBM8qXXsO4+ND50eVLr2HcfGh86U4gTPKl17DuPjQ+dHlS69h3HxofOlOIEzypdew7j40PnR5UufYlx8aPzpTiBM8qXPsS4+NH50HU7rw0Ov8aHzpTiBM8qXXsK4+ND50eVLr2HcfGh86Q+11xqR1+hR0yrUDPQrlQjqoFQGlsdt3pBcnzeeucHE8rntjfWNCt3mnJU+jqy1HFZV3VadNKhATBYK2WxwSMA4weA2Hypdew7j40PnR5UuvYdx8aHzp4anrFzYJRV7en31ZmUBqhFMFUd8b9meQvq9fq5k3/bZrW6qLSsEcLQqVlK1ThjSWizKT3e0Z7wYIJ6cgZgXfKl17DuPjQ+dHlS69h3HxofOkG67UXIqsGsgtWk9RCBVPdkrbiup/y8sMMAeBgjxmTpnamrcajRo17ZCXUbnRydrmmKuCNgHQ9M5GQcYIJCr5UuvYdx8aHzo8qXXsO4+ND50m3+vXFnrD07ezDk1KSDdVKqN6VGzgUzjBXBHOc590x7btstxYd6tiAqUlqVAagDrupGqAgK4qeC5yOc8cGBXq6terTJp9n7hj6t1uM/ia+Ji+XdX/AJRufzLT+4mHc9q72hVSmNOptUdlAxVPd7XpVqoO7uydw7ogrjoVbxxPBO2t09kp8kr3tTu+7QVhtIqUnqjc7KoB8xhjB8PwCn5d1f8AlG5/MtP7iPLur/yjc/mWn9xLVlXa5s0d6e0soJXIO0kcjI4ODxkT2ga/5d1f+Ubn8y0/uI8u6v8Ayjc/mWn9xNgiBg6VeXV7SJu9LqUCDgLUamxb3ju3YY+85nMzYgIiICIiAiIgeVC1t7diaFBVLHLFQBuPJycdeSfiZ6xEBERARJ2pa5pml1gl/dhGYFgDnJA6kYHQePqyJl211b3ak21YMAdpwehHhA9oiICInhZXlvf2++zrB0yRkdMqSrD8GBH4QPeInDMqKS7YA5JPhAc5nM4Vgy5U5B8Zj0b+0r27PRrgohZWI6KUJDg/cQQfugZMTEtNSsr1UNpcBhUTehXkMox5wPTHI+M8PL+kbgPKCc1jQHPWsOtP/d7oFKIiAiYdDVbC4vu6oXaNU2CptBydhJUMPWMgjMzIHi1tQe4V6lBS65CsVG5QeoB6jPj654VdJ02tXd62n0md12OxRSXX91jjJHuPEyLa4o3VPdbvkZIyPWpKkfgQRPWBj3tlaahQ2X9qlRMg7aihlyOQcEY4Mn6n2a0nUKNUPY01eqjI1Vaad5h1CN5xXxUAc+AHqliIGJS0uwo0lWnZUwFyVAReCQQSOOCQSD6wZ50dE0m3rK1DS6KsmAjLTQFMDaMEDIwvHHhxM+IGNUsLOpX31LRC+QdxUbsgEA5xnIBIB9RPrnlT0fS6VZGp6bSDU12IwpqCifuqccL7hxM6IGLS02wooBSsqahTuACKADgrkccHBIz6iRPO40bSrm2NO50yiyEKCrU0KkJ6IwRjjw9XhM6IHCqFXCjAHQDwnMRAREQEREBERAREQEREBERAREQNa1zs7W1XtPQrd8Vp06NRCUcqxZnosBgcMpCEEHiaj2k0fWaOrL3qXFSi1SvU22+5iF7y2amozhVYgMuCcbSwHUmfU4gY2nvdvbf8fRVHy3CMWG3J2nJA5K4yPAzJiICfNrnsLrdSyprQvlRqYuCu2o4G+rcGqjcLzhCQc9CeMz6TEDSdR7J6r3F19AvvTqrUoqXYYUtSqVabEggBmUgcEBTjGCRMa+7D317bXAqXBy1otGiGr1W2VAtRWZuAGyGUbiM8dBN/iB89q9lO0LVa5pXKqHSn3QFU7UC93voEd36J2sO8zxvztzKuh9mtRtNOZKt93Ss9wxo0wrUyKz1GXLMgfKhh6JA48ZtsQNa7IaPfaXYW9O+RB9HodzlWJ7zlPP6DaMKOOuSemOYA7Faklwr9501Nror3rbO6Ls48zGN+D0Hxn0SIHzW40jU6WjJ9HavVV76iaaOtRWS2NTcyVBgsFG9wzMPRxngCZWn9jteoXVI3GpqwXu+d7koiGtvogFcOrK6JubBIXJ5Cz6BED5vp/YDUrI2rUatJHoUqFJijtz3VdajkeYPTTfkHqWweOZ3tuxXaC2tU26kprLXNQu1RylRSzkbqewc7WxkHIKrhsAAfRYgaXpXZrXLPXKdWreqyB6xcM7sDTepWdAqlRtYB1Gc4IyCPMUzdIiAiIgIiICIiAiIgIiICIiAiIg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8676" name="Picture 4" descr="C:\Users\Yu\Desktop\Kuznets_cur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572000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Increase in Top Shares since the 1970s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4942" y="1600200"/>
            <a:ext cx="3471858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Short term effect of TRA86.</a:t>
            </a:r>
          </a:p>
          <a:p>
            <a:r>
              <a:rPr lang="en-US" altLang="zh-CN" dirty="0" smtClean="0"/>
              <a:t>Technology change in 1970s.</a:t>
            </a:r>
          </a:p>
          <a:p>
            <a:r>
              <a:rPr lang="en-US" altLang="zh-CN" dirty="0" smtClean="0"/>
              <a:t>Development of stock options that are reported as wages and salaries income.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57158" y="1785926"/>
            <a:ext cx="2286016" cy="4572032"/>
            <a:chOff x="357158" y="1785926"/>
            <a:chExt cx="3319468" cy="4231958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2976" y="1857364"/>
              <a:ext cx="2533650" cy="416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58" y="1785926"/>
              <a:ext cx="771525" cy="3929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组合 8"/>
          <p:cNvGrpSpPr/>
          <p:nvPr/>
        </p:nvGrpSpPr>
        <p:grpSpPr>
          <a:xfrm>
            <a:off x="2571736" y="1714489"/>
            <a:ext cx="2357454" cy="4500594"/>
            <a:chOff x="4224338" y="1014413"/>
            <a:chExt cx="3105152" cy="4829175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24338" y="1014413"/>
              <a:ext cx="695325" cy="482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29190" y="1142984"/>
              <a:ext cx="2400300" cy="466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TextBox 9"/>
          <p:cNvSpPr txBox="1"/>
          <p:nvPr/>
        </p:nvSpPr>
        <p:spPr>
          <a:xfrm>
            <a:off x="857224" y="335756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P90-95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207167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P95-99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57290" y="5072074"/>
            <a:ext cx="126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P99-100</a:t>
            </a:r>
            <a:endParaRPr lang="zh-CN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57554" y="4429132"/>
            <a:ext cx="126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P90-100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Why didn’t wages recover after the end of war?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Some market and </a:t>
            </a:r>
            <a:r>
              <a:rPr lang="en-US" altLang="zh-CN" dirty="0" smtClean="0"/>
              <a:t>nonmarket mechanisms cause this.</a:t>
            </a:r>
          </a:p>
          <a:p>
            <a:r>
              <a:rPr lang="en-US" altLang="zh-CN" dirty="0" smtClean="0"/>
              <a:t>high marginal wage tax rate, discourage corporations from increasing top salaries.</a:t>
            </a:r>
          </a:p>
          <a:p>
            <a:r>
              <a:rPr lang="en-US" altLang="zh-CN" dirty="0" smtClean="0"/>
              <a:t>Redistributive policy reforms.</a:t>
            </a:r>
          </a:p>
          <a:p>
            <a:r>
              <a:rPr lang="en-US" altLang="zh-CN" dirty="0" smtClean="0"/>
              <a:t>Increasing unionization.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 capital incomes shares keep decreasing over the century.</a:t>
            </a:r>
          </a:p>
          <a:p>
            <a:r>
              <a:rPr lang="en-US" altLang="zh-CN" dirty="0" smtClean="0"/>
              <a:t>Top wages income shares drop during the Second World War, and increasing after 1970s.</a:t>
            </a:r>
          </a:p>
          <a:p>
            <a:r>
              <a:rPr lang="en-US" altLang="zh-CN" dirty="0" smtClean="0"/>
              <a:t>Top incomes shares, including capital income and wage income, show a U shape over the century.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Reasons in terms of capital income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Great Depression destroyed many businesses, reduce top capital incomes</a:t>
            </a:r>
          </a:p>
          <a:p>
            <a:r>
              <a:rPr lang="en-US" altLang="zh-CN" dirty="0" smtClean="0"/>
              <a:t>The Second World War generated large fiscal shocks, reduce incomes of stockholders.</a:t>
            </a:r>
          </a:p>
          <a:p>
            <a:r>
              <a:rPr lang="en-US" altLang="zh-CN" dirty="0" smtClean="0"/>
              <a:t>Decreased concentration in capital income.</a:t>
            </a:r>
          </a:p>
          <a:p>
            <a:r>
              <a:rPr lang="en-US" altLang="zh-CN" dirty="0" smtClean="0"/>
              <a:t>Progressive taxation.</a:t>
            </a:r>
          </a:p>
          <a:p>
            <a:r>
              <a:rPr lang="en-US" altLang="zh-CN" dirty="0" smtClean="0"/>
              <a:t>Top capital income never fully recover.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Reasons in terms of wage income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Top wage income decline in the second world war and increasing after 1970s, but never recover. This trend can be explained by some nonmarket mechanisms.</a:t>
            </a:r>
          </a:p>
          <a:p>
            <a:r>
              <a:rPr lang="en-US" altLang="zh-CN" dirty="0" smtClean="0"/>
              <a:t>Wage control of war economics, unionization, redistribution reform cause </a:t>
            </a:r>
            <a:r>
              <a:rPr lang="en-US" altLang="zh-CN" dirty="0" smtClean="0"/>
              <a:t>decreasing in the middle of 20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century.</a:t>
            </a:r>
            <a:endParaRPr lang="en-US" altLang="zh-CN" dirty="0" smtClean="0"/>
          </a:p>
          <a:p>
            <a:r>
              <a:rPr lang="en-US" altLang="zh-CN" dirty="0" smtClean="0"/>
              <a:t>TRA86, Technology change cause </a:t>
            </a:r>
            <a:r>
              <a:rPr lang="en-US" altLang="zh-CN" dirty="0" smtClean="0"/>
              <a:t>increasing after 1970s.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Income inequality in French and British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6572276" cy="496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impact of the second World War is larger in UK and France because the war in Europe destroy some physical capital.</a:t>
            </a:r>
          </a:p>
          <a:p>
            <a:r>
              <a:rPr lang="en-US" dirty="0" smtClean="0"/>
              <a:t>Long lasting of war compression cause the increasing in inequality in the US, not  in France.</a:t>
            </a:r>
          </a:p>
          <a:p>
            <a:r>
              <a:rPr lang="en-US" dirty="0" smtClean="0"/>
              <a:t>An increasing in wage income in the US also enlarge the income distance between France and the US.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Income inequality in French and British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Thank You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Income inequality in the United States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7572428" cy="569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 to this inverse-U curve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How to measure income inequality </a:t>
            </a:r>
          </a:p>
          <a:p>
            <a:r>
              <a:rPr lang="en-US" altLang="zh-CN" dirty="0" smtClean="0"/>
              <a:t>Top income share of total income. Including capital income, wage income.</a:t>
            </a:r>
          </a:p>
          <a:p>
            <a:pPr>
              <a:buNone/>
            </a:pPr>
            <a:r>
              <a:rPr lang="en-US" altLang="zh-CN" dirty="0" smtClean="0"/>
              <a:t>Fact:</a:t>
            </a:r>
          </a:p>
          <a:p>
            <a:r>
              <a:rPr lang="en-US" altLang="zh-CN" dirty="0" smtClean="0"/>
              <a:t>A falling inequality in first half of the twentieth century.</a:t>
            </a:r>
          </a:p>
          <a:p>
            <a:r>
              <a:rPr lang="en-US" altLang="zh-CN" dirty="0" smtClean="0"/>
              <a:t>In 1970s, there exist a sharp increasing in income inequality.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and 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based on tax units. (often a household)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time series pattern of top shares based on individuals should be very similar to that based on tax unit.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and 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429684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</a:t>
            </a:r>
            <a:r>
              <a:rPr lang="en-US" dirty="0" smtClean="0"/>
              <a:t>omposition</a:t>
            </a:r>
            <a:r>
              <a:rPr lang="en-US" altLang="zh-CN" dirty="0" smtClean="0"/>
              <a:t> of income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Capital income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(including dividends, interest, rents, and royalties)</a:t>
            </a:r>
          </a:p>
          <a:p>
            <a:r>
              <a:rPr lang="en-US" altLang="zh-CN" dirty="0" smtClean="0"/>
              <a:t>Wage income</a:t>
            </a:r>
          </a:p>
          <a:p>
            <a:pPr>
              <a:buNone/>
            </a:pPr>
            <a:r>
              <a:rPr lang="en-US" altLang="zh-CN" dirty="0" smtClean="0"/>
              <a:t>    (including wage, salary, stock option)</a:t>
            </a:r>
          </a:p>
          <a:p>
            <a:r>
              <a:rPr lang="en-US" altLang="zh-CN" dirty="0" smtClean="0"/>
              <a:t>We will analyze the top income share into three categories </a:t>
            </a:r>
            <a:r>
              <a:rPr lang="en-US" dirty="0" smtClean="0"/>
              <a:t>P90-95, P95-99, and P99-100 </a:t>
            </a:r>
            <a:r>
              <a:rPr lang="en-US" altLang="zh-CN" dirty="0" smtClean="0"/>
              <a:t>first.</a:t>
            </a:r>
          </a:p>
          <a:p>
            <a:r>
              <a:rPr lang="en-US" altLang="zh-CN" dirty="0" smtClean="0"/>
              <a:t>Then analyze the change of capital income and wage income in these three categories.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Trends in Top Income Shares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8926" y="1600200"/>
            <a:ext cx="5757874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During 1917-1939, this figure shows that the fluctuation of shares for P90-95 and P95-99 is exactly opposite to the fluctuation for P99-100.</a:t>
            </a:r>
          </a:p>
          <a:p>
            <a:r>
              <a:rPr lang="en-US" altLang="zh-CN" dirty="0" smtClean="0"/>
              <a:t>P90-99 incomes are mostly composed of wage income.</a:t>
            </a:r>
          </a:p>
          <a:p>
            <a:r>
              <a:rPr lang="en-US" altLang="zh-CN" dirty="0" smtClean="0"/>
              <a:t>P99-100 incomes are mostly composed of capital income.</a:t>
            </a:r>
          </a:p>
          <a:p>
            <a:endParaRPr lang="en-US" altLang="zh-CN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0" y="1285861"/>
            <a:ext cx="2786050" cy="5143536"/>
            <a:chOff x="0" y="1285861"/>
            <a:chExt cx="2786050" cy="514353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285861"/>
              <a:ext cx="2357454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1071538" y="435769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P90-95</a:t>
              </a:r>
              <a:endParaRPr lang="zh-CN" altLang="en-US" sz="2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2928934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P95-99</a:t>
              </a:r>
              <a:endParaRPr lang="zh-CN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472" y="1500174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P99-100</a:t>
              </a:r>
              <a:endParaRPr lang="zh-CN" alt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8" y="1600200"/>
            <a:ext cx="2971792" cy="4525963"/>
          </a:xfrm>
        </p:spPr>
        <p:txBody>
          <a:bodyPr/>
          <a:lstStyle/>
          <a:p>
            <a:r>
              <a:rPr lang="en-US" altLang="zh-CN" dirty="0" smtClean="0"/>
              <a:t>Drop: Increasing tax to finance the war.</a:t>
            </a:r>
          </a:p>
          <a:p>
            <a:r>
              <a:rPr lang="en-US" altLang="zh-CN" dirty="0" smtClean="0"/>
              <a:t>Surge:</a:t>
            </a:r>
          </a:p>
          <a:p>
            <a:pPr>
              <a:buNone/>
            </a:pPr>
            <a:r>
              <a:rPr lang="en-US" altLang="zh-CN" dirty="0" smtClean="0"/>
              <a:t>    Increasing in wage income.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Trends in Top Income Shares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4286280" cy="445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6096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28926" y="414338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P90-95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57488" y="2857496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P95-99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4744" y="5000636"/>
            <a:ext cx="126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P99-100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902</Words>
  <PresentationFormat>全屏显示(4:3)</PresentationFormat>
  <Paragraphs>123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Income Inequality in the United States, 1913-1998</vt:lpstr>
      <vt:lpstr>Kuznets’ inverse-U curve</vt:lpstr>
      <vt:lpstr>Income inequality in the United States</vt:lpstr>
      <vt:lpstr>Question to this inverse-U curve </vt:lpstr>
      <vt:lpstr>Data and Methodology</vt:lpstr>
      <vt:lpstr>Data and Methodology</vt:lpstr>
      <vt:lpstr>The Composition of income</vt:lpstr>
      <vt:lpstr>Trends in Top Income Shares</vt:lpstr>
      <vt:lpstr>Trends in Top Income Shares</vt:lpstr>
      <vt:lpstr>Effect of TRA86</vt:lpstr>
      <vt:lpstr>The secular decline of top capital incomes</vt:lpstr>
      <vt:lpstr>The secular decline of top capital incomes</vt:lpstr>
      <vt:lpstr>Some important questions in these two figures</vt:lpstr>
      <vt:lpstr>The dramatic evolution of the capital income in top incomes</vt:lpstr>
      <vt:lpstr>Decreased concentration of capital income rather than a decline in the share of capital income in the economics as a whole. </vt:lpstr>
      <vt:lpstr>Reason of decreasing concentration of capital income.</vt:lpstr>
      <vt:lpstr>The role of progressive taxation</vt:lpstr>
      <vt:lpstr>Top Wage Shares: Before World WarⅡ</vt:lpstr>
      <vt:lpstr>Top Wage Shares: Sharp drop in Inequality During World WarⅡ</vt:lpstr>
      <vt:lpstr>The Increase in Top Shares since the 1970s</vt:lpstr>
      <vt:lpstr>Why didn’t wages recover after the end of war? </vt:lpstr>
      <vt:lpstr>Conclusion</vt:lpstr>
      <vt:lpstr>Reasons in terms of capital income</vt:lpstr>
      <vt:lpstr>Reasons in terms of wage income</vt:lpstr>
      <vt:lpstr>Income inequality in French and British</vt:lpstr>
      <vt:lpstr>Income inequality in French and British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Inequality in the United States, 1913-1998</dc:title>
  <cp:lastModifiedBy>Yu Ai</cp:lastModifiedBy>
  <cp:revision>115</cp:revision>
  <dcterms:modified xsi:type="dcterms:W3CDTF">2014-04-01T20:03:38Z</dcterms:modified>
</cp:coreProperties>
</file>