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2"/>
    <p:restoredTop sz="90579"/>
  </p:normalViewPr>
  <p:slideViewPr>
    <p:cSldViewPr snapToGrid="0" snapToObjects="1">
      <p:cViewPr>
        <p:scale>
          <a:sx n="100" d="100"/>
          <a:sy n="100"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4410F-9488-8A4D-A56F-14A737499508}" type="datetimeFigureOut">
              <a:rPr lang="en-US" smtClean="0"/>
              <a:t>3/30/16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D0EF2-4C6F-2440-8FC1-407C6AD149B9}" type="slidenum">
              <a:rPr lang="en-US" smtClean="0"/>
              <a:t>‹#›</a:t>
            </a:fld>
            <a:endParaRPr lang="en-US"/>
          </a:p>
        </p:txBody>
      </p:sp>
    </p:spTree>
    <p:extLst>
      <p:ext uri="{BB962C8B-B14F-4D97-AF65-F5344CB8AC3E}">
        <p14:creationId xmlns:p14="http://schemas.microsoft.com/office/powerpoint/2010/main" val="989303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Other theoretical work, such as </a:t>
            </a:r>
            <a:r>
              <a:rPr lang="en-US" sz="1200" kern="1200" dirty="0" err="1" smtClean="0">
                <a:solidFill>
                  <a:schemeClr val="tx1"/>
                </a:solidFill>
                <a:effectLst/>
                <a:latin typeface="+mn-lt"/>
                <a:ea typeface="+mn-ea"/>
                <a:cs typeface="+mn-cs"/>
              </a:rPr>
              <a:t>Floro</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Yotopolous</a:t>
            </a:r>
            <a:r>
              <a:rPr lang="en-US" sz="1200" kern="1200" dirty="0" smtClean="0">
                <a:solidFill>
                  <a:schemeClr val="tx1"/>
                </a:solidFill>
                <a:effectLst/>
                <a:latin typeface="+mn-lt"/>
                <a:ea typeface="+mn-ea"/>
                <a:cs typeface="+mn-cs"/>
              </a:rPr>
              <a:t> (1991), has tied the success of group lending to its ability to harness social ties between borrowers to improve loan repayment. Since there are negative externalities </a:t>
            </a:r>
            <a:r>
              <a:rPr lang="en-US" sz="1200" kern="1200" dirty="0" err="1" smtClean="0">
                <a:solidFill>
                  <a:schemeClr val="tx1"/>
                </a:solidFill>
                <a:effectLst/>
                <a:latin typeface="+mn-lt"/>
                <a:ea typeface="+mn-ea"/>
                <a:cs typeface="+mn-cs"/>
              </a:rPr>
              <a:t>inØicted</a:t>
            </a:r>
            <a:r>
              <a:rPr lang="en-US" sz="1200" kern="1200" dirty="0" smtClean="0">
                <a:solidFill>
                  <a:schemeClr val="tx1"/>
                </a:solidFill>
                <a:effectLst/>
                <a:latin typeface="+mn-lt"/>
                <a:ea typeface="+mn-ea"/>
                <a:cs typeface="+mn-cs"/>
              </a:rPr>
              <a:t> on other members of the community from individual default, and because borrowers' utility functions are presumably sensitive to changes in social standing in tightly knit communities, borrowers therefore </a:t>
            </a:r>
            <a:r>
              <a:rPr lang="en-US" sz="1200" kern="1200" dirty="0" err="1" smtClean="0">
                <a:solidFill>
                  <a:schemeClr val="tx1"/>
                </a:solidFill>
                <a:effectLst/>
                <a:latin typeface="+mn-lt"/>
                <a:ea typeface="+mn-ea"/>
                <a:cs typeface="+mn-cs"/>
              </a:rPr>
              <a:t>internalise</a:t>
            </a:r>
            <a:r>
              <a:rPr lang="en-US" sz="1200" kern="1200" dirty="0" smtClean="0">
                <a:solidFill>
                  <a:schemeClr val="tx1"/>
                </a:solidFill>
                <a:effectLst/>
                <a:latin typeface="+mn-lt"/>
                <a:ea typeface="+mn-ea"/>
                <a:cs typeface="+mn-cs"/>
              </a:rPr>
              <a:t> the externalities associated with moral hazard in credit contracts. According to this view, we should expect to see better borrowing group performance where social ties between members of borrowing groups are strong. </a:t>
            </a:r>
            <a:endParaRPr lang="en-US" dirty="0" smtClean="0"/>
          </a:p>
          <a:p>
            <a:r>
              <a:rPr lang="en-US" sz="1200" kern="1200" dirty="0" err="1" smtClean="0">
                <a:solidFill>
                  <a:schemeClr val="tx1"/>
                </a:solidFill>
                <a:effectLst/>
                <a:latin typeface="+mn-lt"/>
                <a:ea typeface="+mn-ea"/>
                <a:cs typeface="+mn-cs"/>
              </a:rPr>
              <a:t>Besley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Coate</a:t>
            </a:r>
            <a:r>
              <a:rPr lang="en-US" sz="1200" kern="1200" dirty="0" smtClean="0">
                <a:solidFill>
                  <a:schemeClr val="tx1"/>
                </a:solidFill>
                <a:effectLst/>
                <a:latin typeface="+mn-lt"/>
                <a:ea typeface="+mn-ea"/>
                <a:cs typeface="+mn-cs"/>
              </a:rPr>
              <a:t> (1995) place a particular emphasis on the need for social penalties against defaulting members in a borrowing group. They show that without the pressure of sanctions against a defaulting member, group loan repayment may be either higher or lower than that for individual loans. </a:t>
            </a:r>
            <a:r>
              <a:rPr lang="en-US" sz="1200" kern="1200" dirty="0" err="1" smtClean="0">
                <a:solidFill>
                  <a:schemeClr val="tx1"/>
                </a:solidFill>
                <a:effectLst/>
                <a:latin typeface="+mn-lt"/>
                <a:ea typeface="+mn-ea"/>
                <a:cs typeface="+mn-cs"/>
              </a:rPr>
              <a:t>Wydick</a:t>
            </a:r>
            <a:r>
              <a:rPr lang="en-US" sz="1200" kern="1200" dirty="0" smtClean="0">
                <a:solidFill>
                  <a:schemeClr val="tx1"/>
                </a:solidFill>
                <a:effectLst/>
                <a:latin typeface="+mn-lt"/>
                <a:ea typeface="+mn-ea"/>
                <a:cs typeface="+mn-cs"/>
              </a:rPr>
              <a:t> (1996) shows that a </a:t>
            </a:r>
            <a:r>
              <a:rPr lang="en-US" sz="1200" kern="1200" dirty="0" err="1" smtClean="0">
                <a:solidFill>
                  <a:schemeClr val="tx1"/>
                </a:solidFill>
                <a:effectLst/>
                <a:latin typeface="+mn-lt"/>
                <a:ea typeface="+mn-ea"/>
                <a:cs typeface="+mn-cs"/>
              </a:rPr>
              <a:t>sufÆciently</a:t>
            </a:r>
            <a:r>
              <a:rPr lang="en-US" sz="1200" kern="1200" dirty="0" smtClean="0">
                <a:solidFill>
                  <a:schemeClr val="tx1"/>
                </a:solidFill>
                <a:effectLst/>
                <a:latin typeface="+mn-lt"/>
                <a:ea typeface="+mn-ea"/>
                <a:cs typeface="+mn-cs"/>
              </a:rPr>
              <a:t> strong (and credible) threat of social sanctions against a defaulting group member produces a Nash equilibrium in which group lending is able to deter moral hazard in a credit contract. In this view, it is not strictly social ties between borrowers that curtail moral hazard by borrowers, but the strength of group pressure against potential defaulters which is a key determinant in group performance. </a:t>
            </a:r>
            <a:endParaRPr lang="en-US" dirty="0" smtClean="0"/>
          </a:p>
          <a:p>
            <a:endParaRPr lang="en-US" dirty="0"/>
          </a:p>
        </p:txBody>
      </p:sp>
      <p:sp>
        <p:nvSpPr>
          <p:cNvPr id="4" name="Slide Number Placeholder 3"/>
          <p:cNvSpPr>
            <a:spLocks noGrp="1"/>
          </p:cNvSpPr>
          <p:nvPr>
            <p:ph type="sldNum" sz="quarter" idx="10"/>
          </p:nvPr>
        </p:nvSpPr>
        <p:spPr/>
        <p:txBody>
          <a:bodyPr/>
          <a:lstStyle/>
          <a:p>
            <a:fld id="{786D0EF2-4C6F-2440-8FC1-407C6AD149B9}" type="slidenum">
              <a:rPr lang="en-US" smtClean="0"/>
              <a:t>4</a:t>
            </a:fld>
            <a:endParaRPr lang="en-US"/>
          </a:p>
        </p:txBody>
      </p:sp>
    </p:spTree>
    <p:extLst>
      <p:ext uri="{BB962C8B-B14F-4D97-AF65-F5344CB8AC3E}">
        <p14:creationId xmlns:p14="http://schemas.microsoft.com/office/powerpoint/2010/main" val="270467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D0EF2-4C6F-2440-8FC1-407C6AD149B9}" type="slidenum">
              <a:rPr lang="en-US" smtClean="0"/>
              <a:t>7</a:t>
            </a:fld>
            <a:endParaRPr lang="en-US"/>
          </a:p>
        </p:txBody>
      </p:sp>
    </p:spTree>
    <p:extLst>
      <p:ext uri="{BB962C8B-B14F-4D97-AF65-F5344CB8AC3E}">
        <p14:creationId xmlns:p14="http://schemas.microsoft.com/office/powerpoint/2010/main" val="31903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RR- measures repayment rate</a:t>
            </a:r>
          </a:p>
          <a:p>
            <a:r>
              <a:rPr lang="en-US" baseline="0" dirty="0" smtClean="0"/>
              <a:t>NBB- measures moral hazard</a:t>
            </a:r>
          </a:p>
          <a:p>
            <a:r>
              <a:rPr lang="en-US" baseline="0" dirty="0" err="1" smtClean="0"/>
              <a:t>Mutins</a:t>
            </a:r>
            <a:r>
              <a:rPr lang="en-US" baseline="0" dirty="0" smtClean="0"/>
              <a:t>- </a:t>
            </a:r>
            <a:r>
              <a:rPr lang="en-US" baseline="0" dirty="0" err="1" smtClean="0"/>
              <a:t>Mesures</a:t>
            </a:r>
            <a:r>
              <a:rPr lang="en-US" baseline="0" dirty="0" smtClean="0"/>
              <a:t> provision of intra group performance</a:t>
            </a:r>
          </a:p>
          <a:p>
            <a:endParaRPr lang="en-US" baseline="0" dirty="0" smtClean="0"/>
          </a:p>
          <a:p>
            <a:r>
              <a:rPr lang="en-US" dirty="0" smtClean="0"/>
              <a:t>Explain independent</a:t>
            </a:r>
          </a:p>
          <a:p>
            <a:endParaRPr lang="en-US" dirty="0" smtClean="0"/>
          </a:p>
          <a:p>
            <a:r>
              <a:rPr lang="en-US" dirty="0" smtClean="0"/>
              <a:t>Foe example one of the things we we r </a:t>
            </a:r>
            <a:r>
              <a:rPr lang="en-US" dirty="0" err="1" smtClean="0"/>
              <a:t>tring</a:t>
            </a:r>
            <a:r>
              <a:rPr lang="en-US" dirty="0" smtClean="0"/>
              <a:t> to see</a:t>
            </a:r>
            <a:r>
              <a:rPr lang="en-US" baseline="0" dirty="0" smtClean="0"/>
              <a:t> if pressure on group members is reducing moral hazard by seeing  whether group pressure is reducing misuse of borrowed of funds or whether group pressure is reducing repayment rate by </a:t>
            </a:r>
            <a:r>
              <a:rPr lang="en-US" baseline="0" dirty="0" err="1" smtClean="0"/>
              <a:t>reducnig</a:t>
            </a:r>
            <a:r>
              <a:rPr lang="en-US" baseline="0" dirty="0" smtClean="0"/>
              <a:t> the no. of days the loans is in arrears.</a:t>
            </a:r>
            <a:endParaRPr lang="en-US" dirty="0"/>
          </a:p>
        </p:txBody>
      </p:sp>
      <p:sp>
        <p:nvSpPr>
          <p:cNvPr id="4" name="Slide Number Placeholder 3"/>
          <p:cNvSpPr>
            <a:spLocks noGrp="1"/>
          </p:cNvSpPr>
          <p:nvPr>
            <p:ph type="sldNum" sz="quarter" idx="10"/>
          </p:nvPr>
        </p:nvSpPr>
        <p:spPr/>
        <p:txBody>
          <a:bodyPr/>
          <a:lstStyle/>
          <a:p>
            <a:fld id="{786D0EF2-4C6F-2440-8FC1-407C6AD149B9}" type="slidenum">
              <a:rPr lang="en-US" smtClean="0"/>
              <a:t>8</a:t>
            </a:fld>
            <a:endParaRPr lang="en-US"/>
          </a:p>
        </p:txBody>
      </p:sp>
    </p:spTree>
    <p:extLst>
      <p:ext uri="{BB962C8B-B14F-4D97-AF65-F5344CB8AC3E}">
        <p14:creationId xmlns:p14="http://schemas.microsoft.com/office/powerpoint/2010/main" val="210477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table 2, we have the results </a:t>
            </a:r>
            <a:r>
              <a:rPr lang="en-US" dirty="0" err="1" smtClean="0"/>
              <a:t>fr</a:t>
            </a:r>
            <a:r>
              <a:rPr lang="en-US" dirty="0" smtClean="0"/>
              <a:t> how social cohesion</a:t>
            </a:r>
            <a:r>
              <a:rPr lang="en-US" baseline="0" dirty="0" smtClean="0"/>
              <a:t> reduces moral hazard</a:t>
            </a:r>
          </a:p>
          <a:p>
            <a:endParaRPr lang="en-US" dirty="0" smtClean="0"/>
          </a:p>
          <a:p>
            <a:r>
              <a:rPr lang="en-US" dirty="0" smtClean="0"/>
              <a:t>Positive</a:t>
            </a:r>
            <a:r>
              <a:rPr lang="en-US" baseline="0" dirty="0" smtClean="0"/>
              <a:t> relationship- this reduces moral hazard</a:t>
            </a:r>
          </a:p>
          <a:p>
            <a:r>
              <a:rPr lang="en-US" baseline="0" dirty="0" smtClean="0"/>
              <a:t>Negative </a:t>
            </a:r>
            <a:r>
              <a:rPr lang="en-US" baseline="0" dirty="0" err="1" smtClean="0"/>
              <a:t>relationshio</a:t>
            </a:r>
            <a:r>
              <a:rPr lang="en-US" baseline="0" dirty="0" smtClean="0"/>
              <a:t>-this increases. Dummy 1 and 1</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86D0EF2-4C6F-2440-8FC1-407C6AD149B9}" type="slidenum">
              <a:rPr lang="en-US" smtClean="0"/>
              <a:t>9</a:t>
            </a:fld>
            <a:endParaRPr lang="en-US"/>
          </a:p>
        </p:txBody>
      </p:sp>
    </p:spTree>
    <p:extLst>
      <p:ext uri="{BB962C8B-B14F-4D97-AF65-F5344CB8AC3E}">
        <p14:creationId xmlns:p14="http://schemas.microsoft.com/office/powerpoint/2010/main" val="140610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D0EF2-4C6F-2440-8FC1-407C6AD149B9}" type="slidenum">
              <a:rPr lang="en-US" smtClean="0"/>
              <a:t>10</a:t>
            </a:fld>
            <a:endParaRPr lang="en-US"/>
          </a:p>
        </p:txBody>
      </p:sp>
    </p:spTree>
    <p:extLst>
      <p:ext uri="{BB962C8B-B14F-4D97-AF65-F5344CB8AC3E}">
        <p14:creationId xmlns:p14="http://schemas.microsoft.com/office/powerpoint/2010/main" val="465371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First the unconstrained logits were estimated, then constraints were placed by sequentially constraining to zero the set of coefficients representing the three different types of social cohesion. The likelihood ratio, given in log form as 2(log I C log I U ) ⇠ ̃2k , follows a chi-square distribution with k degrees of freedom, where k is the number of restricted parameters, LC is the constrained log-likelihood value, and LU is unconstrained.</a:t>
            </a:r>
            <a:endParaRPr lang="en-US" dirty="0"/>
          </a:p>
        </p:txBody>
      </p:sp>
      <p:sp>
        <p:nvSpPr>
          <p:cNvPr id="4" name="Slide Number Placeholder 3"/>
          <p:cNvSpPr>
            <a:spLocks noGrp="1"/>
          </p:cNvSpPr>
          <p:nvPr>
            <p:ph type="sldNum" sz="quarter" idx="10"/>
          </p:nvPr>
        </p:nvSpPr>
        <p:spPr/>
        <p:txBody>
          <a:bodyPr/>
          <a:lstStyle/>
          <a:p>
            <a:fld id="{786D0EF2-4C6F-2440-8FC1-407C6AD149B9}" type="slidenum">
              <a:rPr lang="en-US" smtClean="0"/>
              <a:t>12</a:t>
            </a:fld>
            <a:endParaRPr lang="en-US"/>
          </a:p>
        </p:txBody>
      </p:sp>
    </p:spTree>
    <p:extLst>
      <p:ext uri="{BB962C8B-B14F-4D97-AF65-F5344CB8AC3E}">
        <p14:creationId xmlns:p14="http://schemas.microsoft.com/office/powerpoint/2010/main" val="1972801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486" y="841829"/>
            <a:ext cx="6748517" cy="3209007"/>
          </a:xfrm>
        </p:spPr>
        <p:txBody>
          <a:bodyPr/>
          <a:lstStyle/>
          <a:p>
            <a:r>
              <a:rPr lang="en-US" dirty="0" smtClean="0"/>
              <a:t>‘</a:t>
            </a:r>
            <a:r>
              <a:rPr lang="en-US" sz="4400" dirty="0" smtClean="0"/>
              <a:t>Can Social Cohesion be Harnessed to Repair Market Failures? Evidence from Group lending in Guatemala</a:t>
            </a:r>
            <a:r>
              <a:rPr lang="en-US" dirty="0" smtClean="0"/>
              <a:t>’</a:t>
            </a:r>
            <a:endParaRPr lang="en-US" dirty="0"/>
          </a:p>
        </p:txBody>
      </p:sp>
      <p:sp>
        <p:nvSpPr>
          <p:cNvPr id="3" name="Subtitle 2"/>
          <p:cNvSpPr>
            <a:spLocks noGrp="1"/>
          </p:cNvSpPr>
          <p:nvPr>
            <p:ph type="subTitle" idx="1"/>
          </p:nvPr>
        </p:nvSpPr>
        <p:spPr/>
        <p:txBody>
          <a:bodyPr/>
          <a:lstStyle/>
          <a:p>
            <a:r>
              <a:rPr lang="en-US" dirty="0" smtClean="0"/>
              <a:t>Author :Bruce </a:t>
            </a:r>
            <a:r>
              <a:rPr lang="en-US" dirty="0" err="1" smtClean="0"/>
              <a:t>Wydick</a:t>
            </a:r>
            <a:endParaRPr lang="en-US" dirty="0" smtClean="0"/>
          </a:p>
          <a:p>
            <a:r>
              <a:rPr lang="en-US" dirty="0" smtClean="0"/>
              <a:t>Presented </a:t>
            </a:r>
            <a:r>
              <a:rPr lang="en-US" dirty="0" smtClean="0"/>
              <a:t>by </a:t>
            </a:r>
            <a:r>
              <a:rPr lang="en-US" dirty="0" err="1" smtClean="0"/>
              <a:t>Iffat</a:t>
            </a:r>
            <a:r>
              <a:rPr lang="en-US" dirty="0" smtClean="0"/>
              <a:t> Ara </a:t>
            </a:r>
            <a:r>
              <a:rPr lang="en-US" dirty="0" err="1" smtClean="0"/>
              <a:t>Mustaque</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a:xfrm>
            <a:off x="1103086" y="3240383"/>
            <a:ext cx="4064000" cy="292818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885063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9868"/>
            <a:ext cx="6400800" cy="6546532"/>
          </a:xfrm>
        </p:spPr>
      </p:pic>
      <p:sp>
        <p:nvSpPr>
          <p:cNvPr id="5" name="TextBox 4"/>
          <p:cNvSpPr txBox="1"/>
          <p:nvPr/>
        </p:nvSpPr>
        <p:spPr>
          <a:xfrm>
            <a:off x="5930900" y="1173480"/>
            <a:ext cx="3808186" cy="2862322"/>
          </a:xfrm>
          <a:prstGeom prst="rect">
            <a:avLst/>
          </a:prstGeom>
          <a:noFill/>
        </p:spPr>
        <p:txBody>
          <a:bodyPr wrap="square" rtlCol="0">
            <a:spAutoFit/>
          </a:bodyPr>
          <a:lstStyle/>
          <a:p>
            <a:pPr marL="171450" indent="-171450">
              <a:buFont typeface="Wingdings" charset="2"/>
              <a:buChar char="Ø"/>
            </a:pPr>
            <a:r>
              <a:rPr lang="en-US" sz="1200" dirty="0" smtClean="0"/>
              <a:t>For </a:t>
            </a:r>
            <a:r>
              <a:rPr lang="en-US" sz="1200" dirty="0"/>
              <a:t>the estimates of intra-group insurance presented in Table 3, the </a:t>
            </a:r>
            <a:r>
              <a:rPr lang="en-US" sz="1200" b="1" dirty="0"/>
              <a:t>left- hand side dummy variable was equal to one if the group indicated that its members at least occasionally help other members with their loan payments when they are in </a:t>
            </a:r>
            <a:r>
              <a:rPr lang="en-US" sz="1200" b="1" dirty="0" smtClean="0"/>
              <a:t>need.(provision of intra group </a:t>
            </a:r>
            <a:r>
              <a:rPr lang="en-US" sz="1200" b="1" dirty="0" err="1" smtClean="0"/>
              <a:t>insu</a:t>
            </a:r>
            <a:r>
              <a:rPr lang="en-US" sz="1200" dirty="0" smtClean="0"/>
              <a:t>).</a:t>
            </a:r>
          </a:p>
          <a:p>
            <a:pPr marL="171450" indent="-171450">
              <a:buFont typeface="Wingdings" charset="2"/>
              <a:buChar char="Ø"/>
            </a:pPr>
            <a:endParaRPr lang="en-US" sz="1200" dirty="0" smtClean="0"/>
          </a:p>
          <a:p>
            <a:pPr marL="171450" indent="-171450">
              <a:buFont typeface="Wingdings" charset="2"/>
              <a:buChar char="Ø"/>
            </a:pPr>
            <a:r>
              <a:rPr lang="en-US" sz="1200" dirty="0" smtClean="0"/>
              <a:t> </a:t>
            </a:r>
            <a:r>
              <a:rPr lang="en-US" sz="1200" dirty="0"/>
              <a:t>The results in Table 3 reveal </a:t>
            </a:r>
            <a:r>
              <a:rPr lang="en-US" sz="1200" b="1" dirty="0"/>
              <a:t>the central importance of peer monitoring in the provision of intra-group insurance</a:t>
            </a:r>
            <a:r>
              <a:rPr lang="en-US" sz="1200" dirty="0"/>
              <a:t>. In urban areas, KNOWSALE is </a:t>
            </a:r>
            <a:r>
              <a:rPr lang="en-US" sz="1200" dirty="0" smtClean="0"/>
              <a:t>significant </a:t>
            </a:r>
            <a:r>
              <a:rPr lang="en-US" sz="1200" dirty="0"/>
              <a:t>at the 90% level, and AVGDIST is </a:t>
            </a:r>
            <a:r>
              <a:rPr lang="en-US" sz="1200" dirty="0" smtClean="0"/>
              <a:t>significant </a:t>
            </a:r>
            <a:r>
              <a:rPr lang="en-US" sz="1200" dirty="0"/>
              <a:t>at the 95% level in explaining insurance provision. In rural areas, AVGDIST and SAMEBUS which facilitate monitoring are both </a:t>
            </a:r>
            <a:r>
              <a:rPr lang="en-US" sz="1200" dirty="0" smtClean="0"/>
              <a:t>significant </a:t>
            </a:r>
            <a:r>
              <a:rPr lang="en-US" sz="1200" dirty="0"/>
              <a:t>at the 98% level </a:t>
            </a:r>
            <a:endParaRPr lang="en-US" sz="1200" dirty="0"/>
          </a:p>
        </p:txBody>
      </p:sp>
    </p:spTree>
    <p:extLst>
      <p:ext uri="{BB962C8B-B14F-4D97-AF65-F5344CB8AC3E}">
        <p14:creationId xmlns:p14="http://schemas.microsoft.com/office/powerpoint/2010/main" val="147302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218"/>
            <a:ext cx="6883400" cy="6459782"/>
          </a:xfrm>
        </p:spPr>
      </p:pic>
      <p:sp>
        <p:nvSpPr>
          <p:cNvPr id="5" name="TextBox 4"/>
          <p:cNvSpPr txBox="1"/>
          <p:nvPr/>
        </p:nvSpPr>
        <p:spPr>
          <a:xfrm>
            <a:off x="6302131" y="1388950"/>
            <a:ext cx="3329354" cy="3970318"/>
          </a:xfrm>
          <a:prstGeom prst="rect">
            <a:avLst/>
          </a:prstGeom>
          <a:noFill/>
        </p:spPr>
        <p:txBody>
          <a:bodyPr wrap="square" rtlCol="0">
            <a:spAutoFit/>
          </a:bodyPr>
          <a:lstStyle/>
          <a:p>
            <a:pPr marL="171450" indent="-171450">
              <a:buFont typeface="Wingdings" charset="2"/>
              <a:buChar char="Ø"/>
            </a:pPr>
            <a:r>
              <a:rPr lang="en-US" sz="1200" dirty="0" smtClean="0"/>
              <a:t>The final </a:t>
            </a:r>
            <a:r>
              <a:rPr lang="en-US" sz="1200" dirty="0"/>
              <a:t>logit estimation, presented in Table 4, shows the effect of the theoretically </a:t>
            </a:r>
            <a:r>
              <a:rPr lang="en-US" sz="1200" dirty="0" smtClean="0"/>
              <a:t>significant </a:t>
            </a:r>
            <a:r>
              <a:rPr lang="en-US" sz="1200" dirty="0"/>
              <a:t>variables on the overall group repayment </a:t>
            </a:r>
            <a:r>
              <a:rPr lang="en-US" sz="1200" dirty="0" smtClean="0"/>
              <a:t>performance.</a:t>
            </a:r>
          </a:p>
          <a:p>
            <a:pPr marL="171450" indent="-171450">
              <a:buFont typeface="Wingdings" charset="2"/>
              <a:buChar char="Ø"/>
            </a:pPr>
            <a:endParaRPr lang="en-US" sz="1200" dirty="0" smtClean="0"/>
          </a:p>
          <a:p>
            <a:pPr marL="171450" indent="-171450">
              <a:buFont typeface="Wingdings" charset="2"/>
              <a:buChar char="Ø"/>
            </a:pPr>
            <a:r>
              <a:rPr lang="en-US" sz="1200" dirty="0" smtClean="0"/>
              <a:t> </a:t>
            </a:r>
            <a:r>
              <a:rPr lang="en-US" sz="1200" dirty="0"/>
              <a:t>A group received a dummy variable equal to one if they were by FUNDAP's own criteria, a `problem-free' group. These groups had never been more than seven days late with any loan, and had average </a:t>
            </a:r>
            <a:r>
              <a:rPr lang="en-US" sz="1200" dirty="0" smtClean="0"/>
              <a:t>arrears </a:t>
            </a:r>
            <a:r>
              <a:rPr lang="en-US" sz="1200" dirty="0"/>
              <a:t>of less than three days per loan. </a:t>
            </a:r>
            <a:endParaRPr lang="en-US" sz="1200" dirty="0" smtClean="0"/>
          </a:p>
          <a:p>
            <a:pPr marL="171450" indent="-171450">
              <a:buFont typeface="Wingdings" charset="2"/>
              <a:buChar char="Ø"/>
            </a:pPr>
            <a:endParaRPr lang="en-US" sz="1200" dirty="0" smtClean="0"/>
          </a:p>
          <a:p>
            <a:pPr marL="171450" indent="-171450">
              <a:buFont typeface="Wingdings" charset="2"/>
              <a:buChar char="Ø"/>
            </a:pPr>
            <a:r>
              <a:rPr lang="en-US" sz="1200" dirty="0" smtClean="0"/>
              <a:t>The </a:t>
            </a:r>
            <a:r>
              <a:rPr lang="en-US" sz="1200" dirty="0"/>
              <a:t>estimation reveals the importance of peer monitoring with respect to group loan repayment. AVGDIST and KNOWSALE are again </a:t>
            </a:r>
            <a:r>
              <a:rPr lang="en-US" sz="1200" dirty="0" smtClean="0"/>
              <a:t>significant</a:t>
            </a:r>
            <a:r>
              <a:rPr lang="en-US" sz="1200" dirty="0"/>
              <a:t>, via their effect on facilitating intra-group insurance. Again, there is no clear pattern of </a:t>
            </a:r>
            <a:r>
              <a:rPr lang="en-US" sz="1200" dirty="0" smtClean="0"/>
              <a:t>significance </a:t>
            </a:r>
            <a:r>
              <a:rPr lang="en-US" sz="1200" dirty="0"/>
              <a:t>with variables intended to </a:t>
            </a:r>
            <a:r>
              <a:rPr lang="en-US" sz="1200" dirty="0" smtClean="0"/>
              <a:t>reflect </a:t>
            </a:r>
            <a:r>
              <a:rPr lang="en-US" sz="1200" dirty="0"/>
              <a:t>the degree of social ties in borrowing groups or group pressure. </a:t>
            </a:r>
            <a:endParaRPr lang="en-US" sz="1200" dirty="0"/>
          </a:p>
        </p:txBody>
      </p:sp>
    </p:spTree>
    <p:extLst>
      <p:ext uri="{BB962C8B-B14F-4D97-AF65-F5344CB8AC3E}">
        <p14:creationId xmlns:p14="http://schemas.microsoft.com/office/powerpoint/2010/main" val="60021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8301" y="179388"/>
            <a:ext cx="5626099" cy="6475412"/>
          </a:xfrm>
        </p:spPr>
      </p:pic>
      <p:sp>
        <p:nvSpPr>
          <p:cNvPr id="5" name="TextBox 4"/>
          <p:cNvSpPr txBox="1"/>
          <p:nvPr/>
        </p:nvSpPr>
        <p:spPr>
          <a:xfrm>
            <a:off x="5704114" y="1354991"/>
            <a:ext cx="3795486" cy="2708434"/>
          </a:xfrm>
          <a:prstGeom prst="rect">
            <a:avLst/>
          </a:prstGeom>
          <a:noFill/>
        </p:spPr>
        <p:txBody>
          <a:bodyPr wrap="square" rtlCol="0">
            <a:spAutoFit/>
          </a:bodyPr>
          <a:lstStyle/>
          <a:p>
            <a:pPr marL="171450" indent="-171450">
              <a:buFont typeface="Wingdings" charset="2"/>
              <a:buChar char="Ø"/>
            </a:pPr>
            <a:r>
              <a:rPr lang="en-US" sz="1000" dirty="0" smtClean="0"/>
              <a:t>The final </a:t>
            </a:r>
            <a:r>
              <a:rPr lang="en-US" sz="1000" dirty="0"/>
              <a:t>empirical task was to test the overall </a:t>
            </a:r>
            <a:r>
              <a:rPr lang="en-US" sz="1000" dirty="0" smtClean="0"/>
              <a:t>significance </a:t>
            </a:r>
            <a:r>
              <a:rPr lang="en-US" sz="1000" dirty="0"/>
              <a:t>of the three different types of social cohesion on the Guatemalan data. To carry out this procedure likelihood-ratio tests were performed on the logit estimates. </a:t>
            </a:r>
            <a:endParaRPr lang="en-US" sz="1000" dirty="0" smtClean="0"/>
          </a:p>
          <a:p>
            <a:pPr marL="171450" indent="-171450">
              <a:buFont typeface="Wingdings" charset="2"/>
              <a:buChar char="Ø"/>
            </a:pPr>
            <a:endParaRPr lang="en-US" sz="1000" dirty="0" smtClean="0"/>
          </a:p>
          <a:p>
            <a:pPr marL="171450" indent="-171450">
              <a:buFont typeface="Wingdings" charset="2"/>
              <a:buChar char="Ø"/>
            </a:pPr>
            <a:r>
              <a:rPr lang="en-US" sz="1000" dirty="0" smtClean="0"/>
              <a:t>The </a:t>
            </a:r>
            <a:r>
              <a:rPr lang="en-US" sz="1000" dirty="0"/>
              <a:t>results of the likelihood ratio tests on the Guatemalan data offer evidence that the success of group lending is derived from peer monitoring and a group's willingness to apply internal pressure on delinquent members rather than the institution's ability to harness previously existing social ties to improve loan repayment. </a:t>
            </a:r>
            <a:endParaRPr lang="en-US" sz="1000" dirty="0" smtClean="0"/>
          </a:p>
          <a:p>
            <a:pPr marL="171450" indent="-171450">
              <a:buFont typeface="Wingdings" charset="2"/>
              <a:buChar char="Ø"/>
            </a:pPr>
            <a:endParaRPr lang="en-US" sz="1000" dirty="0" smtClean="0"/>
          </a:p>
          <a:p>
            <a:pPr marL="171450" indent="-171450">
              <a:buFont typeface="Wingdings" charset="2"/>
              <a:buChar char="Ø"/>
            </a:pPr>
            <a:r>
              <a:rPr lang="en-US" sz="1000" dirty="0" smtClean="0"/>
              <a:t>Of </a:t>
            </a:r>
            <a:r>
              <a:rPr lang="en-US" sz="1000" dirty="0"/>
              <a:t>the three different measures group performance through a moderate effect on mitigating moral hazard problems, and through a stronger effect on facilitating intra-group insurance. The effect of group pressure is observable, but </a:t>
            </a:r>
            <a:r>
              <a:rPr lang="en-US" sz="1000" dirty="0" smtClean="0"/>
              <a:t>more limited</a:t>
            </a:r>
            <a:endParaRPr lang="en-US" sz="1200" dirty="0"/>
          </a:p>
        </p:txBody>
      </p:sp>
    </p:spTree>
    <p:extLst>
      <p:ext uri="{BB962C8B-B14F-4D97-AF65-F5344CB8AC3E}">
        <p14:creationId xmlns:p14="http://schemas.microsoft.com/office/powerpoint/2010/main" val="1035014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6700"/>
            <a:ext cx="8596668" cy="749300"/>
          </a:xfrm>
        </p:spPr>
        <p:txBody>
          <a:bodyPr>
            <a:normAutofit fontScale="90000"/>
          </a:bodyPr>
          <a:lstStyle/>
          <a:p>
            <a:r>
              <a:rPr lang="en-US" dirty="0" smtClean="0"/>
              <a:t> </a:t>
            </a:r>
            <a:r>
              <a:rPr lang="en-US" u="sng" dirty="0" smtClean="0"/>
              <a:t>Conclusion</a:t>
            </a:r>
            <a:r>
              <a:rPr lang="en-US" u="sng" dirty="0"/>
              <a:t/>
            </a:r>
            <a:br>
              <a:rPr lang="en-US" u="sng" dirty="0"/>
            </a:br>
            <a:endParaRPr lang="en-US" u="sng" dirty="0"/>
          </a:p>
        </p:txBody>
      </p:sp>
      <p:sp>
        <p:nvSpPr>
          <p:cNvPr id="3" name="Content Placeholder 2"/>
          <p:cNvSpPr>
            <a:spLocks noGrp="1"/>
          </p:cNvSpPr>
          <p:nvPr>
            <p:ph idx="1"/>
          </p:nvPr>
        </p:nvSpPr>
        <p:spPr>
          <a:xfrm>
            <a:off x="677334" y="1016000"/>
            <a:ext cx="8596668" cy="5025363"/>
          </a:xfrm>
        </p:spPr>
        <p:txBody>
          <a:bodyPr>
            <a:normAutofit/>
          </a:bodyPr>
          <a:lstStyle/>
          <a:p>
            <a:r>
              <a:rPr lang="en-US" sz="1200" dirty="0"/>
              <a:t>One of the central </a:t>
            </a:r>
            <a:r>
              <a:rPr lang="en-US" sz="1200" dirty="0" smtClean="0"/>
              <a:t>findings </a:t>
            </a:r>
            <a:r>
              <a:rPr lang="en-US" sz="1200" dirty="0"/>
              <a:t>of this research is the surprisingly small degree to which social ties within borrowing groups affect group performance. In the estimates from Guatemalan data, social ties either show no </a:t>
            </a:r>
            <a:r>
              <a:rPr lang="en-US" sz="1200" dirty="0" smtClean="0"/>
              <a:t>significant </a:t>
            </a:r>
            <a:r>
              <a:rPr lang="en-US" sz="1200" dirty="0"/>
              <a:t>effect on borrowing group </a:t>
            </a:r>
            <a:r>
              <a:rPr lang="en-US" sz="1200" dirty="0" err="1" smtClean="0"/>
              <a:t>behaviour</a:t>
            </a:r>
            <a:endParaRPr lang="en-US" sz="1200" dirty="0" smtClean="0"/>
          </a:p>
          <a:p>
            <a:r>
              <a:rPr lang="en-US" sz="1200" dirty="0"/>
              <a:t>In the Guatemalan context, group lending does not appear to function through </a:t>
            </a:r>
            <a:r>
              <a:rPr lang="en-US" sz="1200" dirty="0" err="1"/>
              <a:t>utilising</a:t>
            </a:r>
            <a:r>
              <a:rPr lang="en-US" sz="1200" dirty="0"/>
              <a:t> previously </a:t>
            </a:r>
            <a:r>
              <a:rPr lang="en-US" sz="1200" dirty="0" smtClean="0"/>
              <a:t>existing </a:t>
            </a:r>
            <a:r>
              <a:rPr lang="en-US" sz="1200" dirty="0"/>
              <a:t>social ties to mitigate moral hazard problems, facilitate credit insurance, or improve repayment rates</a:t>
            </a:r>
            <a:r>
              <a:rPr lang="en-US" dirty="0"/>
              <a:t>. </a:t>
            </a:r>
            <a:endParaRPr lang="en-US" dirty="0" smtClean="0"/>
          </a:p>
          <a:p>
            <a:r>
              <a:rPr lang="en-US" sz="1200" dirty="0"/>
              <a:t>Moreover, both </a:t>
            </a:r>
            <a:r>
              <a:rPr lang="en-US" sz="1200" dirty="0" smtClean="0"/>
              <a:t>first-hand </a:t>
            </a:r>
            <a:r>
              <a:rPr lang="en-US" sz="1200" dirty="0"/>
              <a:t>observation of borrowing groups and the empirical results of this research suggest an alternative view of borrowing groups: Via peer monitoring, borrowing groups appear to function both as miniature insurance networks (as in Rashid and Townsend, 1992) and as juries, helping those with </a:t>
            </a:r>
            <a:r>
              <a:rPr lang="en-US" sz="1200" dirty="0" smtClean="0"/>
              <a:t>verifiable </a:t>
            </a:r>
            <a:r>
              <a:rPr lang="en-US" sz="1200" dirty="0"/>
              <a:t>claims of hardship to repay loans, while threatening indolent and risky borrowers with expulsion from the group </a:t>
            </a:r>
            <a:endParaRPr lang="en-US" sz="1200" dirty="0"/>
          </a:p>
          <a:p>
            <a:r>
              <a:rPr lang="en-US" sz="1200" dirty="0"/>
              <a:t>A credible promise by the institution to deny credit to expelled group members provides the backbone for judgments rendered by groups upon the </a:t>
            </a:r>
            <a:r>
              <a:rPr lang="en-US" sz="1200" dirty="0" smtClean="0"/>
              <a:t>performance </a:t>
            </a:r>
            <a:r>
              <a:rPr lang="en-US" sz="1200" dirty="0"/>
              <a:t>of their individual members. If borrowing groups indeed function in this way, previously existing social ties are unnecessary for group lending to yield high repayment rates. Previously existing social ties may even create a </a:t>
            </a:r>
            <a:r>
              <a:rPr lang="en-US" sz="1200" dirty="0" smtClean="0"/>
              <a:t>conflict </a:t>
            </a:r>
            <a:r>
              <a:rPr lang="en-US" sz="1200" dirty="0"/>
              <a:t>of interest for borrowing groups, making threats of expulsion from the group more </a:t>
            </a:r>
            <a:r>
              <a:rPr lang="en-US" sz="1200" dirty="0" smtClean="0"/>
              <a:t>difficult </a:t>
            </a:r>
            <a:r>
              <a:rPr lang="en-US" sz="1200" dirty="0"/>
              <a:t>and less credible. </a:t>
            </a:r>
            <a:endParaRPr lang="en-US" sz="1200" dirty="0" smtClean="0"/>
          </a:p>
          <a:p>
            <a:r>
              <a:rPr lang="en-US" sz="1200" dirty="0"/>
              <a:t>A second </a:t>
            </a:r>
            <a:r>
              <a:rPr lang="en-US" sz="1200" dirty="0" smtClean="0"/>
              <a:t>finding </a:t>
            </a:r>
            <a:r>
              <a:rPr lang="en-US" sz="1200" dirty="0"/>
              <a:t>of this research is that groups located in different settings appear to enforce repayment within their membership in different ways: Repayment rates are improved in urban groups primarily though the </a:t>
            </a:r>
            <a:r>
              <a:rPr lang="en-US" sz="1200" dirty="0" smtClean="0"/>
              <a:t>stimulation </a:t>
            </a:r>
            <a:r>
              <a:rPr lang="en-US" sz="1200" dirty="0"/>
              <a:t>of intra-group insurance via more intensive peer monitoring. For groups located in rural areas, where direct monitoring is </a:t>
            </a:r>
            <a:r>
              <a:rPr lang="en-US" sz="1200" dirty="0" smtClean="0"/>
              <a:t>difficult</a:t>
            </a:r>
            <a:r>
              <a:rPr lang="en-US" sz="1200" dirty="0"/>
              <a:t>, moral hazard is deterred primarily through a willingness to apply social pressure </a:t>
            </a:r>
            <a:endParaRPr lang="en-US" sz="1200" dirty="0"/>
          </a:p>
          <a:p>
            <a:endParaRPr lang="en-US" sz="1200" dirty="0"/>
          </a:p>
          <a:p>
            <a:endParaRPr lang="en-US" dirty="0"/>
          </a:p>
          <a:p>
            <a:endParaRPr lang="en-US" dirty="0"/>
          </a:p>
        </p:txBody>
      </p:sp>
    </p:spTree>
    <p:extLst>
      <p:ext uri="{BB962C8B-B14F-4D97-AF65-F5344CB8AC3E}">
        <p14:creationId xmlns:p14="http://schemas.microsoft.com/office/powerpoint/2010/main" val="212181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2856"/>
            <a:ext cx="8596668" cy="638629"/>
          </a:xfrm>
        </p:spPr>
        <p:txBody>
          <a:bodyPr>
            <a:noAutofit/>
          </a:bodyPr>
          <a:lstStyle/>
          <a:p>
            <a:r>
              <a:rPr lang="en-US" sz="2400" u="sng" dirty="0" smtClean="0"/>
              <a:t>Some Policy implications of this research</a:t>
            </a:r>
            <a:r>
              <a:rPr lang="en-US" sz="2400" u="sng" dirty="0"/>
              <a:t/>
            </a:r>
            <a:br>
              <a:rPr lang="en-US" sz="2400" u="sng" dirty="0"/>
            </a:br>
            <a:endParaRPr lang="en-US" sz="2400" u="sng" dirty="0"/>
          </a:p>
        </p:txBody>
      </p:sp>
      <p:sp>
        <p:nvSpPr>
          <p:cNvPr id="3" name="Content Placeholder 2"/>
          <p:cNvSpPr>
            <a:spLocks noGrp="1"/>
          </p:cNvSpPr>
          <p:nvPr>
            <p:ph idx="1"/>
          </p:nvPr>
        </p:nvSpPr>
        <p:spPr>
          <a:xfrm>
            <a:off x="677334" y="1190171"/>
            <a:ext cx="8596668" cy="4851191"/>
          </a:xfrm>
        </p:spPr>
        <p:txBody>
          <a:bodyPr/>
          <a:lstStyle/>
          <a:p>
            <a:r>
              <a:rPr lang="en-US" dirty="0"/>
              <a:t>G</a:t>
            </a:r>
            <a:r>
              <a:rPr lang="en-US" dirty="0" smtClean="0"/>
              <a:t>roup </a:t>
            </a:r>
            <a:r>
              <a:rPr lang="en-US" dirty="0"/>
              <a:t>lending may not need to be implemented in areas in which social ties are strong for the institution to be able to reduce problems related to asymmetric information in credit markets. The conclusions from this research suggest that the performance of group lending as an institution is more likely to be </a:t>
            </a:r>
            <a:r>
              <a:rPr lang="en-US" dirty="0" smtClean="0"/>
              <a:t>influenced </a:t>
            </a:r>
            <a:r>
              <a:rPr lang="en-US" dirty="0"/>
              <a:t>by the ability of borrowers to monitor one another and the ability of borrowing groups to credibly threaten to sack poorly performing members from the group. This </a:t>
            </a:r>
            <a:r>
              <a:rPr lang="en-US" dirty="0" smtClean="0"/>
              <a:t>finding </a:t>
            </a:r>
            <a:r>
              <a:rPr lang="en-US" dirty="0"/>
              <a:t>underscores the importance many group lending institutions give to training sessions in which groups are given permission, and even encouraged, to drop members from their ranks who are habitually tardy with </a:t>
            </a:r>
            <a:r>
              <a:rPr lang="en-US" dirty="0" err="1" smtClean="0"/>
              <a:t>payments,and</a:t>
            </a:r>
            <a:r>
              <a:rPr lang="en-US" dirty="0" smtClean="0"/>
              <a:t> </a:t>
            </a:r>
            <a:r>
              <a:rPr lang="en-US" dirty="0"/>
              <a:t>to come to the aid of borrowers who have been victims of unavoidable mishap. In this way, borrowing groups can function through a form of social cohesion that may operate independently of previously existing social ties </a:t>
            </a:r>
            <a:endParaRPr lang="en-US" dirty="0"/>
          </a:p>
          <a:p>
            <a:endParaRPr lang="en-US" dirty="0"/>
          </a:p>
        </p:txBody>
      </p:sp>
    </p:spTree>
    <p:extLst>
      <p:ext uri="{BB962C8B-B14F-4D97-AF65-F5344CB8AC3E}">
        <p14:creationId xmlns:p14="http://schemas.microsoft.com/office/powerpoint/2010/main" val="151320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286"/>
            <a:ext cx="8596668" cy="943428"/>
          </a:xfrm>
        </p:spPr>
        <p:txBody>
          <a:bodyPr>
            <a:normAutofit/>
          </a:bodyPr>
          <a:lstStyle/>
          <a:p>
            <a:r>
              <a:rPr lang="en-US" u="sng" dirty="0" smtClean="0"/>
              <a:t>Background</a:t>
            </a:r>
            <a:endParaRPr lang="en-US" u="sng" dirty="0"/>
          </a:p>
        </p:txBody>
      </p:sp>
      <p:sp>
        <p:nvSpPr>
          <p:cNvPr id="3" name="Content Placeholder 2"/>
          <p:cNvSpPr>
            <a:spLocks noGrp="1"/>
          </p:cNvSpPr>
          <p:nvPr>
            <p:ph idx="1"/>
          </p:nvPr>
        </p:nvSpPr>
        <p:spPr>
          <a:xfrm>
            <a:off x="677334" y="1079501"/>
            <a:ext cx="8596668" cy="5397499"/>
          </a:xfrm>
        </p:spPr>
        <p:txBody>
          <a:bodyPr>
            <a:normAutofit fontScale="92500" lnSpcReduction="10000"/>
          </a:bodyPr>
          <a:lstStyle/>
          <a:p>
            <a:pPr algn="just"/>
            <a:r>
              <a:rPr lang="en-US" b="1" dirty="0" smtClean="0"/>
              <a:t>What is Group lending?</a:t>
            </a:r>
          </a:p>
          <a:p>
            <a:pPr marL="0" indent="0" algn="just">
              <a:buNone/>
            </a:pPr>
            <a:r>
              <a:rPr lang="en-US" dirty="0" smtClean="0"/>
              <a:t>Instead </a:t>
            </a:r>
            <a:r>
              <a:rPr lang="en-US" dirty="0"/>
              <a:t>of lending directly to individual borrowers, many credit institutions in developing countries have chosen to lend to self-selected groups </a:t>
            </a:r>
            <a:r>
              <a:rPr lang="en-US" dirty="0" smtClean="0"/>
              <a:t>of entrepreneurs </a:t>
            </a:r>
            <a:r>
              <a:rPr lang="en-US" dirty="0"/>
              <a:t>who are jointly liable for a single loan. This method of credit delivery has become known as group lending, </a:t>
            </a:r>
            <a:r>
              <a:rPr lang="en-US" dirty="0" smtClean="0"/>
              <a:t>and </a:t>
            </a:r>
            <a:r>
              <a:rPr lang="en-US" dirty="0"/>
              <a:t>has rapidly gained the attention of economists as one of the most innovative and promising means of making credit available to those without access to the formal </a:t>
            </a:r>
            <a:r>
              <a:rPr lang="en-US" dirty="0" smtClean="0"/>
              <a:t>financial </a:t>
            </a:r>
            <a:r>
              <a:rPr lang="en-US" dirty="0"/>
              <a:t>market. </a:t>
            </a:r>
            <a:endParaRPr lang="en-US" dirty="0" smtClean="0"/>
          </a:p>
          <a:p>
            <a:pPr algn="just"/>
            <a:r>
              <a:rPr lang="en-US" b="1" dirty="0" smtClean="0"/>
              <a:t>Why are economists so </a:t>
            </a:r>
            <a:r>
              <a:rPr lang="en-US" b="1" dirty="0" smtClean="0"/>
              <a:t>fascinated </a:t>
            </a:r>
            <a:r>
              <a:rPr lang="en-US" b="1" dirty="0" smtClean="0"/>
              <a:t>with group </a:t>
            </a:r>
            <a:r>
              <a:rPr lang="en-US" b="1" dirty="0" smtClean="0"/>
              <a:t>lending?</a:t>
            </a:r>
            <a:endParaRPr lang="en-US" b="1" dirty="0" smtClean="0"/>
          </a:p>
          <a:p>
            <a:pPr marL="0" indent="0" algn="just">
              <a:buNone/>
            </a:pPr>
            <a:r>
              <a:rPr lang="en-US" dirty="0" smtClean="0"/>
              <a:t> The fascination of economists with group lending is 2 </a:t>
            </a:r>
            <a:r>
              <a:rPr lang="en-US" dirty="0" smtClean="0"/>
              <a:t>fold: </a:t>
            </a:r>
            <a:r>
              <a:rPr lang="en-US" dirty="0" smtClean="0"/>
              <a:t>First </a:t>
            </a:r>
            <a:r>
              <a:rPr lang="en-US" dirty="0"/>
              <a:t>has been the well-</a:t>
            </a:r>
            <a:r>
              <a:rPr lang="en-US" dirty="0" err="1"/>
              <a:t>publicised</a:t>
            </a:r>
            <a:r>
              <a:rPr lang="en-US" dirty="0"/>
              <a:t> success of several group lending institutions, especially that of the </a:t>
            </a:r>
            <a:r>
              <a:rPr lang="en-US" dirty="0" err="1"/>
              <a:t>Grameen</a:t>
            </a:r>
            <a:r>
              <a:rPr lang="en-US" dirty="0"/>
              <a:t> Bank in Bangladesh, founded in 1983 by Bengali economics professor Muhammad </a:t>
            </a:r>
            <a:r>
              <a:rPr lang="en-US" dirty="0" err="1" smtClean="0"/>
              <a:t>Yunus</a:t>
            </a:r>
            <a:r>
              <a:rPr lang="en-US" dirty="0" smtClean="0"/>
              <a:t>. Second </a:t>
            </a:r>
            <a:r>
              <a:rPr lang="en-US" dirty="0" smtClean="0"/>
              <a:t>is </a:t>
            </a:r>
            <a:r>
              <a:rPr lang="en-US" dirty="0"/>
              <a:t>the manner in which group lending </a:t>
            </a:r>
            <a:r>
              <a:rPr lang="en-US" dirty="0" smtClean="0"/>
              <a:t>exploit </a:t>
            </a:r>
            <a:r>
              <a:rPr lang="en-US" dirty="0"/>
              <a:t>social ties and the potential for peer monitoring and social pressure between borrowers to bridge the asymmetric information gap between </a:t>
            </a:r>
            <a:r>
              <a:rPr lang="en-US" dirty="0" smtClean="0"/>
              <a:t>lenders </a:t>
            </a:r>
            <a:r>
              <a:rPr lang="en-US" dirty="0"/>
              <a:t>and borrowers in small-scale credit transactions. Part of the intrigue of group lending is that its apparent </a:t>
            </a:r>
            <a:r>
              <a:rPr lang="en-US" dirty="0" smtClean="0"/>
              <a:t>success gives rise to the </a:t>
            </a:r>
            <a:r>
              <a:rPr lang="en-US" dirty="0"/>
              <a:t>question of whether it is possible to create small-scale institutions purposefully that are </a:t>
            </a:r>
            <a:r>
              <a:rPr lang="en-US" dirty="0" smtClean="0"/>
              <a:t>able to </a:t>
            </a:r>
            <a:r>
              <a:rPr lang="en-US" dirty="0" err="1"/>
              <a:t>utilise</a:t>
            </a:r>
            <a:r>
              <a:rPr lang="en-US" dirty="0"/>
              <a:t> a close network of relationships to mitigate asymmetric information problems in critical markets. </a:t>
            </a:r>
            <a:endParaRPr lang="en-US" dirty="0" smtClean="0"/>
          </a:p>
          <a:p>
            <a:pPr marL="0" indent="0" algn="just">
              <a:buNone/>
            </a:pPr>
            <a:r>
              <a:rPr lang="en-US" b="1" dirty="0" smtClean="0"/>
              <a:t>In </a:t>
            </a:r>
            <a:r>
              <a:rPr lang="en-US" b="1" dirty="0"/>
              <a:t>other words, can social cohesion be harnessed to repair market failures? </a:t>
            </a:r>
          </a:p>
          <a:p>
            <a:pPr marL="0" indent="0">
              <a:buNone/>
            </a:pPr>
            <a:endParaRPr lang="en-US" dirty="0"/>
          </a:p>
          <a:p>
            <a:endParaRPr lang="en-US" dirty="0"/>
          </a:p>
        </p:txBody>
      </p:sp>
    </p:spTree>
    <p:extLst>
      <p:ext uri="{BB962C8B-B14F-4D97-AF65-F5344CB8AC3E}">
        <p14:creationId xmlns:p14="http://schemas.microsoft.com/office/powerpoint/2010/main" val="1720684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t>Why is this </a:t>
            </a:r>
            <a:r>
              <a:rPr lang="en-US" sz="3200" u="sng" dirty="0" smtClean="0"/>
              <a:t>question important </a:t>
            </a:r>
            <a:r>
              <a:rPr lang="en-US" sz="3200" u="sng" dirty="0" smtClean="0"/>
              <a:t>to answer</a:t>
            </a:r>
            <a:r>
              <a:rPr lang="en-US" u="sng" dirty="0" smtClean="0"/>
              <a:t>?</a:t>
            </a:r>
            <a:endParaRPr lang="en-US" u="sng" dirty="0"/>
          </a:p>
        </p:txBody>
      </p:sp>
      <p:sp>
        <p:nvSpPr>
          <p:cNvPr id="3" name="Content Placeholder 2"/>
          <p:cNvSpPr>
            <a:spLocks noGrp="1"/>
          </p:cNvSpPr>
          <p:nvPr>
            <p:ph idx="1"/>
          </p:nvPr>
        </p:nvSpPr>
        <p:spPr>
          <a:xfrm>
            <a:off x="677334" y="1331495"/>
            <a:ext cx="8596668" cy="4709867"/>
          </a:xfrm>
        </p:spPr>
        <p:txBody>
          <a:bodyPr/>
          <a:lstStyle/>
          <a:p>
            <a:pPr algn="just"/>
            <a:r>
              <a:rPr lang="en-US" dirty="0" smtClean="0"/>
              <a:t>This question </a:t>
            </a:r>
            <a:r>
              <a:rPr lang="en-US" dirty="0"/>
              <a:t>is </a:t>
            </a:r>
            <a:r>
              <a:rPr lang="en-US" dirty="0" smtClean="0"/>
              <a:t>currently </a:t>
            </a:r>
            <a:r>
              <a:rPr lang="en-US" dirty="0"/>
              <a:t>of immense practical importance. In January 1997 world leaders gathered at the United Nations to agree on a plan to advance $21.6 billion to 100 million of the world's poor in the form of microenterprise loans over the next eight years. The stated goal of this agreement is to replicate the successes of the </a:t>
            </a:r>
            <a:r>
              <a:rPr lang="en-US" dirty="0" err="1"/>
              <a:t>Grameen</a:t>
            </a:r>
            <a:r>
              <a:rPr lang="en-US" dirty="0"/>
              <a:t> Bank and similar microenterprise credit institutions across the developing world. Since the </a:t>
            </a:r>
            <a:r>
              <a:rPr lang="en-US" dirty="0" err="1"/>
              <a:t>Grameen</a:t>
            </a:r>
            <a:r>
              <a:rPr lang="en-US" dirty="0"/>
              <a:t> Bank attributes much of its own success to its borrowing group </a:t>
            </a:r>
            <a:r>
              <a:rPr lang="en-US" dirty="0" smtClean="0"/>
              <a:t>t</a:t>
            </a:r>
            <a:r>
              <a:rPr lang="en-US" dirty="0" smtClean="0"/>
              <a:t>echnique</a:t>
            </a:r>
            <a:r>
              <a:rPr lang="en-US" dirty="0" smtClean="0"/>
              <a:t>, </a:t>
            </a:r>
            <a:r>
              <a:rPr lang="en-US" dirty="0"/>
              <a:t>it is clearly important in this context for economists to understand how group lending actually works. </a:t>
            </a:r>
          </a:p>
          <a:p>
            <a:endParaRPr lang="en-US" dirty="0"/>
          </a:p>
        </p:txBody>
      </p:sp>
    </p:spTree>
    <p:extLst>
      <p:ext uri="{BB962C8B-B14F-4D97-AF65-F5344CB8AC3E}">
        <p14:creationId xmlns:p14="http://schemas.microsoft.com/office/powerpoint/2010/main" val="88210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0200"/>
            <a:ext cx="8596668" cy="800100"/>
          </a:xfrm>
        </p:spPr>
        <p:txBody>
          <a:bodyPr/>
          <a:lstStyle/>
          <a:p>
            <a:r>
              <a:rPr lang="en-US" u="sng" dirty="0" smtClean="0"/>
              <a:t>Literature Review</a:t>
            </a:r>
            <a:endParaRPr lang="en-US" u="sng" dirty="0"/>
          </a:p>
        </p:txBody>
      </p:sp>
      <p:sp>
        <p:nvSpPr>
          <p:cNvPr id="3" name="Content Placeholder 2"/>
          <p:cNvSpPr>
            <a:spLocks noGrp="1"/>
          </p:cNvSpPr>
          <p:nvPr>
            <p:ph idx="1"/>
          </p:nvPr>
        </p:nvSpPr>
        <p:spPr>
          <a:xfrm>
            <a:off x="677334" y="1130301"/>
            <a:ext cx="8596668" cy="5105399"/>
          </a:xfrm>
        </p:spPr>
        <p:txBody>
          <a:bodyPr>
            <a:normAutofit fontScale="77500" lnSpcReduction="20000"/>
          </a:bodyPr>
          <a:lstStyle/>
          <a:p>
            <a:r>
              <a:rPr lang="en-US" dirty="0" smtClean="0"/>
              <a:t>Recent research on group lending has argued that in the presence of imperfect information in the credit market, group lending  allows for Pareto superior equilibria in credit markets. </a:t>
            </a:r>
            <a:r>
              <a:rPr lang="en-US" dirty="0" err="1" smtClean="0"/>
              <a:t>Ghatak</a:t>
            </a:r>
            <a:r>
              <a:rPr lang="en-US" dirty="0" smtClean="0"/>
              <a:t> (1995) argues that because group formation is determined through self-selection, groups tend to consist of borrowers homogeneous in quality. He shows then how this process decreases the fraction of risky borrowers in the lending pool, lowering the equilibrium interest rate and leading to a Pareto-superior outcome relative to individual lending. </a:t>
            </a:r>
          </a:p>
          <a:p>
            <a:r>
              <a:rPr lang="en-US" dirty="0" smtClean="0"/>
              <a:t>The idea that self-selection of borrowers can improve the functioning of credit markets is supported by the empirical research of </a:t>
            </a:r>
            <a:r>
              <a:rPr lang="en-US" dirty="0" err="1" smtClean="0"/>
              <a:t>Wenner's</a:t>
            </a:r>
            <a:r>
              <a:rPr lang="en-US" dirty="0" smtClean="0"/>
              <a:t> (1995) study of 25 Costa Rican credit groups, where repayment performance was greater among groups able to engage in active screening of members. </a:t>
            </a:r>
          </a:p>
          <a:p>
            <a:r>
              <a:rPr lang="en-US" dirty="0" smtClean="0"/>
              <a:t>A great deal of theoretical research on group lending posits that the performance of the institution is likely to be dependent on the strength of different types of social cohesion within borrowing groups. The work of Stiglitz (1990), Varian (1990), and Rashid and Townsend (1992), for example, </a:t>
            </a:r>
            <a:r>
              <a:rPr lang="en-US" dirty="0" err="1" smtClean="0"/>
              <a:t>emphasises</a:t>
            </a:r>
            <a:r>
              <a:rPr lang="en-US" dirty="0" smtClean="0"/>
              <a:t> the importance of peer monitoring in group lending :</a:t>
            </a:r>
          </a:p>
          <a:p>
            <a:pPr>
              <a:buFont typeface="Arial" charset="0"/>
              <a:buChar char="•"/>
            </a:pPr>
            <a:r>
              <a:rPr lang="en-US" dirty="0" smtClean="0"/>
              <a:t>Stiglitz shows that by transferring risk from the lender to borrowing groups, group lending is able to offer borrowers a loan contract that improves borrower welfare.</a:t>
            </a:r>
          </a:p>
          <a:p>
            <a:pPr>
              <a:buFont typeface="Arial" charset="0"/>
              <a:buChar char="•"/>
            </a:pPr>
            <a:r>
              <a:rPr lang="en-US" dirty="0" smtClean="0"/>
              <a:t> Varian concludes that group lending can be advantageous for lenders if group members can insure one another across states of nature that are unobservable to the lender.</a:t>
            </a:r>
          </a:p>
          <a:p>
            <a:pPr>
              <a:buFont typeface="Arial" charset="0"/>
              <a:buChar char="•"/>
            </a:pPr>
            <a:r>
              <a:rPr lang="en-US" dirty="0" smtClean="0"/>
              <a:t> Rashid and Townsend point that borrowing group performance should be sensitive to variables that affect the ability of members to monitor one another's investment behavior.</a:t>
            </a:r>
          </a:p>
          <a:p>
            <a:pPr>
              <a:buFont typeface="Arial" charset="0"/>
              <a:buChar char="•"/>
            </a:pPr>
            <a:r>
              <a:rPr lang="en-US" dirty="0" smtClean="0"/>
              <a:t> </a:t>
            </a:r>
            <a:r>
              <a:rPr lang="en-US" dirty="0" err="1" smtClean="0">
                <a:solidFill>
                  <a:schemeClr val="tx1"/>
                </a:solidFill>
              </a:rPr>
              <a:t>Besley</a:t>
            </a:r>
            <a:r>
              <a:rPr lang="en-US" dirty="0" smtClean="0">
                <a:solidFill>
                  <a:schemeClr val="tx1"/>
                </a:solidFill>
              </a:rPr>
              <a:t> and </a:t>
            </a:r>
            <a:r>
              <a:rPr lang="en-US" dirty="0" err="1" smtClean="0">
                <a:solidFill>
                  <a:schemeClr val="tx1"/>
                </a:solidFill>
              </a:rPr>
              <a:t>Coate</a:t>
            </a:r>
            <a:r>
              <a:rPr lang="en-US" dirty="0" smtClean="0">
                <a:solidFill>
                  <a:schemeClr val="tx1"/>
                </a:solidFill>
              </a:rPr>
              <a:t>(1995) place </a:t>
            </a:r>
            <a:r>
              <a:rPr lang="en-US" dirty="0">
                <a:solidFill>
                  <a:schemeClr val="tx1"/>
                </a:solidFill>
              </a:rPr>
              <a:t>a particular emphasis on the need for social penalties against defaulting members in a borrowing </a:t>
            </a:r>
            <a:r>
              <a:rPr lang="en-US" dirty="0" smtClean="0">
                <a:solidFill>
                  <a:schemeClr val="tx1"/>
                </a:solidFill>
              </a:rPr>
              <a:t>group.</a:t>
            </a:r>
          </a:p>
          <a:p>
            <a:pPr>
              <a:buFont typeface="Arial" charset="0"/>
              <a:buChar char="•"/>
            </a:pPr>
            <a:r>
              <a:rPr lang="en-US" dirty="0">
                <a:solidFill>
                  <a:schemeClr val="tx1"/>
                </a:solidFill>
              </a:rPr>
              <a:t>Other theoretical work, such as </a:t>
            </a:r>
            <a:r>
              <a:rPr lang="en-US" dirty="0" err="1">
                <a:solidFill>
                  <a:schemeClr val="tx1"/>
                </a:solidFill>
              </a:rPr>
              <a:t>Floro</a:t>
            </a:r>
            <a:r>
              <a:rPr lang="en-US" dirty="0">
                <a:solidFill>
                  <a:schemeClr val="tx1"/>
                </a:solidFill>
              </a:rPr>
              <a:t> and </a:t>
            </a:r>
            <a:r>
              <a:rPr lang="en-US" dirty="0" err="1">
                <a:solidFill>
                  <a:schemeClr val="tx1"/>
                </a:solidFill>
              </a:rPr>
              <a:t>Yotopolous</a:t>
            </a:r>
            <a:r>
              <a:rPr lang="en-US" dirty="0">
                <a:solidFill>
                  <a:schemeClr val="tx1"/>
                </a:solidFill>
              </a:rPr>
              <a:t> (1991), has tied the success of group lending to its ability to harness social ties between borrowers to improve loan repayment</a:t>
            </a:r>
            <a:endParaRPr lang="en-US" dirty="0" smtClean="0"/>
          </a:p>
          <a:p>
            <a:pPr>
              <a:buFont typeface="Wingdings" charset="2"/>
              <a:buChar char="Ø"/>
            </a:pPr>
            <a:endParaRPr lang="en-US" dirty="0" smtClean="0"/>
          </a:p>
          <a:p>
            <a:pPr>
              <a:buFont typeface="Arial" charset="0"/>
              <a:buChar char="•"/>
            </a:pPr>
            <a:endParaRPr lang="en-US" dirty="0" smtClean="0"/>
          </a:p>
          <a:p>
            <a:endParaRPr lang="en-US" dirty="0"/>
          </a:p>
        </p:txBody>
      </p:sp>
    </p:spTree>
    <p:extLst>
      <p:ext uri="{BB962C8B-B14F-4D97-AF65-F5344CB8AC3E}">
        <p14:creationId xmlns:p14="http://schemas.microsoft.com/office/powerpoint/2010/main" val="2091910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Objective of this research</a:t>
            </a:r>
            <a:endParaRPr lang="en-US" u="sng" dirty="0"/>
          </a:p>
        </p:txBody>
      </p:sp>
      <p:sp>
        <p:nvSpPr>
          <p:cNvPr id="3" name="Content Placeholder 2"/>
          <p:cNvSpPr>
            <a:spLocks noGrp="1"/>
          </p:cNvSpPr>
          <p:nvPr>
            <p:ph idx="1"/>
          </p:nvPr>
        </p:nvSpPr>
        <p:spPr>
          <a:xfrm>
            <a:off x="677334" y="1459833"/>
            <a:ext cx="8596668" cy="4581530"/>
          </a:xfrm>
        </p:spPr>
        <p:txBody>
          <a:bodyPr>
            <a:normAutofit lnSpcReduction="10000"/>
          </a:bodyPr>
          <a:lstStyle/>
          <a:p>
            <a:pPr algn="just"/>
            <a:r>
              <a:rPr lang="en-US" dirty="0"/>
              <a:t>W</a:t>
            </a:r>
            <a:r>
              <a:rPr lang="en-US" dirty="0" smtClean="0"/>
              <a:t>hile </a:t>
            </a:r>
            <a:r>
              <a:rPr lang="en-US" dirty="0"/>
              <a:t>much research has </a:t>
            </a:r>
            <a:r>
              <a:rPr lang="en-US" dirty="0" err="1"/>
              <a:t>theorised</a:t>
            </a:r>
            <a:r>
              <a:rPr lang="en-US" dirty="0"/>
              <a:t> about how borrowing groups </a:t>
            </a:r>
            <a:r>
              <a:rPr lang="en-US" dirty="0" smtClean="0"/>
              <a:t>function</a:t>
            </a:r>
            <a:r>
              <a:rPr lang="en-US" dirty="0"/>
              <a:t>, there has been little empirical testing to determine the relative validity of these differing views. </a:t>
            </a:r>
            <a:endParaRPr lang="en-US" dirty="0" smtClean="0"/>
          </a:p>
          <a:p>
            <a:pPr algn="just"/>
            <a:r>
              <a:rPr lang="en-US" dirty="0" smtClean="0"/>
              <a:t>This </a:t>
            </a:r>
            <a:r>
              <a:rPr lang="en-US" dirty="0"/>
              <a:t>paper presents </a:t>
            </a:r>
            <a:r>
              <a:rPr lang="en-US" dirty="0" smtClean="0"/>
              <a:t>an empirical </a:t>
            </a:r>
            <a:r>
              <a:rPr lang="en-US" dirty="0"/>
              <a:t>test of the </a:t>
            </a:r>
            <a:r>
              <a:rPr lang="en-US" dirty="0" smtClean="0"/>
              <a:t>significance </a:t>
            </a:r>
            <a:r>
              <a:rPr lang="en-US" dirty="0"/>
              <a:t>of three different types of social cohesion on borrowing group performance</a:t>
            </a:r>
            <a:r>
              <a:rPr lang="en-US" b="1" dirty="0"/>
              <a:t>: peer monitoring, social </a:t>
            </a:r>
            <a:r>
              <a:rPr lang="en-US" b="1" dirty="0" smtClean="0"/>
              <a:t>ties between group members, </a:t>
            </a:r>
            <a:r>
              <a:rPr lang="en-US" b="1" dirty="0"/>
              <a:t>and borrowing group </a:t>
            </a:r>
            <a:r>
              <a:rPr lang="en-US" b="1" dirty="0" smtClean="0"/>
              <a:t>pressure to repay loans</a:t>
            </a:r>
            <a:r>
              <a:rPr lang="en-US" dirty="0" smtClean="0"/>
              <a:t>. </a:t>
            </a:r>
          </a:p>
          <a:p>
            <a:pPr algn="just"/>
            <a:r>
              <a:rPr lang="en-US" dirty="0" smtClean="0"/>
              <a:t>The </a:t>
            </a:r>
            <a:r>
              <a:rPr lang="en-US" dirty="0"/>
              <a:t>paper analyses the effect of these on </a:t>
            </a:r>
            <a:r>
              <a:rPr lang="en-US" b="1" dirty="0"/>
              <a:t>the provision of intra-group </a:t>
            </a:r>
            <a:r>
              <a:rPr lang="en-US" b="1" dirty="0" smtClean="0"/>
              <a:t>insurance(where members help each other out), </a:t>
            </a:r>
            <a:r>
              <a:rPr lang="en-US" b="1" dirty="0"/>
              <a:t>the mitigation of moral </a:t>
            </a:r>
            <a:r>
              <a:rPr lang="en-US" b="1" dirty="0" smtClean="0"/>
              <a:t>hazard(reduction of misuse of loans) </a:t>
            </a:r>
            <a:r>
              <a:rPr lang="en-US" b="1" dirty="0"/>
              <a:t>within borrowing groups, and overall group repayment </a:t>
            </a:r>
            <a:r>
              <a:rPr lang="en-US" b="1" dirty="0" smtClean="0"/>
              <a:t>performance(measured by average no days the loan is in arrears)</a:t>
            </a:r>
            <a:r>
              <a:rPr lang="en-US" dirty="0" smtClean="0"/>
              <a:t>. </a:t>
            </a:r>
          </a:p>
          <a:p>
            <a:pPr algn="just"/>
            <a:r>
              <a:rPr lang="en-US" dirty="0" smtClean="0"/>
              <a:t>The </a:t>
            </a:r>
            <a:r>
              <a:rPr lang="en-US" dirty="0"/>
              <a:t>data used for testing the competing paradigms were obtained </a:t>
            </a:r>
            <a:r>
              <a:rPr lang="en-US" dirty="0" smtClean="0"/>
              <a:t>first- </a:t>
            </a:r>
            <a:r>
              <a:rPr lang="en-US" dirty="0"/>
              <a:t>hand by </a:t>
            </a:r>
            <a:r>
              <a:rPr lang="en-US" dirty="0" smtClean="0"/>
              <a:t>the author </a:t>
            </a:r>
            <a:r>
              <a:rPr lang="en-US" dirty="0"/>
              <a:t>in 1994 through a survey of 137 borrowing groups carried out in cooperation with a group lending institution in western Guatemala. </a:t>
            </a:r>
          </a:p>
          <a:p>
            <a:pPr algn="just"/>
            <a:endParaRPr lang="en-US" dirty="0"/>
          </a:p>
        </p:txBody>
      </p:sp>
    </p:spTree>
    <p:extLst>
      <p:ext uri="{BB962C8B-B14F-4D97-AF65-F5344CB8AC3E}">
        <p14:creationId xmlns:p14="http://schemas.microsoft.com/office/powerpoint/2010/main" val="901630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2505"/>
            <a:ext cx="8596668" cy="1315453"/>
          </a:xfrm>
        </p:spPr>
        <p:txBody>
          <a:bodyPr>
            <a:normAutofit fontScale="90000"/>
          </a:bodyPr>
          <a:lstStyle/>
          <a:p>
            <a:r>
              <a:rPr lang="en-US" u="sng" dirty="0"/>
              <a:t>Group Lending in Western </a:t>
            </a:r>
            <a:r>
              <a:rPr lang="en-US" u="sng" dirty="0" smtClean="0"/>
              <a:t>Guatemala- A </a:t>
            </a:r>
            <a:r>
              <a:rPr lang="en-US" u="sng" dirty="0"/>
              <a:t>Brief Overview </a:t>
            </a:r>
            <a:r>
              <a:rPr lang="en-US" dirty="0"/>
              <a:t/>
            </a:r>
            <a:br>
              <a:rPr lang="en-US" dirty="0"/>
            </a:br>
            <a:endParaRPr lang="en-US" dirty="0"/>
          </a:p>
        </p:txBody>
      </p:sp>
      <p:sp>
        <p:nvSpPr>
          <p:cNvPr id="3" name="Content Placeholder 2"/>
          <p:cNvSpPr>
            <a:spLocks noGrp="1"/>
          </p:cNvSpPr>
          <p:nvPr>
            <p:ph idx="1"/>
          </p:nvPr>
        </p:nvSpPr>
        <p:spPr>
          <a:xfrm>
            <a:off x="208547" y="1507958"/>
            <a:ext cx="9065455" cy="4533405"/>
          </a:xfrm>
        </p:spPr>
        <p:txBody>
          <a:bodyPr>
            <a:normAutofit/>
          </a:bodyPr>
          <a:lstStyle/>
          <a:p>
            <a:pPr algn="just"/>
            <a:r>
              <a:rPr lang="en-US" sz="1500" b="1" dirty="0"/>
              <a:t>The group lending methodology of FUNDAP3 in western Guatemala uses many of the principles from the well-known </a:t>
            </a:r>
            <a:r>
              <a:rPr lang="en-US" sz="1500" b="1" dirty="0" err="1"/>
              <a:t>Grameen</a:t>
            </a:r>
            <a:r>
              <a:rPr lang="en-US" sz="1500" b="1" dirty="0"/>
              <a:t> Bank model, and operates in the following manner: </a:t>
            </a:r>
            <a:r>
              <a:rPr lang="en-US" sz="1500" dirty="0" smtClean="0"/>
              <a:t>a </a:t>
            </a:r>
            <a:r>
              <a:rPr lang="en-US" sz="1500" dirty="0"/>
              <a:t>loan </a:t>
            </a:r>
            <a:r>
              <a:rPr lang="en-US" sz="1500" dirty="0" err="1" smtClean="0"/>
              <a:t>offcer</a:t>
            </a:r>
            <a:r>
              <a:rPr lang="en-US" sz="1500" dirty="0" smtClean="0"/>
              <a:t> </a:t>
            </a:r>
            <a:r>
              <a:rPr lang="en-US" sz="1500" dirty="0"/>
              <a:t>assigned to a </a:t>
            </a:r>
            <a:r>
              <a:rPr lang="en-US" sz="1500" dirty="0" smtClean="0"/>
              <a:t>specific village </a:t>
            </a:r>
            <a:r>
              <a:rPr lang="en-US" sz="1500" dirty="0"/>
              <a:t>introduces local small enterprise owners to the credit </a:t>
            </a:r>
            <a:r>
              <a:rPr lang="en-US" sz="1500" dirty="0" err="1"/>
              <a:t>programme</a:t>
            </a:r>
            <a:r>
              <a:rPr lang="en-US" sz="1500" dirty="0"/>
              <a:t>. Loan applicants self-select into groups consisting of three to eight members. The group applies for a single loan which is quite small initially, perhaps as little as $200±$500, to be paid in monthly installments over the course </a:t>
            </a:r>
            <a:r>
              <a:rPr lang="en-US" sz="1500" dirty="0" smtClean="0"/>
              <a:t>of </a:t>
            </a:r>
            <a:r>
              <a:rPr lang="en-US" sz="1500" dirty="0" smtClean="0"/>
              <a:t>2 to 6 months</a:t>
            </a:r>
            <a:r>
              <a:rPr lang="en-US" sz="1500" dirty="0"/>
              <a:t>. Although the loan is divided between members for investment in their own enterprises, all group members are jointly liable for loan repayment. As a consequence, group members have an incentive to apply pressure to any member who fails to make timely payments. This pressure can range from mild admonishments to repay to the more serious threat of expulsion from the </a:t>
            </a:r>
            <a:r>
              <a:rPr lang="en-US" sz="1500" dirty="0" smtClean="0"/>
              <a:t>group and this carries </a:t>
            </a:r>
            <a:r>
              <a:rPr lang="en-US" sz="1500" dirty="0"/>
              <a:t>pecuniary as well as social penalties, since those kicked out of borrowing groups are not eligible to receive further loans from FUNDAP </a:t>
            </a:r>
            <a:endParaRPr lang="en-US" sz="1500" dirty="0" smtClean="0"/>
          </a:p>
          <a:p>
            <a:pPr algn="just"/>
            <a:r>
              <a:rPr lang="en-US" sz="1500" b="1" dirty="0"/>
              <a:t>FUNDAP achieved operational </a:t>
            </a:r>
            <a:r>
              <a:rPr lang="en-US" sz="1500" b="1" dirty="0" smtClean="0"/>
              <a:t>self-sufficiency</a:t>
            </a:r>
            <a:r>
              <a:rPr lang="en-US" sz="1500" dirty="0" smtClean="0"/>
              <a:t> </a:t>
            </a:r>
            <a:r>
              <a:rPr lang="en-US" sz="1500" dirty="0"/>
              <a:t>only a few years after its foundation in 1988, and is reliant on outside sources of capital only for expanding operations. This success has been due in large measure to the high repayment rate with its group loans. The repayment rate for FUNDAP's group loans is approximately 97%, a </a:t>
            </a:r>
            <a:r>
              <a:rPr lang="en-US" sz="1500" dirty="0" smtClean="0"/>
              <a:t>figure </a:t>
            </a:r>
            <a:r>
              <a:rPr lang="en-US" sz="1500" dirty="0"/>
              <a:t>that is routinely several percentage points higher than the repayment rate on its individual loans offered to borrowers with slightly larger enterprises. </a:t>
            </a:r>
          </a:p>
          <a:p>
            <a:endParaRPr lang="en-US" sz="1500" dirty="0"/>
          </a:p>
          <a:p>
            <a:endParaRPr lang="en-US" dirty="0"/>
          </a:p>
        </p:txBody>
      </p:sp>
    </p:spTree>
    <p:extLst>
      <p:ext uri="{BB962C8B-B14F-4D97-AF65-F5344CB8AC3E}">
        <p14:creationId xmlns:p14="http://schemas.microsoft.com/office/powerpoint/2010/main" val="1285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8337"/>
            <a:ext cx="8596668" cy="962526"/>
          </a:xfrm>
        </p:spPr>
        <p:txBody>
          <a:bodyPr>
            <a:normAutofit fontScale="90000"/>
          </a:bodyPr>
          <a:lstStyle/>
          <a:p>
            <a:r>
              <a:rPr lang="en-US" u="sng" dirty="0" smtClean="0"/>
              <a:t>Fieldwork and </a:t>
            </a:r>
            <a:r>
              <a:rPr lang="en-US" u="sng" dirty="0"/>
              <a:t>Empirical Testing </a:t>
            </a:r>
            <a:r>
              <a:rPr lang="en-US" dirty="0"/>
              <a:t/>
            </a:r>
            <a:br>
              <a:rPr lang="en-US" dirty="0"/>
            </a:br>
            <a:endParaRPr lang="en-US" dirty="0"/>
          </a:p>
        </p:txBody>
      </p:sp>
      <p:sp>
        <p:nvSpPr>
          <p:cNvPr id="3" name="Content Placeholder 2"/>
          <p:cNvSpPr>
            <a:spLocks noGrp="1"/>
          </p:cNvSpPr>
          <p:nvPr>
            <p:ph idx="1"/>
          </p:nvPr>
        </p:nvSpPr>
        <p:spPr>
          <a:xfrm>
            <a:off x="352926" y="962526"/>
            <a:ext cx="8562474" cy="5069974"/>
          </a:xfrm>
        </p:spPr>
        <p:txBody>
          <a:bodyPr>
            <a:normAutofit fontScale="92500" lnSpcReduction="10000"/>
          </a:bodyPr>
          <a:lstStyle/>
          <a:p>
            <a:r>
              <a:rPr lang="en-US" sz="1700" dirty="0"/>
              <a:t>T</a:t>
            </a:r>
            <a:r>
              <a:rPr lang="en-US" sz="1700" dirty="0" smtClean="0"/>
              <a:t>he author carried out a survey of 137 of FUNDAP's borrowing groups in western Guatemala, primarily in and around the rural and urban towns of Quetzaltenango and </a:t>
            </a:r>
            <a:r>
              <a:rPr lang="en-US" sz="1700" dirty="0" err="1" smtClean="0"/>
              <a:t>Totonicapan</a:t>
            </a:r>
            <a:r>
              <a:rPr lang="en-US" sz="1700" dirty="0" smtClean="0"/>
              <a:t>. Table 1 provides description statistics of all variables used in this estimation.</a:t>
            </a:r>
          </a:p>
          <a:p>
            <a:r>
              <a:rPr lang="en-US" sz="1700" dirty="0" smtClean="0"/>
              <a:t>A </a:t>
            </a:r>
            <a:r>
              <a:rPr lang="en-US" sz="1700" dirty="0"/>
              <a:t>bivariate logit model was used to generate maximum likelihood estimates of the effects of these measures of social cohesion in reducing moral hazard by group members, the provision of intra-group </a:t>
            </a:r>
            <a:r>
              <a:rPr lang="en-US" sz="1700" dirty="0" smtClean="0"/>
              <a:t>insurance</a:t>
            </a:r>
            <a:r>
              <a:rPr lang="en-US" sz="1700" dirty="0"/>
              <a:t>, and the overall group repayment performance to the loan institution. </a:t>
            </a:r>
            <a:endParaRPr lang="en-US" sz="1700" dirty="0"/>
          </a:p>
          <a:p>
            <a:r>
              <a:rPr lang="en-US" sz="1700" dirty="0"/>
              <a:t>The logit estimators are of the form </a:t>
            </a:r>
            <a:endParaRPr lang="en-US" sz="1700" dirty="0"/>
          </a:p>
          <a:p>
            <a:endParaRPr lang="en-US" sz="1700" dirty="0"/>
          </a:p>
          <a:p>
            <a:endParaRPr lang="en-US" sz="1700" dirty="0" smtClean="0"/>
          </a:p>
          <a:p>
            <a:r>
              <a:rPr lang="en-US" sz="1700" dirty="0" smtClean="0"/>
              <a:t> </a:t>
            </a:r>
            <a:r>
              <a:rPr lang="en-US" sz="1700" dirty="0"/>
              <a:t>x1's are a set of </a:t>
            </a:r>
            <a:r>
              <a:rPr lang="en-US" sz="1700" dirty="0" smtClean="0"/>
              <a:t>T=4 </a:t>
            </a:r>
            <a:r>
              <a:rPr lang="en-US" sz="1700" dirty="0"/>
              <a:t>variables that are intended to measure social ties between group members, the x2's are a set of </a:t>
            </a:r>
            <a:r>
              <a:rPr lang="en-US" sz="1700" dirty="0" smtClean="0"/>
              <a:t>P=5 </a:t>
            </a:r>
            <a:r>
              <a:rPr lang="en-US" sz="1700" dirty="0"/>
              <a:t>variables that measure group pressure for repayment, the x3's are a set of </a:t>
            </a:r>
            <a:r>
              <a:rPr lang="en-US" sz="1700" dirty="0" smtClean="0"/>
              <a:t>M=3 </a:t>
            </a:r>
            <a:r>
              <a:rPr lang="en-US" sz="1700" dirty="0"/>
              <a:t>variables that </a:t>
            </a:r>
            <a:r>
              <a:rPr lang="en-US" sz="1700" dirty="0" err="1" smtClean="0"/>
              <a:t>refect</a:t>
            </a:r>
            <a:r>
              <a:rPr lang="en-US" sz="1700" dirty="0" smtClean="0"/>
              <a:t> </a:t>
            </a:r>
            <a:r>
              <a:rPr lang="en-US" sz="1700" dirty="0"/>
              <a:t>the level of peer monitoring within a borrowing group, and the z3's are a set of </a:t>
            </a:r>
            <a:r>
              <a:rPr lang="en-US" sz="1700" dirty="0" smtClean="0"/>
              <a:t>C=3 </a:t>
            </a:r>
            <a:r>
              <a:rPr lang="en-US" sz="1700" dirty="0"/>
              <a:t>control variables which include a group's alternate access to credit, and P j are the three dependent variables representing probabilities of the absence of risky borrower </a:t>
            </a:r>
            <a:r>
              <a:rPr lang="en-US" sz="1700" dirty="0" err="1"/>
              <a:t>behaviour</a:t>
            </a:r>
            <a:r>
              <a:rPr lang="en-US" sz="1700" dirty="0"/>
              <a:t> within a group, the provision of intra-group insurance, and group loan repayment performance. </a:t>
            </a:r>
            <a:endParaRPr lang="en-US" sz="17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113" y="3262897"/>
            <a:ext cx="6896100" cy="800768"/>
          </a:xfrm>
          <a:prstGeom prst="rect">
            <a:avLst/>
          </a:prstGeom>
        </p:spPr>
      </p:pic>
    </p:spTree>
    <p:extLst>
      <p:ext uri="{BB962C8B-B14F-4D97-AF65-F5344CB8AC3E}">
        <p14:creationId xmlns:p14="http://schemas.microsoft.com/office/powerpoint/2010/main" val="1813803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1"/>
            <a:ext cx="8596668" cy="673768"/>
          </a:xfrm>
        </p:spPr>
        <p:txBody>
          <a:bodyPr>
            <a:normAutofit fontScale="90000"/>
          </a:bodyPr>
          <a:lstStyle/>
          <a:p>
            <a:r>
              <a:rPr lang="en-US" sz="2200" dirty="0"/>
              <a:t>Table 1 provides descriptions and descriptive statistics on all variables used in the estimation </a:t>
            </a:r>
            <a:r>
              <a:rPr lang="en-US" dirty="0"/>
              <a:t/>
            </a:r>
            <a:br>
              <a:rPr lang="en-US"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7326" y="1122947"/>
            <a:ext cx="6577263" cy="5390148"/>
          </a:xfrm>
        </p:spPr>
      </p:pic>
    </p:spTree>
    <p:extLst>
      <p:ext uri="{BB962C8B-B14F-4D97-AF65-F5344CB8AC3E}">
        <p14:creationId xmlns:p14="http://schemas.microsoft.com/office/powerpoint/2010/main" val="150383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99485"/>
            <a:ext cx="6115516" cy="6575635"/>
          </a:xfrm>
        </p:spPr>
      </p:pic>
      <p:sp>
        <p:nvSpPr>
          <p:cNvPr id="5" name="TextBox 4"/>
          <p:cNvSpPr txBox="1"/>
          <p:nvPr/>
        </p:nvSpPr>
        <p:spPr>
          <a:xfrm>
            <a:off x="5448301" y="983380"/>
            <a:ext cx="3949700" cy="5078313"/>
          </a:xfrm>
          <a:prstGeom prst="rect">
            <a:avLst/>
          </a:prstGeom>
          <a:noFill/>
        </p:spPr>
        <p:txBody>
          <a:bodyPr wrap="square" rtlCol="0">
            <a:spAutoFit/>
          </a:bodyPr>
          <a:lstStyle/>
          <a:p>
            <a:pPr marL="285750" indent="-285750">
              <a:buFont typeface="Wingdings" charset="2"/>
              <a:buChar char="Ø"/>
            </a:pPr>
            <a:r>
              <a:rPr lang="en-US" sz="1200" dirty="0" smtClean="0"/>
              <a:t>The first </a:t>
            </a:r>
            <a:r>
              <a:rPr lang="en-US" sz="1200" dirty="0"/>
              <a:t>logit estimates </a:t>
            </a:r>
            <a:r>
              <a:rPr lang="en-US" sz="1200" dirty="0"/>
              <a:t>s</a:t>
            </a:r>
            <a:r>
              <a:rPr lang="en-US" sz="1200" dirty="0" smtClean="0"/>
              <a:t>how </a:t>
            </a:r>
            <a:r>
              <a:rPr lang="en-US" sz="1200" dirty="0"/>
              <a:t>the effect of the independent variables on the mitigation of risky borrower </a:t>
            </a:r>
            <a:r>
              <a:rPr lang="en-US" sz="1200" dirty="0" err="1" smtClean="0"/>
              <a:t>behaviour</a:t>
            </a:r>
            <a:r>
              <a:rPr lang="en-US" sz="1200" dirty="0" smtClean="0"/>
              <a:t>/Moral Hazard. In these estimates, the left-hand-side variable was equal to one if groups reported no instances of misused loans in the history of their borrowing group. </a:t>
            </a:r>
          </a:p>
          <a:p>
            <a:pPr marL="285750" indent="-285750">
              <a:buFont typeface="Wingdings" charset="2"/>
              <a:buChar char="Ø"/>
            </a:pPr>
            <a:endParaRPr lang="en-US" sz="1200" dirty="0" smtClean="0"/>
          </a:p>
          <a:p>
            <a:pPr marL="285750" indent="-285750">
              <a:buFont typeface="Wingdings" charset="2"/>
              <a:buChar char="Ø"/>
            </a:pPr>
            <a:r>
              <a:rPr lang="en-US" sz="1200" dirty="0" smtClean="0"/>
              <a:t>The contrast between the rural groups and urban groups in the estimation is noteworthy. In urban groups, group pressure appears to have little effect on borrower </a:t>
            </a:r>
            <a:r>
              <a:rPr lang="en-US" sz="1200" dirty="0" err="1" smtClean="0"/>
              <a:t>behaviour</a:t>
            </a:r>
            <a:r>
              <a:rPr lang="en-US" sz="1200" dirty="0" smtClean="0"/>
              <a:t>. In rural areas, however, a willingness to apply group pressure repay (PRESSR=1) has a significant effect on reducing moral hazard within borrowing groups. </a:t>
            </a:r>
          </a:p>
          <a:p>
            <a:pPr marL="285750" indent="-285750">
              <a:buFont typeface="Wingdings" charset="2"/>
              <a:buChar char="Ø"/>
            </a:pPr>
            <a:endParaRPr lang="en-US" sz="1200" dirty="0" smtClean="0"/>
          </a:p>
          <a:p>
            <a:pPr marL="285750" indent="-285750">
              <a:buFont typeface="Wingdings" charset="2"/>
              <a:buChar char="Ø"/>
            </a:pPr>
            <a:r>
              <a:rPr lang="en-US" sz="1200" dirty="0" smtClean="0"/>
              <a:t>In </a:t>
            </a:r>
            <a:r>
              <a:rPr lang="en-US" sz="1200" dirty="0"/>
              <a:t>addition, when rural borrowers indicate that sanctioning another member of their group would be </a:t>
            </a:r>
            <a:r>
              <a:rPr lang="en-US" sz="1200" dirty="0" smtClean="0"/>
              <a:t>difficult (DIFFSS=1), the </a:t>
            </a:r>
            <a:r>
              <a:rPr lang="en-US" sz="1200" dirty="0"/>
              <a:t>probability of misuse of funds </a:t>
            </a:r>
            <a:r>
              <a:rPr lang="en-US" sz="1200" dirty="0" smtClean="0"/>
              <a:t>increases</a:t>
            </a:r>
            <a:r>
              <a:rPr lang="en-US" sz="1200" dirty="0"/>
              <a:t> </a:t>
            </a:r>
            <a:r>
              <a:rPr lang="en-US" sz="1200" dirty="0" smtClean="0"/>
              <a:t>as seen by the negative relationship.</a:t>
            </a:r>
          </a:p>
          <a:p>
            <a:pPr marL="285750" indent="-285750">
              <a:buFont typeface="Wingdings" charset="2"/>
              <a:buChar char="Ø"/>
            </a:pPr>
            <a:endParaRPr lang="en-US" sz="1200" dirty="0" smtClean="0"/>
          </a:p>
          <a:p>
            <a:pPr marL="285750" indent="-285750">
              <a:buFont typeface="Wingdings" charset="2"/>
              <a:buChar char="Ø"/>
            </a:pPr>
            <a:r>
              <a:rPr lang="en-US" sz="1200" dirty="0" smtClean="0"/>
              <a:t>The </a:t>
            </a:r>
            <a:r>
              <a:rPr lang="en-US" sz="1200" dirty="0" err="1" smtClean="0"/>
              <a:t>signficance</a:t>
            </a:r>
            <a:r>
              <a:rPr lang="en-US" sz="1200" dirty="0" smtClean="0"/>
              <a:t> </a:t>
            </a:r>
            <a:r>
              <a:rPr lang="en-US" sz="1200" dirty="0"/>
              <a:t>of CORRECT indicates that the moral obligation of group loan repayment is also important in rural groups</a:t>
            </a:r>
            <a:r>
              <a:rPr lang="en-US" sz="1200" dirty="0" smtClean="0"/>
              <a:t>. What is also noteworthy about the estimates of moral hazard is the almost total absence of significance of variables reflecting social ties within borrowing groups. </a:t>
            </a:r>
            <a:endParaRPr lang="en-US" sz="1200" dirty="0"/>
          </a:p>
        </p:txBody>
      </p:sp>
    </p:spTree>
    <p:extLst>
      <p:ext uri="{BB962C8B-B14F-4D97-AF65-F5344CB8AC3E}">
        <p14:creationId xmlns:p14="http://schemas.microsoft.com/office/powerpoint/2010/main" val="1908674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1104</TotalTime>
  <Words>2798</Words>
  <Application>Microsoft Macintosh PowerPoint</Application>
  <PresentationFormat>Widescreen</PresentationFormat>
  <Paragraphs>87</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Trebuchet MS</vt:lpstr>
      <vt:lpstr>Wingdings</vt:lpstr>
      <vt:lpstr>Wingdings 3</vt:lpstr>
      <vt:lpstr>Arial</vt:lpstr>
      <vt:lpstr>Facet</vt:lpstr>
      <vt:lpstr>‘Can Social Cohesion be Harnessed to Repair Market Failures? Evidence from Group lending in Guatemala’</vt:lpstr>
      <vt:lpstr>Background</vt:lpstr>
      <vt:lpstr>Why is this question important to answer?</vt:lpstr>
      <vt:lpstr>Literature Review</vt:lpstr>
      <vt:lpstr>Objective of this research</vt:lpstr>
      <vt:lpstr>Group Lending in Western Guatemala- A Brief Overview  </vt:lpstr>
      <vt:lpstr>Fieldwork and Empirical Testing  </vt:lpstr>
      <vt:lpstr>Table 1 provides descriptions and descriptive statistics on all variables used in the estimation  </vt:lpstr>
      <vt:lpstr>PowerPoint Presentation</vt:lpstr>
      <vt:lpstr>PowerPoint Presentation</vt:lpstr>
      <vt:lpstr>PowerPoint Presentation</vt:lpstr>
      <vt:lpstr>PowerPoint Presentation</vt:lpstr>
      <vt:lpstr> Conclusion </vt:lpstr>
      <vt:lpstr>Some Policy implications of this research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Social Cohesion be Harnessed to Repair Market Failures? Evidence from Group lending in Guatemala’</dc:title>
  <dc:creator>Iffat Mustaque</dc:creator>
  <cp:lastModifiedBy>Iffat Mustaque</cp:lastModifiedBy>
  <cp:revision>29</cp:revision>
  <dcterms:created xsi:type="dcterms:W3CDTF">2016-03-30T20:20:39Z</dcterms:created>
  <dcterms:modified xsi:type="dcterms:W3CDTF">2016-03-31T21:31:10Z</dcterms:modified>
</cp:coreProperties>
</file>