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>
      <p:cViewPr varScale="1">
        <p:scale>
          <a:sx n="50" d="100"/>
          <a:sy n="50" d="100"/>
        </p:scale>
        <p:origin x="-129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DDC79-09DF-43F8-8D93-52C2421931A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4324E-47E7-404D-9EA9-7DEB10673E30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Claim</a:t>
          </a:r>
          <a:endParaRPr lang="en-US" dirty="0">
            <a:solidFill>
              <a:schemeClr val="tx1"/>
            </a:solidFill>
          </a:endParaRPr>
        </a:p>
      </dgm:t>
    </dgm:pt>
    <dgm:pt modelId="{86903B3F-AC16-4894-A7AF-CFE9921D6A5E}" type="parTrans" cxnId="{4FCF6D83-A4D5-438E-B0B8-F5C91A2A260F}">
      <dgm:prSet/>
      <dgm:spPr/>
      <dgm:t>
        <a:bodyPr/>
        <a:lstStyle/>
        <a:p>
          <a:endParaRPr lang="en-US"/>
        </a:p>
      </dgm:t>
    </dgm:pt>
    <dgm:pt modelId="{82251547-E5B3-4F34-8C11-8CC9805B8611}" type="sibTrans" cxnId="{4FCF6D83-A4D5-438E-B0B8-F5C91A2A260F}">
      <dgm:prSet/>
      <dgm:spPr/>
      <dgm:t>
        <a:bodyPr/>
        <a:lstStyle/>
        <a:p>
          <a:endParaRPr lang="en-US"/>
        </a:p>
      </dgm:t>
    </dgm:pt>
    <dgm:pt modelId="{264338B9-1156-4D1C-BAEF-EE709714A6E1}">
      <dgm:prSet phldrT="[Text]"/>
      <dgm:spPr/>
      <dgm:t>
        <a:bodyPr/>
        <a:lstStyle/>
        <a:p>
          <a:r>
            <a:rPr lang="en-US" dirty="0" smtClean="0"/>
            <a:t>Poor are credit worthy</a:t>
          </a:r>
          <a:endParaRPr lang="en-US" dirty="0"/>
        </a:p>
      </dgm:t>
    </dgm:pt>
    <dgm:pt modelId="{09E06C2E-1040-45A7-AFE2-86B82E366219}" type="parTrans" cxnId="{B5524E9B-EB8F-48D3-92A6-D00944E4BC54}">
      <dgm:prSet/>
      <dgm:spPr/>
      <dgm:t>
        <a:bodyPr/>
        <a:lstStyle/>
        <a:p>
          <a:endParaRPr lang="en-US"/>
        </a:p>
      </dgm:t>
    </dgm:pt>
    <dgm:pt modelId="{7A4C7521-094A-405C-AA0B-1CA414DF159A}" type="sibTrans" cxnId="{B5524E9B-EB8F-48D3-92A6-D00944E4BC54}">
      <dgm:prSet/>
      <dgm:spPr/>
      <dgm:t>
        <a:bodyPr/>
        <a:lstStyle/>
        <a:p>
          <a:endParaRPr lang="en-US"/>
        </a:p>
      </dgm:t>
    </dgm:pt>
    <dgm:pt modelId="{31D68E5B-3C9B-4461-B629-FA966A0A996C}">
      <dgm:prSet phldrT="[Text]"/>
      <dgm:spPr/>
      <dgm:t>
        <a:bodyPr/>
        <a:lstStyle/>
        <a:p>
          <a:r>
            <a:rPr lang="en-US" dirty="0" smtClean="0"/>
            <a:t>Lack of affordable credit causes poverty</a:t>
          </a:r>
          <a:endParaRPr lang="en-US" dirty="0"/>
        </a:p>
      </dgm:t>
    </dgm:pt>
    <dgm:pt modelId="{9B9B10DC-4CA4-4034-B50E-3667FB1814CF}" type="parTrans" cxnId="{8E79AF01-46C9-4E50-8FBD-7679878C7138}">
      <dgm:prSet/>
      <dgm:spPr/>
      <dgm:t>
        <a:bodyPr/>
        <a:lstStyle/>
        <a:p>
          <a:endParaRPr lang="en-US"/>
        </a:p>
      </dgm:t>
    </dgm:pt>
    <dgm:pt modelId="{77B58343-0C40-4A11-90C8-27142A7510C5}" type="sibTrans" cxnId="{8E79AF01-46C9-4E50-8FBD-7679878C7138}">
      <dgm:prSet/>
      <dgm:spPr/>
      <dgm:t>
        <a:bodyPr/>
        <a:lstStyle/>
        <a:p>
          <a:endParaRPr lang="en-US"/>
        </a:p>
      </dgm:t>
    </dgm:pt>
    <dgm:pt modelId="{EE380DE8-2DFE-4EE6-9C25-84DD9AD3F57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Warrant</a:t>
          </a:r>
          <a:endParaRPr lang="en-US" dirty="0">
            <a:solidFill>
              <a:schemeClr val="tx1"/>
            </a:solidFill>
          </a:endParaRPr>
        </a:p>
      </dgm:t>
    </dgm:pt>
    <dgm:pt modelId="{9B353E44-0CEE-4B1E-A3E3-CEB0E64D3C35}" type="parTrans" cxnId="{89FC53F8-40DE-464C-BAD3-49204FFB399D}">
      <dgm:prSet/>
      <dgm:spPr/>
      <dgm:t>
        <a:bodyPr/>
        <a:lstStyle/>
        <a:p>
          <a:endParaRPr lang="en-US"/>
        </a:p>
      </dgm:t>
    </dgm:pt>
    <dgm:pt modelId="{E26CD7D4-44C1-4FE8-96AB-E876B25B2CE9}" type="sibTrans" cxnId="{89FC53F8-40DE-464C-BAD3-49204FFB399D}">
      <dgm:prSet/>
      <dgm:spPr/>
      <dgm:t>
        <a:bodyPr/>
        <a:lstStyle/>
        <a:p>
          <a:endParaRPr lang="en-US"/>
        </a:p>
      </dgm:t>
    </dgm:pt>
    <dgm:pt modelId="{09EABF4F-676C-4DB5-8E21-4C9BA186F43C}">
      <dgm:prSet phldrT="[Text]"/>
      <dgm:spPr/>
      <dgm:t>
        <a:bodyPr/>
        <a:lstStyle/>
        <a:p>
          <a:r>
            <a:rPr lang="en-US" dirty="0" smtClean="0"/>
            <a:t>Poor possess entrepreneurial skills</a:t>
          </a:r>
          <a:endParaRPr lang="en-US" dirty="0"/>
        </a:p>
      </dgm:t>
    </dgm:pt>
    <dgm:pt modelId="{15065ADE-EB51-4E41-A67F-25BB5AD05669}" type="parTrans" cxnId="{D78CFA51-74F5-401E-A089-BF489664E770}">
      <dgm:prSet/>
      <dgm:spPr/>
      <dgm:t>
        <a:bodyPr/>
        <a:lstStyle/>
        <a:p>
          <a:endParaRPr lang="en-US"/>
        </a:p>
      </dgm:t>
    </dgm:pt>
    <dgm:pt modelId="{2B4735BE-B510-4417-BF26-05E7816B371A}" type="sibTrans" cxnId="{D78CFA51-74F5-401E-A089-BF489664E770}">
      <dgm:prSet/>
      <dgm:spPr/>
      <dgm:t>
        <a:bodyPr/>
        <a:lstStyle/>
        <a:p>
          <a:endParaRPr lang="en-US"/>
        </a:p>
      </dgm:t>
    </dgm:pt>
    <dgm:pt modelId="{0F517955-4F31-4FB1-9803-3D0987229105}">
      <dgm:prSet phldrT="[Text]"/>
      <dgm:spPr/>
      <dgm:t>
        <a:bodyPr/>
        <a:lstStyle/>
        <a:p>
          <a:r>
            <a:rPr lang="en-US" dirty="0" smtClean="0"/>
            <a:t>Access to credit bridges most, if not all, market failures</a:t>
          </a:r>
          <a:endParaRPr lang="en-US" dirty="0"/>
        </a:p>
      </dgm:t>
    </dgm:pt>
    <dgm:pt modelId="{47055487-797C-4B21-A1AB-CCF8D61F501D}" type="parTrans" cxnId="{B0B718F3-5BD2-413D-867D-54A1746342BF}">
      <dgm:prSet/>
      <dgm:spPr/>
      <dgm:t>
        <a:bodyPr/>
        <a:lstStyle/>
        <a:p>
          <a:endParaRPr lang="en-US"/>
        </a:p>
      </dgm:t>
    </dgm:pt>
    <dgm:pt modelId="{3420FAFD-CE9E-4AC8-A6BE-4F4E75DF19F1}" type="sibTrans" cxnId="{B0B718F3-5BD2-413D-867D-54A1746342BF}">
      <dgm:prSet/>
      <dgm:spPr/>
      <dgm:t>
        <a:bodyPr/>
        <a:lstStyle/>
        <a:p>
          <a:endParaRPr lang="en-US"/>
        </a:p>
      </dgm:t>
    </dgm:pt>
    <dgm:pt modelId="{A57D96EE-FC49-4BC7-99D3-3B19E206C1B7}" type="pres">
      <dgm:prSet presAssocID="{9E7DDC79-09DF-43F8-8D93-52C242193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708628-006B-4166-A2F4-5821E473F9D0}" type="pres">
      <dgm:prSet presAssocID="{B6B4324E-47E7-404D-9EA9-7DEB10673E30}" presName="root" presStyleCnt="0"/>
      <dgm:spPr/>
    </dgm:pt>
    <dgm:pt modelId="{BA93912C-0EBE-40BA-A632-799B0174803E}" type="pres">
      <dgm:prSet presAssocID="{B6B4324E-47E7-404D-9EA9-7DEB10673E30}" presName="rootComposite" presStyleCnt="0"/>
      <dgm:spPr/>
    </dgm:pt>
    <dgm:pt modelId="{50153112-4A6C-4434-B5AB-A6EADD969AC4}" type="pres">
      <dgm:prSet presAssocID="{B6B4324E-47E7-404D-9EA9-7DEB10673E30}" presName="rootText" presStyleLbl="node1" presStyleIdx="0" presStyleCnt="2" custScaleX="70749" custScaleY="62715" custLinFactNeighborX="-3157" custLinFactNeighborY="-100"/>
      <dgm:spPr/>
      <dgm:t>
        <a:bodyPr/>
        <a:lstStyle/>
        <a:p>
          <a:endParaRPr lang="en-US"/>
        </a:p>
      </dgm:t>
    </dgm:pt>
    <dgm:pt modelId="{45A339A5-A4D5-4F18-AD75-42D49E56FEC4}" type="pres">
      <dgm:prSet presAssocID="{B6B4324E-47E7-404D-9EA9-7DEB10673E30}" presName="rootConnector" presStyleLbl="node1" presStyleIdx="0" presStyleCnt="2"/>
      <dgm:spPr/>
      <dgm:t>
        <a:bodyPr/>
        <a:lstStyle/>
        <a:p>
          <a:endParaRPr lang="en-US"/>
        </a:p>
      </dgm:t>
    </dgm:pt>
    <dgm:pt modelId="{DFA08977-8F32-4D16-88D4-9D53DCB98BF4}" type="pres">
      <dgm:prSet presAssocID="{B6B4324E-47E7-404D-9EA9-7DEB10673E30}" presName="childShape" presStyleCnt="0"/>
      <dgm:spPr/>
    </dgm:pt>
    <dgm:pt modelId="{8D6FDDD4-3875-47C1-8031-DB1D99E85984}" type="pres">
      <dgm:prSet presAssocID="{09E06C2E-1040-45A7-AFE2-86B82E36621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B83F56C8-EC63-4604-80C1-2AF126511939}" type="pres">
      <dgm:prSet presAssocID="{264338B9-1156-4D1C-BAEF-EE709714A6E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FB6C-783F-4A57-BA88-FBC20CA69844}" type="pres">
      <dgm:prSet presAssocID="{9B9B10DC-4CA4-4034-B50E-3667FB1814CF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30E3368-C5AF-4064-99C3-7B00CEFA1324}" type="pres">
      <dgm:prSet presAssocID="{31D68E5B-3C9B-4461-B629-FA966A0A996C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67ED4-F9BD-457E-BCBC-8B1242622AD9}" type="pres">
      <dgm:prSet presAssocID="{EE380DE8-2DFE-4EE6-9C25-84DD9AD3F579}" presName="root" presStyleCnt="0"/>
      <dgm:spPr/>
    </dgm:pt>
    <dgm:pt modelId="{A47A1A78-2D26-4EA9-9587-C429D9FA5308}" type="pres">
      <dgm:prSet presAssocID="{EE380DE8-2DFE-4EE6-9C25-84DD9AD3F579}" presName="rootComposite" presStyleCnt="0"/>
      <dgm:spPr/>
    </dgm:pt>
    <dgm:pt modelId="{71DC5B10-0C6A-4725-99A8-B7691374B438}" type="pres">
      <dgm:prSet presAssocID="{EE380DE8-2DFE-4EE6-9C25-84DD9AD3F579}" presName="rootText" presStyleLbl="node1" presStyleIdx="1" presStyleCnt="2" custScaleX="59836" custScaleY="60069"/>
      <dgm:spPr/>
      <dgm:t>
        <a:bodyPr/>
        <a:lstStyle/>
        <a:p>
          <a:endParaRPr lang="en-US"/>
        </a:p>
      </dgm:t>
    </dgm:pt>
    <dgm:pt modelId="{87769947-18B4-4986-8059-B79CA82C625C}" type="pres">
      <dgm:prSet presAssocID="{EE380DE8-2DFE-4EE6-9C25-84DD9AD3F579}" presName="rootConnector" presStyleLbl="node1" presStyleIdx="1" presStyleCnt="2"/>
      <dgm:spPr/>
      <dgm:t>
        <a:bodyPr/>
        <a:lstStyle/>
        <a:p>
          <a:endParaRPr lang="en-US"/>
        </a:p>
      </dgm:t>
    </dgm:pt>
    <dgm:pt modelId="{F1ABE4F9-1821-4807-B9B6-4D97561E329B}" type="pres">
      <dgm:prSet presAssocID="{EE380DE8-2DFE-4EE6-9C25-84DD9AD3F579}" presName="childShape" presStyleCnt="0"/>
      <dgm:spPr/>
    </dgm:pt>
    <dgm:pt modelId="{DD5C2043-FC05-45E4-B493-2B0A6E63ADE4}" type="pres">
      <dgm:prSet presAssocID="{15065ADE-EB51-4E41-A67F-25BB5AD05669}" presName="Name13" presStyleLbl="parChTrans1D2" presStyleIdx="2" presStyleCnt="4"/>
      <dgm:spPr/>
      <dgm:t>
        <a:bodyPr/>
        <a:lstStyle/>
        <a:p>
          <a:endParaRPr lang="en-US"/>
        </a:p>
      </dgm:t>
    </dgm:pt>
    <dgm:pt modelId="{92D4C75C-5259-4850-9C31-770D1A524329}" type="pres">
      <dgm:prSet presAssocID="{09EABF4F-676C-4DB5-8E21-4C9BA186F43C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A6905-3E0A-49D9-8350-E3AFF4737DF2}" type="pres">
      <dgm:prSet presAssocID="{47055487-797C-4B21-A1AB-CCF8D61F501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2B83A506-B1F7-47AC-A551-8061F725E1B0}" type="pres">
      <dgm:prSet presAssocID="{0F517955-4F31-4FB1-9803-3D0987229105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D47027-9BDC-4DE8-9239-E189FEDCDC64}" type="presOf" srcId="{15065ADE-EB51-4E41-A67F-25BB5AD05669}" destId="{DD5C2043-FC05-45E4-B493-2B0A6E63ADE4}" srcOrd="0" destOrd="0" presId="urn:microsoft.com/office/officeart/2005/8/layout/hierarchy3"/>
    <dgm:cxn modelId="{E29BB173-E6E0-46DA-8C00-B70B286F99CE}" type="presOf" srcId="{9B9B10DC-4CA4-4034-B50E-3667FB1814CF}" destId="{DF6EFB6C-783F-4A57-BA88-FBC20CA69844}" srcOrd="0" destOrd="0" presId="urn:microsoft.com/office/officeart/2005/8/layout/hierarchy3"/>
    <dgm:cxn modelId="{2B279A48-B9FC-49CA-8A3C-67A24E85B406}" type="presOf" srcId="{09E06C2E-1040-45A7-AFE2-86B82E366219}" destId="{8D6FDDD4-3875-47C1-8031-DB1D99E85984}" srcOrd="0" destOrd="0" presId="urn:microsoft.com/office/officeart/2005/8/layout/hierarchy3"/>
    <dgm:cxn modelId="{5AF6598B-C9A3-4C9A-95CC-5338F1E348F2}" type="presOf" srcId="{31D68E5B-3C9B-4461-B629-FA966A0A996C}" destId="{F30E3368-C5AF-4064-99C3-7B00CEFA1324}" srcOrd="0" destOrd="0" presId="urn:microsoft.com/office/officeart/2005/8/layout/hierarchy3"/>
    <dgm:cxn modelId="{A9702341-7B54-49B0-9168-9AFD8BE2F801}" type="presOf" srcId="{47055487-797C-4B21-A1AB-CCF8D61F501D}" destId="{3D9A6905-3E0A-49D9-8350-E3AFF4737DF2}" srcOrd="0" destOrd="0" presId="urn:microsoft.com/office/officeart/2005/8/layout/hierarchy3"/>
    <dgm:cxn modelId="{8E79AF01-46C9-4E50-8FBD-7679878C7138}" srcId="{B6B4324E-47E7-404D-9EA9-7DEB10673E30}" destId="{31D68E5B-3C9B-4461-B629-FA966A0A996C}" srcOrd="1" destOrd="0" parTransId="{9B9B10DC-4CA4-4034-B50E-3667FB1814CF}" sibTransId="{77B58343-0C40-4A11-90C8-27142A7510C5}"/>
    <dgm:cxn modelId="{643A0AB4-3A54-43A2-942C-E75942B1183E}" type="presOf" srcId="{9E7DDC79-09DF-43F8-8D93-52C2421931A4}" destId="{A57D96EE-FC49-4BC7-99D3-3B19E206C1B7}" srcOrd="0" destOrd="0" presId="urn:microsoft.com/office/officeart/2005/8/layout/hierarchy3"/>
    <dgm:cxn modelId="{D78CFA51-74F5-401E-A089-BF489664E770}" srcId="{EE380DE8-2DFE-4EE6-9C25-84DD9AD3F579}" destId="{09EABF4F-676C-4DB5-8E21-4C9BA186F43C}" srcOrd="0" destOrd="0" parTransId="{15065ADE-EB51-4E41-A67F-25BB5AD05669}" sibTransId="{2B4735BE-B510-4417-BF26-05E7816B371A}"/>
    <dgm:cxn modelId="{89FC53F8-40DE-464C-BAD3-49204FFB399D}" srcId="{9E7DDC79-09DF-43F8-8D93-52C2421931A4}" destId="{EE380DE8-2DFE-4EE6-9C25-84DD9AD3F579}" srcOrd="1" destOrd="0" parTransId="{9B353E44-0CEE-4B1E-A3E3-CEB0E64D3C35}" sibTransId="{E26CD7D4-44C1-4FE8-96AB-E876B25B2CE9}"/>
    <dgm:cxn modelId="{B5524E9B-EB8F-48D3-92A6-D00944E4BC54}" srcId="{B6B4324E-47E7-404D-9EA9-7DEB10673E30}" destId="{264338B9-1156-4D1C-BAEF-EE709714A6E1}" srcOrd="0" destOrd="0" parTransId="{09E06C2E-1040-45A7-AFE2-86B82E366219}" sibTransId="{7A4C7521-094A-405C-AA0B-1CA414DF159A}"/>
    <dgm:cxn modelId="{4FCF6D83-A4D5-438E-B0B8-F5C91A2A260F}" srcId="{9E7DDC79-09DF-43F8-8D93-52C2421931A4}" destId="{B6B4324E-47E7-404D-9EA9-7DEB10673E30}" srcOrd="0" destOrd="0" parTransId="{86903B3F-AC16-4894-A7AF-CFE9921D6A5E}" sibTransId="{82251547-E5B3-4F34-8C11-8CC9805B8611}"/>
    <dgm:cxn modelId="{711B5B8A-EA0C-46B5-84D9-4E32B030DA56}" type="presOf" srcId="{EE380DE8-2DFE-4EE6-9C25-84DD9AD3F579}" destId="{87769947-18B4-4986-8059-B79CA82C625C}" srcOrd="1" destOrd="0" presId="urn:microsoft.com/office/officeart/2005/8/layout/hierarchy3"/>
    <dgm:cxn modelId="{24CD353F-0BA4-481C-B103-E435D477E270}" type="presOf" srcId="{B6B4324E-47E7-404D-9EA9-7DEB10673E30}" destId="{45A339A5-A4D5-4F18-AD75-42D49E56FEC4}" srcOrd="1" destOrd="0" presId="urn:microsoft.com/office/officeart/2005/8/layout/hierarchy3"/>
    <dgm:cxn modelId="{09C1F37D-C42D-4EC5-8CA1-7CF246599AC1}" type="presOf" srcId="{B6B4324E-47E7-404D-9EA9-7DEB10673E30}" destId="{50153112-4A6C-4434-B5AB-A6EADD969AC4}" srcOrd="0" destOrd="0" presId="urn:microsoft.com/office/officeart/2005/8/layout/hierarchy3"/>
    <dgm:cxn modelId="{DB37F95C-B550-4C6B-8B9D-8C8591F9DDD2}" type="presOf" srcId="{09EABF4F-676C-4DB5-8E21-4C9BA186F43C}" destId="{92D4C75C-5259-4850-9C31-770D1A524329}" srcOrd="0" destOrd="0" presId="urn:microsoft.com/office/officeart/2005/8/layout/hierarchy3"/>
    <dgm:cxn modelId="{799DBE05-EF4D-4541-BBE3-077712FD0B7D}" type="presOf" srcId="{EE380DE8-2DFE-4EE6-9C25-84DD9AD3F579}" destId="{71DC5B10-0C6A-4725-99A8-B7691374B438}" srcOrd="0" destOrd="0" presId="urn:microsoft.com/office/officeart/2005/8/layout/hierarchy3"/>
    <dgm:cxn modelId="{BAB726DF-0605-4B0F-AA2E-90815C5272E5}" type="presOf" srcId="{0F517955-4F31-4FB1-9803-3D0987229105}" destId="{2B83A506-B1F7-47AC-A551-8061F725E1B0}" srcOrd="0" destOrd="0" presId="urn:microsoft.com/office/officeart/2005/8/layout/hierarchy3"/>
    <dgm:cxn modelId="{AB55C16C-8941-4F5E-BE71-41BBE2CB8D19}" type="presOf" srcId="{264338B9-1156-4D1C-BAEF-EE709714A6E1}" destId="{B83F56C8-EC63-4604-80C1-2AF126511939}" srcOrd="0" destOrd="0" presId="urn:microsoft.com/office/officeart/2005/8/layout/hierarchy3"/>
    <dgm:cxn modelId="{B0B718F3-5BD2-413D-867D-54A1746342BF}" srcId="{EE380DE8-2DFE-4EE6-9C25-84DD9AD3F579}" destId="{0F517955-4F31-4FB1-9803-3D0987229105}" srcOrd="1" destOrd="0" parTransId="{47055487-797C-4B21-A1AB-CCF8D61F501D}" sibTransId="{3420FAFD-CE9E-4AC8-A6BE-4F4E75DF19F1}"/>
    <dgm:cxn modelId="{BCB2CF44-F1A2-4371-91B4-4CD491ACBAA9}" type="presParOf" srcId="{A57D96EE-FC49-4BC7-99D3-3B19E206C1B7}" destId="{F9708628-006B-4166-A2F4-5821E473F9D0}" srcOrd="0" destOrd="0" presId="urn:microsoft.com/office/officeart/2005/8/layout/hierarchy3"/>
    <dgm:cxn modelId="{609C4176-564F-468B-9721-091DD8014A0F}" type="presParOf" srcId="{F9708628-006B-4166-A2F4-5821E473F9D0}" destId="{BA93912C-0EBE-40BA-A632-799B0174803E}" srcOrd="0" destOrd="0" presId="urn:microsoft.com/office/officeart/2005/8/layout/hierarchy3"/>
    <dgm:cxn modelId="{F9B5D784-8882-4FFC-9B20-580B322B457F}" type="presParOf" srcId="{BA93912C-0EBE-40BA-A632-799B0174803E}" destId="{50153112-4A6C-4434-B5AB-A6EADD969AC4}" srcOrd="0" destOrd="0" presId="urn:microsoft.com/office/officeart/2005/8/layout/hierarchy3"/>
    <dgm:cxn modelId="{637FC3CC-20E1-4256-99F8-D12D89F37CE2}" type="presParOf" srcId="{BA93912C-0EBE-40BA-A632-799B0174803E}" destId="{45A339A5-A4D5-4F18-AD75-42D49E56FEC4}" srcOrd="1" destOrd="0" presId="urn:microsoft.com/office/officeart/2005/8/layout/hierarchy3"/>
    <dgm:cxn modelId="{46A16BAD-D51E-433F-BFD0-9B12CB42C746}" type="presParOf" srcId="{F9708628-006B-4166-A2F4-5821E473F9D0}" destId="{DFA08977-8F32-4D16-88D4-9D53DCB98BF4}" srcOrd="1" destOrd="0" presId="urn:microsoft.com/office/officeart/2005/8/layout/hierarchy3"/>
    <dgm:cxn modelId="{03F12109-3C2B-4CB7-BF72-717439A0863C}" type="presParOf" srcId="{DFA08977-8F32-4D16-88D4-9D53DCB98BF4}" destId="{8D6FDDD4-3875-47C1-8031-DB1D99E85984}" srcOrd="0" destOrd="0" presId="urn:microsoft.com/office/officeart/2005/8/layout/hierarchy3"/>
    <dgm:cxn modelId="{C5479E35-DEF2-4873-86C5-D40EBF6A14D0}" type="presParOf" srcId="{DFA08977-8F32-4D16-88D4-9D53DCB98BF4}" destId="{B83F56C8-EC63-4604-80C1-2AF126511939}" srcOrd="1" destOrd="0" presId="urn:microsoft.com/office/officeart/2005/8/layout/hierarchy3"/>
    <dgm:cxn modelId="{4A12D39A-B403-4AF0-989E-A3FFAA53A2A2}" type="presParOf" srcId="{DFA08977-8F32-4D16-88D4-9D53DCB98BF4}" destId="{DF6EFB6C-783F-4A57-BA88-FBC20CA69844}" srcOrd="2" destOrd="0" presId="urn:microsoft.com/office/officeart/2005/8/layout/hierarchy3"/>
    <dgm:cxn modelId="{D3BECD05-C9C8-4D6E-A7CF-5B960A6FF3D9}" type="presParOf" srcId="{DFA08977-8F32-4D16-88D4-9D53DCB98BF4}" destId="{F30E3368-C5AF-4064-99C3-7B00CEFA1324}" srcOrd="3" destOrd="0" presId="urn:microsoft.com/office/officeart/2005/8/layout/hierarchy3"/>
    <dgm:cxn modelId="{45707A08-9BC2-4541-84C6-F0A005BD7057}" type="presParOf" srcId="{A57D96EE-FC49-4BC7-99D3-3B19E206C1B7}" destId="{C6667ED4-F9BD-457E-BCBC-8B1242622AD9}" srcOrd="1" destOrd="0" presId="urn:microsoft.com/office/officeart/2005/8/layout/hierarchy3"/>
    <dgm:cxn modelId="{E46C603B-EABF-4156-9FA1-158C68820D19}" type="presParOf" srcId="{C6667ED4-F9BD-457E-BCBC-8B1242622AD9}" destId="{A47A1A78-2D26-4EA9-9587-C429D9FA5308}" srcOrd="0" destOrd="0" presId="urn:microsoft.com/office/officeart/2005/8/layout/hierarchy3"/>
    <dgm:cxn modelId="{DEF7A22A-A36F-4392-AA5D-0CA0627C7239}" type="presParOf" srcId="{A47A1A78-2D26-4EA9-9587-C429D9FA5308}" destId="{71DC5B10-0C6A-4725-99A8-B7691374B438}" srcOrd="0" destOrd="0" presId="urn:microsoft.com/office/officeart/2005/8/layout/hierarchy3"/>
    <dgm:cxn modelId="{D2452BF2-99A0-447D-81C5-A36CF2CDF893}" type="presParOf" srcId="{A47A1A78-2D26-4EA9-9587-C429D9FA5308}" destId="{87769947-18B4-4986-8059-B79CA82C625C}" srcOrd="1" destOrd="0" presId="urn:microsoft.com/office/officeart/2005/8/layout/hierarchy3"/>
    <dgm:cxn modelId="{7A4103C3-973E-484F-8E04-2B29AF4C42F5}" type="presParOf" srcId="{C6667ED4-F9BD-457E-BCBC-8B1242622AD9}" destId="{F1ABE4F9-1821-4807-B9B6-4D97561E329B}" srcOrd="1" destOrd="0" presId="urn:microsoft.com/office/officeart/2005/8/layout/hierarchy3"/>
    <dgm:cxn modelId="{49C38ED6-A0B3-4E6F-A2DA-A4019F8B16B1}" type="presParOf" srcId="{F1ABE4F9-1821-4807-B9B6-4D97561E329B}" destId="{DD5C2043-FC05-45E4-B493-2B0A6E63ADE4}" srcOrd="0" destOrd="0" presId="urn:microsoft.com/office/officeart/2005/8/layout/hierarchy3"/>
    <dgm:cxn modelId="{FFB0B09C-782E-4AA6-A1FB-174E32E8C237}" type="presParOf" srcId="{F1ABE4F9-1821-4807-B9B6-4D97561E329B}" destId="{92D4C75C-5259-4850-9C31-770D1A524329}" srcOrd="1" destOrd="0" presId="urn:microsoft.com/office/officeart/2005/8/layout/hierarchy3"/>
    <dgm:cxn modelId="{14841350-55E4-4A05-8283-B9E853045D3E}" type="presParOf" srcId="{F1ABE4F9-1821-4807-B9B6-4D97561E329B}" destId="{3D9A6905-3E0A-49D9-8350-E3AFF4737DF2}" srcOrd="2" destOrd="0" presId="urn:microsoft.com/office/officeart/2005/8/layout/hierarchy3"/>
    <dgm:cxn modelId="{22BB3307-1309-4C8E-A0E9-DDC7FF448D27}" type="presParOf" srcId="{F1ABE4F9-1821-4807-B9B6-4D97561E329B}" destId="{2B83A506-B1F7-47AC-A551-8061F725E1B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229B6-01ED-4B48-8B4D-B0DB677EC08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6B974-FB2F-4357-87FD-600DF67AA1D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Evidence</a:t>
          </a:r>
          <a:endParaRPr lang="en-US" dirty="0">
            <a:solidFill>
              <a:schemeClr val="tx1"/>
            </a:solidFill>
          </a:endParaRPr>
        </a:p>
      </dgm:t>
    </dgm:pt>
    <dgm:pt modelId="{56068C5E-97B2-4627-82A3-7F83BAB1FB02}" type="parTrans" cxnId="{15C21992-8803-42C1-A551-C15CE076BF56}">
      <dgm:prSet/>
      <dgm:spPr/>
      <dgm:t>
        <a:bodyPr/>
        <a:lstStyle/>
        <a:p>
          <a:endParaRPr lang="en-US"/>
        </a:p>
      </dgm:t>
    </dgm:pt>
    <dgm:pt modelId="{6AB249DB-3C34-441A-B565-1CEB6801823D}" type="sibTrans" cxnId="{15C21992-8803-42C1-A551-C15CE076BF56}">
      <dgm:prSet/>
      <dgm:spPr/>
      <dgm:t>
        <a:bodyPr/>
        <a:lstStyle/>
        <a:p>
          <a:endParaRPr lang="en-US"/>
        </a:p>
      </dgm:t>
    </dgm:pt>
    <dgm:pt modelId="{07EC79DC-A43A-403B-A4D7-9FB25BF44E28}">
      <dgm:prSet phldrT="[Text]"/>
      <dgm:spPr/>
      <dgm:t>
        <a:bodyPr/>
        <a:lstStyle/>
        <a:p>
          <a:r>
            <a:rPr lang="en-US" dirty="0" smtClean="0"/>
            <a:t>Success of Grameen in Bangladesh &amp; </a:t>
          </a:r>
          <a:r>
            <a:rPr lang="en-US" dirty="0" err="1" smtClean="0"/>
            <a:t>BancoSol</a:t>
          </a:r>
          <a:r>
            <a:rPr lang="en-US" dirty="0" smtClean="0"/>
            <a:t> in Bolivia</a:t>
          </a:r>
          <a:endParaRPr lang="en-US" dirty="0"/>
        </a:p>
      </dgm:t>
    </dgm:pt>
    <dgm:pt modelId="{6609FF00-FD36-46B7-8564-1B880069EB60}" type="parTrans" cxnId="{76E19721-2158-4CA7-BAD2-B4D10C56FCEC}">
      <dgm:prSet/>
      <dgm:spPr/>
      <dgm:t>
        <a:bodyPr/>
        <a:lstStyle/>
        <a:p>
          <a:endParaRPr lang="en-US"/>
        </a:p>
      </dgm:t>
    </dgm:pt>
    <dgm:pt modelId="{C7BAAE97-DF4A-4CEB-B96E-1AA88249D519}" type="sibTrans" cxnId="{76E19721-2158-4CA7-BAD2-B4D10C56FCEC}">
      <dgm:prSet/>
      <dgm:spPr/>
      <dgm:t>
        <a:bodyPr/>
        <a:lstStyle/>
        <a:p>
          <a:endParaRPr lang="en-US"/>
        </a:p>
      </dgm:t>
    </dgm:pt>
    <dgm:pt modelId="{1F1B4899-C6FB-4FD0-910F-EBAB75DFCAD4}">
      <dgm:prSet phldrT="[Text]"/>
      <dgm:spPr/>
      <dgm:t>
        <a:bodyPr/>
        <a:lstStyle/>
        <a:p>
          <a:r>
            <a:rPr lang="en-US" dirty="0" smtClean="0"/>
            <a:t>Decreases in Poverty in Bangladesh &amp; Bolivia    </a:t>
          </a:r>
          <a:endParaRPr lang="en-US" dirty="0"/>
        </a:p>
      </dgm:t>
    </dgm:pt>
    <dgm:pt modelId="{1B88F432-9CAF-4C9B-A5DF-03240D01DECF}" type="parTrans" cxnId="{F3EDD5F1-804A-490F-8585-48150439CE54}">
      <dgm:prSet/>
      <dgm:spPr/>
      <dgm:t>
        <a:bodyPr/>
        <a:lstStyle/>
        <a:p>
          <a:endParaRPr lang="en-US"/>
        </a:p>
      </dgm:t>
    </dgm:pt>
    <dgm:pt modelId="{A24C191E-827D-49D9-B82D-F359919E75B5}" type="sibTrans" cxnId="{F3EDD5F1-804A-490F-8585-48150439CE54}">
      <dgm:prSet/>
      <dgm:spPr/>
      <dgm:t>
        <a:bodyPr/>
        <a:lstStyle/>
        <a:p>
          <a:endParaRPr lang="en-US"/>
        </a:p>
      </dgm:t>
    </dgm:pt>
    <dgm:pt modelId="{34F2923C-1C3B-452C-9292-A40768C49E4D}" type="pres">
      <dgm:prSet presAssocID="{190229B6-01ED-4B48-8B4D-B0DB677EC0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E8C053-FB01-4AD1-8A9C-E8327F851EF1}" type="pres">
      <dgm:prSet presAssocID="{4C36B974-FB2F-4357-87FD-600DF67AA1D9}" presName="root" presStyleCnt="0"/>
      <dgm:spPr/>
    </dgm:pt>
    <dgm:pt modelId="{480B47B8-46AE-497A-9B27-8FC0E72214EE}" type="pres">
      <dgm:prSet presAssocID="{4C36B974-FB2F-4357-87FD-600DF67AA1D9}" presName="rootComposite" presStyleCnt="0"/>
      <dgm:spPr/>
    </dgm:pt>
    <dgm:pt modelId="{F9CAE57A-D9BB-4A1C-86CE-7B11B3F575D3}" type="pres">
      <dgm:prSet presAssocID="{4C36B974-FB2F-4357-87FD-600DF67AA1D9}" presName="rootText" presStyleLbl="node1" presStyleIdx="0" presStyleCnt="1" custScaleX="51303" custScaleY="48128" custLinFactNeighborX="-8021" custLinFactNeighborY="32697"/>
      <dgm:spPr/>
      <dgm:t>
        <a:bodyPr/>
        <a:lstStyle/>
        <a:p>
          <a:endParaRPr lang="en-US"/>
        </a:p>
      </dgm:t>
    </dgm:pt>
    <dgm:pt modelId="{A2356403-242D-456C-93A3-2BA0434BB85F}" type="pres">
      <dgm:prSet presAssocID="{4C36B974-FB2F-4357-87FD-600DF67AA1D9}" presName="rootConnector" presStyleLbl="node1" presStyleIdx="0" presStyleCnt="1"/>
      <dgm:spPr/>
      <dgm:t>
        <a:bodyPr/>
        <a:lstStyle/>
        <a:p>
          <a:endParaRPr lang="en-US"/>
        </a:p>
      </dgm:t>
    </dgm:pt>
    <dgm:pt modelId="{6D51DB75-FB66-4F28-9147-8D107BFD18AC}" type="pres">
      <dgm:prSet presAssocID="{4C36B974-FB2F-4357-87FD-600DF67AA1D9}" presName="childShape" presStyleCnt="0"/>
      <dgm:spPr/>
    </dgm:pt>
    <dgm:pt modelId="{A8FB852B-B69A-4E7A-AF48-A6CCA810DF50}" type="pres">
      <dgm:prSet presAssocID="{6609FF00-FD36-46B7-8564-1B880069EB6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416B7EE9-09AC-450B-B0E6-9F1B1D8B869A}" type="pres">
      <dgm:prSet presAssocID="{07EC79DC-A43A-403B-A4D7-9FB25BF44E28}" presName="childText" presStyleLbl="bgAcc1" presStyleIdx="0" presStyleCnt="2" custScaleX="80758" custScaleY="72907" custLinFactNeighborX="-3214" custLinFactNeighborY="24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5AE44-1D3B-4E85-909C-86E6A3D6542C}" type="pres">
      <dgm:prSet presAssocID="{1B88F432-9CAF-4C9B-A5DF-03240D01DECF}" presName="Name13" presStyleLbl="parChTrans1D2" presStyleIdx="1" presStyleCnt="2"/>
      <dgm:spPr/>
      <dgm:t>
        <a:bodyPr/>
        <a:lstStyle/>
        <a:p>
          <a:endParaRPr lang="en-US"/>
        </a:p>
      </dgm:t>
    </dgm:pt>
    <dgm:pt modelId="{7C3488E2-4E57-430B-BBFF-FFA2C9CF7ED6}" type="pres">
      <dgm:prSet presAssocID="{1F1B4899-C6FB-4FD0-910F-EBAB75DFCAD4}" presName="childText" presStyleLbl="bgAcc1" presStyleIdx="1" presStyleCnt="2" custScaleX="77861" custScaleY="90197" custLinFactNeighborX="-4522" custLinFactNeighborY="20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E9A409-02D6-4EAA-B89B-E7EFAADC20B3}" type="presOf" srcId="{1B88F432-9CAF-4C9B-A5DF-03240D01DECF}" destId="{EDF5AE44-1D3B-4E85-909C-86E6A3D6542C}" srcOrd="0" destOrd="0" presId="urn:microsoft.com/office/officeart/2005/8/layout/hierarchy3"/>
    <dgm:cxn modelId="{CEA271D3-EABA-49CF-8C2E-048EA1B0D52D}" type="presOf" srcId="{4C36B974-FB2F-4357-87FD-600DF67AA1D9}" destId="{F9CAE57A-D9BB-4A1C-86CE-7B11B3F575D3}" srcOrd="0" destOrd="0" presId="urn:microsoft.com/office/officeart/2005/8/layout/hierarchy3"/>
    <dgm:cxn modelId="{15C21992-8803-42C1-A551-C15CE076BF56}" srcId="{190229B6-01ED-4B48-8B4D-B0DB677EC08A}" destId="{4C36B974-FB2F-4357-87FD-600DF67AA1D9}" srcOrd="0" destOrd="0" parTransId="{56068C5E-97B2-4627-82A3-7F83BAB1FB02}" sibTransId="{6AB249DB-3C34-441A-B565-1CEB6801823D}"/>
    <dgm:cxn modelId="{F3EDD5F1-804A-490F-8585-48150439CE54}" srcId="{4C36B974-FB2F-4357-87FD-600DF67AA1D9}" destId="{1F1B4899-C6FB-4FD0-910F-EBAB75DFCAD4}" srcOrd="1" destOrd="0" parTransId="{1B88F432-9CAF-4C9B-A5DF-03240D01DECF}" sibTransId="{A24C191E-827D-49D9-B82D-F359919E75B5}"/>
    <dgm:cxn modelId="{641F9310-F944-414E-B6F0-011807193DDE}" type="presOf" srcId="{1F1B4899-C6FB-4FD0-910F-EBAB75DFCAD4}" destId="{7C3488E2-4E57-430B-BBFF-FFA2C9CF7ED6}" srcOrd="0" destOrd="0" presId="urn:microsoft.com/office/officeart/2005/8/layout/hierarchy3"/>
    <dgm:cxn modelId="{5F1841BB-C758-4E25-8DCC-EAEE32A21E2F}" type="presOf" srcId="{190229B6-01ED-4B48-8B4D-B0DB677EC08A}" destId="{34F2923C-1C3B-452C-9292-A40768C49E4D}" srcOrd="0" destOrd="0" presId="urn:microsoft.com/office/officeart/2005/8/layout/hierarchy3"/>
    <dgm:cxn modelId="{8A492F2B-BA0C-403C-AF52-80FF076023B7}" type="presOf" srcId="{07EC79DC-A43A-403B-A4D7-9FB25BF44E28}" destId="{416B7EE9-09AC-450B-B0E6-9F1B1D8B869A}" srcOrd="0" destOrd="0" presId="urn:microsoft.com/office/officeart/2005/8/layout/hierarchy3"/>
    <dgm:cxn modelId="{1965764E-D1D3-44D7-87AF-57E21299077F}" type="presOf" srcId="{6609FF00-FD36-46B7-8564-1B880069EB60}" destId="{A8FB852B-B69A-4E7A-AF48-A6CCA810DF50}" srcOrd="0" destOrd="0" presId="urn:microsoft.com/office/officeart/2005/8/layout/hierarchy3"/>
    <dgm:cxn modelId="{76E19721-2158-4CA7-BAD2-B4D10C56FCEC}" srcId="{4C36B974-FB2F-4357-87FD-600DF67AA1D9}" destId="{07EC79DC-A43A-403B-A4D7-9FB25BF44E28}" srcOrd="0" destOrd="0" parTransId="{6609FF00-FD36-46B7-8564-1B880069EB60}" sibTransId="{C7BAAE97-DF4A-4CEB-B96E-1AA88249D519}"/>
    <dgm:cxn modelId="{5A6F113B-13BB-4541-BACB-2C87EC4948E9}" type="presOf" srcId="{4C36B974-FB2F-4357-87FD-600DF67AA1D9}" destId="{A2356403-242D-456C-93A3-2BA0434BB85F}" srcOrd="1" destOrd="0" presId="urn:microsoft.com/office/officeart/2005/8/layout/hierarchy3"/>
    <dgm:cxn modelId="{1D8F353C-EDAB-435A-8842-28E301C5BB81}" type="presParOf" srcId="{34F2923C-1C3B-452C-9292-A40768C49E4D}" destId="{73E8C053-FB01-4AD1-8A9C-E8327F851EF1}" srcOrd="0" destOrd="0" presId="urn:microsoft.com/office/officeart/2005/8/layout/hierarchy3"/>
    <dgm:cxn modelId="{63309CE5-0B27-4E26-B3CE-C9167FC22F33}" type="presParOf" srcId="{73E8C053-FB01-4AD1-8A9C-E8327F851EF1}" destId="{480B47B8-46AE-497A-9B27-8FC0E72214EE}" srcOrd="0" destOrd="0" presId="urn:microsoft.com/office/officeart/2005/8/layout/hierarchy3"/>
    <dgm:cxn modelId="{72917935-E9CA-4857-911A-21232EA5E4CE}" type="presParOf" srcId="{480B47B8-46AE-497A-9B27-8FC0E72214EE}" destId="{F9CAE57A-D9BB-4A1C-86CE-7B11B3F575D3}" srcOrd="0" destOrd="0" presId="urn:microsoft.com/office/officeart/2005/8/layout/hierarchy3"/>
    <dgm:cxn modelId="{FB726057-827A-4942-9766-1FDF0B3CA1E5}" type="presParOf" srcId="{480B47B8-46AE-497A-9B27-8FC0E72214EE}" destId="{A2356403-242D-456C-93A3-2BA0434BB85F}" srcOrd="1" destOrd="0" presId="urn:microsoft.com/office/officeart/2005/8/layout/hierarchy3"/>
    <dgm:cxn modelId="{89C77473-0436-4BB3-B139-4E3901C32202}" type="presParOf" srcId="{73E8C053-FB01-4AD1-8A9C-E8327F851EF1}" destId="{6D51DB75-FB66-4F28-9147-8D107BFD18AC}" srcOrd="1" destOrd="0" presId="urn:microsoft.com/office/officeart/2005/8/layout/hierarchy3"/>
    <dgm:cxn modelId="{BE754BD3-27EA-41BF-9D5B-0233CBC296F8}" type="presParOf" srcId="{6D51DB75-FB66-4F28-9147-8D107BFD18AC}" destId="{A8FB852B-B69A-4E7A-AF48-A6CCA810DF50}" srcOrd="0" destOrd="0" presId="urn:microsoft.com/office/officeart/2005/8/layout/hierarchy3"/>
    <dgm:cxn modelId="{862C37FF-B06E-45A0-869C-12A3B083345E}" type="presParOf" srcId="{6D51DB75-FB66-4F28-9147-8D107BFD18AC}" destId="{416B7EE9-09AC-450B-B0E6-9F1B1D8B869A}" srcOrd="1" destOrd="0" presId="urn:microsoft.com/office/officeart/2005/8/layout/hierarchy3"/>
    <dgm:cxn modelId="{A0FDA80A-E269-401E-B25D-1CEFB93B67D9}" type="presParOf" srcId="{6D51DB75-FB66-4F28-9147-8D107BFD18AC}" destId="{EDF5AE44-1D3B-4E85-909C-86E6A3D6542C}" srcOrd="2" destOrd="0" presId="urn:microsoft.com/office/officeart/2005/8/layout/hierarchy3"/>
    <dgm:cxn modelId="{4C13ACBC-FFE7-4812-AB99-E21DEB4E2AAF}" type="presParOf" srcId="{6D51DB75-FB66-4F28-9147-8D107BFD18AC}" destId="{7C3488E2-4E57-430B-BBFF-FFA2C9CF7ED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153112-4A6C-4434-B5AB-A6EADD969AC4}">
      <dsp:nvSpPr>
        <dsp:cNvPr id="0" name=""/>
        <dsp:cNvSpPr/>
      </dsp:nvSpPr>
      <dsp:spPr>
        <a:xfrm>
          <a:off x="0" y="430862"/>
          <a:ext cx="1677761" cy="74362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Claim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430862"/>
        <a:ext cx="1677761" cy="743620"/>
      </dsp:txXfrm>
    </dsp:sp>
    <dsp:sp modelId="{8D6FDDD4-3875-47C1-8031-DB1D99E85984}">
      <dsp:nvSpPr>
        <dsp:cNvPr id="0" name=""/>
        <dsp:cNvSpPr/>
      </dsp:nvSpPr>
      <dsp:spPr>
        <a:xfrm>
          <a:off x="167776" y="1174482"/>
          <a:ext cx="168629" cy="890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470"/>
              </a:lnTo>
              <a:lnTo>
                <a:pt x="168629" y="890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56C8-EC63-4604-80C1-2AF126511939}">
      <dsp:nvSpPr>
        <dsp:cNvPr id="0" name=""/>
        <dsp:cNvSpPr/>
      </dsp:nvSpPr>
      <dsp:spPr>
        <a:xfrm>
          <a:off x="336405" y="1472096"/>
          <a:ext cx="1897141" cy="1185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Poor are credit worthy</a:t>
          </a:r>
          <a:endParaRPr lang="en-US" sz="1900" kern="1200" dirty="0"/>
        </a:p>
      </dsp:txBody>
      <dsp:txXfrm>
        <a:off x="336405" y="1472096"/>
        <a:ext cx="1897141" cy="1185713"/>
      </dsp:txXfrm>
    </dsp:sp>
    <dsp:sp modelId="{DF6EFB6C-783F-4A57-BA88-FBC20CA69844}">
      <dsp:nvSpPr>
        <dsp:cNvPr id="0" name=""/>
        <dsp:cNvSpPr/>
      </dsp:nvSpPr>
      <dsp:spPr>
        <a:xfrm>
          <a:off x="167776" y="1174482"/>
          <a:ext cx="168629" cy="237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613"/>
              </a:lnTo>
              <a:lnTo>
                <a:pt x="168629" y="23726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E3368-C5AF-4064-99C3-7B00CEFA1324}">
      <dsp:nvSpPr>
        <dsp:cNvPr id="0" name=""/>
        <dsp:cNvSpPr/>
      </dsp:nvSpPr>
      <dsp:spPr>
        <a:xfrm>
          <a:off x="336405" y="2954238"/>
          <a:ext cx="1897141" cy="1185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Lack of affordable credit causes poverty</a:t>
          </a:r>
          <a:endParaRPr lang="en-US" sz="1900" kern="1200" dirty="0"/>
        </a:p>
      </dsp:txBody>
      <dsp:txXfrm>
        <a:off x="336405" y="2954238"/>
        <a:ext cx="1897141" cy="1185713"/>
      </dsp:txXfrm>
    </dsp:sp>
    <dsp:sp modelId="{71DC5B10-0C6A-4725-99A8-B7691374B438}">
      <dsp:nvSpPr>
        <dsp:cNvPr id="0" name=""/>
        <dsp:cNvSpPr/>
      </dsp:nvSpPr>
      <dsp:spPr>
        <a:xfrm>
          <a:off x="2542611" y="432047"/>
          <a:ext cx="1418967" cy="71224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Warrant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542611" y="432047"/>
        <a:ext cx="1418967" cy="712246"/>
      </dsp:txXfrm>
    </dsp:sp>
    <dsp:sp modelId="{DD5C2043-FC05-45E4-B493-2B0A6E63ADE4}">
      <dsp:nvSpPr>
        <dsp:cNvPr id="0" name=""/>
        <dsp:cNvSpPr/>
      </dsp:nvSpPr>
      <dsp:spPr>
        <a:xfrm>
          <a:off x="2684507" y="1144294"/>
          <a:ext cx="141896" cy="889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285"/>
              </a:lnTo>
              <a:lnTo>
                <a:pt x="141896" y="8892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4C75C-5259-4850-9C31-770D1A524329}">
      <dsp:nvSpPr>
        <dsp:cNvPr id="0" name=""/>
        <dsp:cNvSpPr/>
      </dsp:nvSpPr>
      <dsp:spPr>
        <a:xfrm>
          <a:off x="2826404" y="1440722"/>
          <a:ext cx="1897141" cy="1185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Poor possess entrepreneurial skills</a:t>
          </a:r>
          <a:endParaRPr lang="en-US" sz="1900" kern="1200" dirty="0"/>
        </a:p>
      </dsp:txBody>
      <dsp:txXfrm>
        <a:off x="2826404" y="1440722"/>
        <a:ext cx="1897141" cy="1185713"/>
      </dsp:txXfrm>
    </dsp:sp>
    <dsp:sp modelId="{3D9A6905-3E0A-49D9-8350-E3AFF4737DF2}">
      <dsp:nvSpPr>
        <dsp:cNvPr id="0" name=""/>
        <dsp:cNvSpPr/>
      </dsp:nvSpPr>
      <dsp:spPr>
        <a:xfrm>
          <a:off x="2684507" y="1144294"/>
          <a:ext cx="141896" cy="2371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427"/>
              </a:lnTo>
              <a:lnTo>
                <a:pt x="141896" y="23714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3A506-B1F7-47AC-A551-8061F725E1B0}">
      <dsp:nvSpPr>
        <dsp:cNvPr id="0" name=""/>
        <dsp:cNvSpPr/>
      </dsp:nvSpPr>
      <dsp:spPr>
        <a:xfrm>
          <a:off x="2826404" y="2922864"/>
          <a:ext cx="1897141" cy="1185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Access to credit bridges most, if not all, market failures</a:t>
          </a:r>
          <a:endParaRPr lang="en-US" sz="1900" kern="1200" dirty="0"/>
        </a:p>
      </dsp:txBody>
      <dsp:txXfrm>
        <a:off x="2826404" y="2922864"/>
        <a:ext cx="1897141" cy="11857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CAE57A-D9BB-4A1C-86CE-7B11B3F575D3}">
      <dsp:nvSpPr>
        <dsp:cNvPr id="0" name=""/>
        <dsp:cNvSpPr/>
      </dsp:nvSpPr>
      <dsp:spPr>
        <a:xfrm>
          <a:off x="135083" y="792921"/>
          <a:ext cx="1524622" cy="71513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/>
              </a:solidFill>
            </a:rPr>
            <a:t>Evidence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135083" y="792921"/>
        <a:ext cx="1524622" cy="715133"/>
      </dsp:txXfrm>
    </dsp:sp>
    <dsp:sp modelId="{A8FB852B-B69A-4E7A-AF48-A6CCA810DF50}">
      <dsp:nvSpPr>
        <dsp:cNvPr id="0" name=""/>
        <dsp:cNvSpPr/>
      </dsp:nvSpPr>
      <dsp:spPr>
        <a:xfrm>
          <a:off x="287545" y="1508055"/>
          <a:ext cx="314419" cy="78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740"/>
              </a:lnTo>
              <a:lnTo>
                <a:pt x="314419" y="7847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B7EE9-09AC-450B-B0E6-9F1B1D8B869A}">
      <dsp:nvSpPr>
        <dsp:cNvPr id="0" name=""/>
        <dsp:cNvSpPr/>
      </dsp:nvSpPr>
      <dsp:spPr>
        <a:xfrm>
          <a:off x="601964" y="1751133"/>
          <a:ext cx="1919972" cy="1083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Success of Grameen in Bangladesh &amp; </a:t>
          </a:r>
          <a:r>
            <a:rPr lang="en-US" sz="1700" kern="1200" dirty="0" err="1" smtClean="0"/>
            <a:t>BancoSol</a:t>
          </a:r>
          <a:r>
            <a:rPr lang="en-US" sz="1700" kern="1200" dirty="0" smtClean="0"/>
            <a:t> in Bolivia</a:t>
          </a:r>
          <a:endParaRPr lang="en-US" sz="1700" kern="1200" dirty="0"/>
        </a:p>
      </dsp:txBody>
      <dsp:txXfrm>
        <a:off x="601964" y="1751133"/>
        <a:ext cx="1919972" cy="1083325"/>
      </dsp:txXfrm>
    </dsp:sp>
    <dsp:sp modelId="{EDF5AE44-1D3B-4E85-909C-86E6A3D6542C}">
      <dsp:nvSpPr>
        <dsp:cNvPr id="0" name=""/>
        <dsp:cNvSpPr/>
      </dsp:nvSpPr>
      <dsp:spPr>
        <a:xfrm>
          <a:off x="287545" y="1508055"/>
          <a:ext cx="283322" cy="2312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795"/>
              </a:lnTo>
              <a:lnTo>
                <a:pt x="283322" y="2312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488E2-4E57-430B-BBFF-FFA2C9CF7ED6}">
      <dsp:nvSpPr>
        <dsp:cNvPr id="0" name=""/>
        <dsp:cNvSpPr/>
      </dsp:nvSpPr>
      <dsp:spPr>
        <a:xfrm>
          <a:off x="570867" y="3150732"/>
          <a:ext cx="1851098" cy="134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Decreases in Poverty in Bangladesh &amp; Bolivia    </a:t>
          </a:r>
          <a:endParaRPr lang="en-US" sz="1700" kern="1200" dirty="0"/>
        </a:p>
      </dsp:txBody>
      <dsp:txXfrm>
        <a:off x="570867" y="3150732"/>
        <a:ext cx="1851098" cy="1340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57AC2-9759-4225-B6EF-49CF3C050F81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A9C75-5004-475B-A96B-575B7CB7E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9FCB-AD1A-4506-A394-BA38DFB0B069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A9168-7A81-4F07-978A-79588DA6C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5F95-A6BC-4D8B-87EB-D5177F1BA493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3F9A-5DA3-49AB-9727-0DE1D793D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1A9B-D661-4FDB-8D9F-89A120CC61BA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29EC5-7926-4A85-AA77-20A9934A0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1698-6E81-4129-83E7-AEE03159130E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FEAC-3F32-4061-9210-2F3776D8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E8693-793F-4916-AA78-EE2EBEF4E028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B9CA3-53F9-4715-A156-5292547C9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439F-F4E8-4E8B-951E-04E870A841CD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B971-9CC2-4929-8AA5-C1591A127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A4D7-3C45-4969-9524-6A2DFA69BE9D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EC0DE-4CD3-476C-991D-BF2319B81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0B6F-E3C8-403D-A30F-CBBBEDAD26D0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BFB4-C505-440C-AC3A-54AE116F2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F3753-FC6D-41E0-80D5-9B045FC248E9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A324A-53C5-4767-AEF4-D4B209813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3449-B6FA-439E-ABE9-4D8E47DEEA03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57464-20E1-411B-977C-F646D5DD4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F5B7A3-D851-4095-A3A6-86303EC43226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2AB224-C975-49F0-8691-3E300D48B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 </a:t>
            </a:r>
            <a:r>
              <a:rPr lang="en-US" dirty="0" smtClean="0"/>
              <a:t>Discussion on Microfinance</a:t>
            </a:r>
            <a:br>
              <a:rPr lang="en-US" dirty="0" smtClean="0"/>
            </a:br>
            <a:r>
              <a:rPr lang="en-US" dirty="0" smtClean="0"/>
              <a:t>Econ 541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Pushpinder Puniha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PhD </a:t>
            </a:r>
            <a:r>
              <a:rPr lang="en-US" dirty="0" smtClean="0"/>
              <a:t>Program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SPPD, USC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5" name="Picture 4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Brief Recap</a:t>
            </a:r>
            <a:endParaRPr lang="en-US" sz="3200" b="1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Credit paradox in development</a:t>
            </a:r>
            <a:r>
              <a:rPr lang="en-US" dirty="0" smtClean="0"/>
              <a:t>: </a:t>
            </a:r>
            <a:r>
              <a:rPr lang="en-US" dirty="0" smtClean="0"/>
              <a:t>Why does not capital flow from rich to poor countries?</a:t>
            </a:r>
          </a:p>
          <a:p>
            <a:pPr>
              <a:buNone/>
            </a:pPr>
            <a:r>
              <a:rPr lang="en-US" u="sng" dirty="0" smtClean="0"/>
              <a:t>Credit market characteristics in developing countries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Information asymmetries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High transaction costs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Lack of collateral securities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Adverse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Moral Hazard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pic>
        <p:nvPicPr>
          <p:cNvPr id="4" name="Picture 3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Microfinance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Affinity groups or Self-help groups</a:t>
            </a:r>
          </a:p>
          <a:p>
            <a:r>
              <a:rPr lang="en-US" dirty="0" smtClean="0"/>
              <a:t>Self selection of  members of the group</a:t>
            </a:r>
          </a:p>
          <a:p>
            <a:r>
              <a:rPr lang="en-US" dirty="0" smtClean="0"/>
              <a:t>Joint liability of the group members</a:t>
            </a:r>
          </a:p>
          <a:p>
            <a:r>
              <a:rPr lang="en-US" dirty="0" smtClean="0"/>
              <a:t>Peer monitoring among the group members</a:t>
            </a:r>
          </a:p>
          <a:p>
            <a:r>
              <a:rPr lang="en-US" dirty="0" smtClean="0"/>
              <a:t>Social sanctions against loan defaulters</a:t>
            </a:r>
          </a:p>
          <a:p>
            <a:endParaRPr lang="en-US" dirty="0"/>
          </a:p>
        </p:txBody>
      </p:sp>
      <p:pic>
        <p:nvPicPr>
          <p:cNvPr id="4" name="Picture 3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600" dirty="0" smtClean="0"/>
              <a:t>Timeline of Microfinance Paradigm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1700" b="1" dirty="0" smtClean="0"/>
              <a:t>                                                 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Pre 1970s: Mutual                                                                         2008-2010:</a:t>
            </a:r>
          </a:p>
          <a:p>
            <a:pPr>
              <a:buNone/>
            </a:pPr>
            <a:r>
              <a:rPr lang="en-US" sz="2000" b="1" dirty="0" smtClean="0"/>
              <a:t>Saving Societies in      1990s: Theoretical Foundations   Challenges to Positive </a:t>
            </a:r>
          </a:p>
          <a:p>
            <a:pPr>
              <a:buNone/>
            </a:pPr>
            <a:r>
              <a:rPr lang="en-US" sz="2000" b="1" dirty="0" smtClean="0"/>
              <a:t>Poor Communities      of Microfinance Established                     Impacts</a:t>
            </a:r>
            <a:endParaRPr lang="en-US" sz="1700" b="1" dirty="0" smtClean="0"/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r>
              <a:rPr lang="en-US" sz="2000" b="1" dirty="0" smtClean="0"/>
              <a:t>         1970s and 80s: </a:t>
            </a:r>
            <a:r>
              <a:rPr lang="en-US" sz="2000" b="1" dirty="0" err="1" smtClean="0"/>
              <a:t>Yunus</a:t>
            </a:r>
            <a:r>
              <a:rPr lang="en-US" sz="2000" b="1" dirty="0" smtClean="0"/>
              <a:t>’ social                                  2005: Nobel Peace Prize</a:t>
            </a:r>
          </a:p>
          <a:p>
            <a:pPr>
              <a:buNone/>
            </a:pPr>
            <a:r>
              <a:rPr lang="en-US" sz="2000" b="1" dirty="0" smtClean="0"/>
              <a:t>       experiments in </a:t>
            </a:r>
            <a:r>
              <a:rPr lang="en-US" sz="2000" b="1" dirty="0" err="1" smtClean="0"/>
              <a:t>Jobra</a:t>
            </a:r>
            <a:r>
              <a:rPr lang="en-US" sz="2000" b="1" dirty="0" smtClean="0"/>
              <a:t>, Bangladesh                           to </a:t>
            </a:r>
            <a:r>
              <a:rPr lang="en-US" sz="2000" b="1" dirty="0" err="1" smtClean="0"/>
              <a:t>Yunus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Grammen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      and establishment of Grameen and                                       Foundation</a:t>
            </a:r>
          </a:p>
          <a:p>
            <a:pPr>
              <a:buNone/>
            </a:pPr>
            <a:r>
              <a:rPr lang="en-US" sz="2000" b="1" dirty="0" smtClean="0"/>
              <a:t>                            </a:t>
            </a:r>
            <a:r>
              <a:rPr lang="en-US" sz="2000" b="1" dirty="0" err="1" smtClean="0"/>
              <a:t>BancoSol</a:t>
            </a:r>
            <a:endParaRPr lang="en-US" sz="20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                    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36576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1524000" y="3352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324100" y="4152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381500" y="33909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905500" y="4152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7391400" y="3352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of Microfinance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72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257800" y="1219200"/>
          <a:ext cx="2971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 descr="sppd_logo"/>
          <p:cNvPicPr>
            <a:picLocks noChangeAspect="1" noChangeArrowheads="1"/>
          </p:cNvPicPr>
          <p:nvPr/>
        </p:nvPicPr>
        <p:blipFill>
          <a:blip r:embed="rId12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</a:t>
            </a:r>
            <a:r>
              <a:rPr lang="en-US" dirty="0" err="1" smtClean="0"/>
              <a:t>Susma’s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poor bankable?</a:t>
            </a:r>
          </a:p>
          <a:p>
            <a:r>
              <a:rPr lang="en-US" dirty="0" smtClean="0"/>
              <a:t>Is poverty cause by lack of credit?</a:t>
            </a:r>
          </a:p>
          <a:p>
            <a:r>
              <a:rPr lang="en-US" dirty="0" smtClean="0"/>
              <a:t>Do poor possess entrepreneurial skills?</a:t>
            </a:r>
          </a:p>
          <a:p>
            <a:r>
              <a:rPr lang="en-US" dirty="0" smtClean="0"/>
              <a:t>Can access to credit bridge all market failures confronting the poor?</a:t>
            </a:r>
          </a:p>
          <a:p>
            <a:r>
              <a:rPr lang="en-US" dirty="0" smtClean="0"/>
              <a:t>Is microfinance preferable to the basic needs, capabilities, or vicious circles of poverty approaches? </a:t>
            </a:r>
          </a:p>
        </p:txBody>
      </p:sp>
      <p:pic>
        <p:nvPicPr>
          <p:cNvPr id="4" name="Picture 3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 on Impact of Microfinance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Yunus</a:t>
            </a:r>
            <a:r>
              <a:rPr lang="en-US" dirty="0" smtClean="0"/>
              <a:t> (2007) “5% of the Grameen borrowers get out of poverty every year.”</a:t>
            </a:r>
          </a:p>
          <a:p>
            <a:r>
              <a:rPr lang="en-US" dirty="0" err="1" smtClean="0"/>
              <a:t>Abhijit</a:t>
            </a:r>
            <a:r>
              <a:rPr lang="en-US" dirty="0" smtClean="0"/>
              <a:t> </a:t>
            </a:r>
            <a:r>
              <a:rPr lang="en-US" dirty="0" err="1" smtClean="0"/>
              <a:t>Banerjee</a:t>
            </a:r>
            <a:r>
              <a:rPr lang="en-US" dirty="0" smtClean="0"/>
              <a:t> et. </a:t>
            </a:r>
            <a:r>
              <a:rPr lang="en-US" dirty="0" smtClean="0"/>
              <a:t>a</a:t>
            </a:r>
            <a:r>
              <a:rPr lang="en-US" dirty="0" smtClean="0"/>
              <a:t>l (2009) “At least in the short term (within 15-18 months), microfinance does not appear to be a recipe for changing education, health, or women’s decision making.”</a:t>
            </a:r>
            <a:endParaRPr lang="en-US" dirty="0"/>
          </a:p>
        </p:txBody>
      </p:sp>
      <p:pic>
        <p:nvPicPr>
          <p:cNvPr id="4" name="Picture 3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 on Impact of Microfinance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Karlan</a:t>
            </a:r>
            <a:r>
              <a:rPr lang="en-US" dirty="0" smtClean="0"/>
              <a:t> and </a:t>
            </a:r>
            <a:r>
              <a:rPr lang="en-US" dirty="0" err="1" smtClean="0"/>
              <a:t>Zinman</a:t>
            </a:r>
            <a:r>
              <a:rPr lang="en-US" dirty="0" smtClean="0"/>
              <a:t> (2009) “ We find no evidence of improvements in measure of subjective well being (of those who received microloans).”</a:t>
            </a:r>
          </a:p>
          <a:p>
            <a:r>
              <a:rPr lang="en-US" dirty="0" err="1" smtClean="0"/>
              <a:t>Karnani</a:t>
            </a:r>
            <a:r>
              <a:rPr lang="en-US" dirty="0" smtClean="0"/>
              <a:t> (2008), Bateman (2010) Despite the hoopla over microfinance, it does not cure poverty but stable jobs do. Microfinance takes investment away from small and medium industries that could provide stable jobs.</a:t>
            </a:r>
            <a:endParaRPr lang="en-US" dirty="0"/>
          </a:p>
        </p:txBody>
      </p:sp>
      <p:pic>
        <p:nvPicPr>
          <p:cNvPr id="4" name="Picture 3" descr="sppd_logo"/>
          <p:cNvPicPr>
            <a:picLocks noChangeAspect="1" noChangeArrowheads="1"/>
          </p:cNvPicPr>
          <p:nvPr/>
        </p:nvPicPr>
        <p:blipFill>
          <a:blip r:embed="rId2" cstate="print"/>
          <a:srcRect t="14467" r="807" b="10051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View of a Microfinance Scheme in India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62" y="1600200"/>
            <a:ext cx="77368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ppd_logo"/>
          <p:cNvPicPr>
            <a:picLocks noChangeAspect="1" noChangeArrowheads="1"/>
          </p:cNvPicPr>
          <p:nvPr/>
        </p:nvPicPr>
        <p:blipFill>
          <a:blip r:embed="rId3" cstate="print"/>
          <a:srcRect t="14467" r="807" b="10051"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377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 Discussion on Microfinance Econ 541 </vt:lpstr>
      <vt:lpstr>Brief Recap</vt:lpstr>
      <vt:lpstr>Microfinance Solution</vt:lpstr>
      <vt:lpstr>Timeline of Microfinance Paradigm</vt:lpstr>
      <vt:lpstr>Paradigm of Microfinance</vt:lpstr>
      <vt:lpstr>Discussion of Susma’s Story</vt:lpstr>
      <vt:lpstr>Debate on Impact of Microfinance</vt:lpstr>
      <vt:lpstr>Debate on Impact of Microfinance</vt:lpstr>
      <vt:lpstr>A Network View of a Microfinance Scheme in India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Issues and Collaboration in El Monte</dc:title>
  <dc:creator>JAY PUNIA</dc:creator>
  <cp:lastModifiedBy>Hydra</cp:lastModifiedBy>
  <cp:revision>117</cp:revision>
  <dcterms:created xsi:type="dcterms:W3CDTF">2010-03-30T05:24:35Z</dcterms:created>
  <dcterms:modified xsi:type="dcterms:W3CDTF">2010-10-27T03:28:08Z</dcterms:modified>
</cp:coreProperties>
</file>