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3" r:id="rId7"/>
    <p:sldId id="262" r:id="rId8"/>
    <p:sldId id="267" r:id="rId9"/>
    <p:sldId id="264" r:id="rId10"/>
    <p:sldId id="265" r:id="rId11"/>
    <p:sldId id="266"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678" y="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3977F22-2106-4BE9-A09C-D037E92DFB7B}" type="datetimeFigureOut">
              <a:rPr lang="en-US" smtClean="0"/>
              <a:t>4/30/2015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9454BFB-A684-469F-B834-28076429E82E}"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977F22-2106-4BE9-A09C-D037E92DFB7B}"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54BFB-A684-469F-B834-28076429E8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977F22-2106-4BE9-A09C-D037E92DFB7B}"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54BFB-A684-469F-B834-28076429E8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3977F22-2106-4BE9-A09C-D037E92DFB7B}"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54BFB-A684-469F-B834-28076429E82E}"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3977F22-2106-4BE9-A09C-D037E92DFB7B}" type="datetimeFigureOut">
              <a:rPr lang="en-US" smtClean="0"/>
              <a:t>4/30/2015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9454BFB-A684-469F-B834-28076429E8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3977F22-2106-4BE9-A09C-D037E92DFB7B}"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54BFB-A684-469F-B834-28076429E82E}"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3977F22-2106-4BE9-A09C-D037E92DFB7B}" type="datetimeFigureOut">
              <a:rPr lang="en-US" smtClean="0"/>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54BFB-A684-469F-B834-28076429E82E}"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3977F22-2106-4BE9-A09C-D037E92DFB7B}" type="datetimeFigureOut">
              <a:rPr lang="en-US" smtClean="0"/>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54BFB-A684-469F-B834-28076429E8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7F22-2106-4BE9-A09C-D037E92DFB7B}" type="datetimeFigureOut">
              <a:rPr lang="en-US" smtClean="0"/>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54BFB-A684-469F-B834-28076429E8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977F22-2106-4BE9-A09C-D037E92DFB7B}"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54BFB-A684-469F-B834-28076429E82E}"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977F22-2106-4BE9-A09C-D037E92DFB7B}" type="datetimeFigureOut">
              <a:rPr lang="en-US" smtClean="0"/>
              <a:t>4/30/2015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9454BFB-A684-469F-B834-28076429E82E}"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3977F22-2106-4BE9-A09C-D037E92DFB7B}" type="datetimeFigureOut">
              <a:rPr lang="en-US" smtClean="0"/>
              <a:t>4/30/2015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9454BFB-A684-469F-B834-28076429E8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514600"/>
          </a:xfrm>
        </p:spPr>
        <p:txBody>
          <a:bodyPr>
            <a:normAutofit lnSpcReduction="10000"/>
          </a:bodyPr>
          <a:lstStyle/>
          <a:p>
            <a:r>
              <a:rPr lang="en-US" dirty="0" smtClean="0"/>
              <a:t>John Rand – University of Copenhagen</a:t>
            </a:r>
          </a:p>
          <a:p>
            <a:r>
              <a:rPr lang="en-US" dirty="0" smtClean="0"/>
              <a:t>Finn Tarp – University of Copenhagen</a:t>
            </a:r>
          </a:p>
          <a:p>
            <a:r>
              <a:rPr lang="en-US" dirty="0" smtClean="0"/>
              <a:t>2012</a:t>
            </a:r>
          </a:p>
          <a:p>
            <a:endParaRPr lang="en-US" dirty="0"/>
          </a:p>
          <a:p>
            <a:r>
              <a:rPr lang="en-US" sz="2000" dirty="0" smtClean="0"/>
              <a:t>				</a:t>
            </a:r>
          </a:p>
          <a:p>
            <a:r>
              <a:rPr lang="en-US" sz="2000" dirty="0" smtClean="0"/>
              <a:t>		Anahit Muradian</a:t>
            </a:r>
            <a:endParaRPr lang="en-US" sz="2000" dirty="0"/>
          </a:p>
        </p:txBody>
      </p:sp>
      <p:sp>
        <p:nvSpPr>
          <p:cNvPr id="2" name="Title 1"/>
          <p:cNvSpPr>
            <a:spLocks noGrp="1"/>
          </p:cNvSpPr>
          <p:nvPr>
            <p:ph type="ctrTitle"/>
          </p:nvPr>
        </p:nvSpPr>
        <p:spPr/>
        <p:txBody>
          <a:bodyPr/>
          <a:lstStyle/>
          <a:p>
            <a:r>
              <a:rPr lang="en-US" dirty="0" smtClean="0"/>
              <a:t>Firm-Level Corruption in Vietnam</a:t>
            </a:r>
            <a:endParaRPr lang="en-US" dirty="0"/>
          </a:p>
        </p:txBody>
      </p:sp>
    </p:spTree>
    <p:extLst>
      <p:ext uri="{BB962C8B-B14F-4D97-AF65-F5344CB8AC3E}">
        <p14:creationId xmlns:p14="http://schemas.microsoft.com/office/powerpoint/2010/main" val="2633758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ahit Muradian\Documents\ECON 541\re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60" y="838200"/>
            <a:ext cx="898454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5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Results</a:t>
            </a:r>
            <a:endParaRPr lang="en-US" dirty="0"/>
          </a:p>
        </p:txBody>
      </p:sp>
      <p:sp>
        <p:nvSpPr>
          <p:cNvPr id="3" name="Content Placeholder 2"/>
          <p:cNvSpPr>
            <a:spLocks noGrp="1"/>
          </p:cNvSpPr>
          <p:nvPr>
            <p:ph sz="quarter" idx="1"/>
          </p:nvPr>
        </p:nvSpPr>
        <p:spPr>
          <a:xfrm>
            <a:off x="914400" y="1066800"/>
            <a:ext cx="7772400" cy="5520012"/>
          </a:xfrm>
        </p:spPr>
        <p:txBody>
          <a:bodyPr>
            <a:normAutofit lnSpcReduction="10000"/>
          </a:bodyPr>
          <a:lstStyle/>
          <a:p>
            <a:r>
              <a:rPr lang="en-US" dirty="0" smtClean="0"/>
              <a:t>Larger firms more likely to pay bribes (positive and significant in all specifications)…larger firms more visible and exposed to demands from corrupt officials. </a:t>
            </a:r>
          </a:p>
          <a:p>
            <a:r>
              <a:rPr lang="en-US" dirty="0" smtClean="0"/>
              <a:t>Ability to pay (profit per employee)  is positive although not well-determined in all specifications</a:t>
            </a:r>
          </a:p>
          <a:p>
            <a:r>
              <a:rPr lang="en-US" dirty="0" smtClean="0"/>
              <a:t>Thus, visible and high profit firms are more likely to pay bribes</a:t>
            </a:r>
          </a:p>
          <a:p>
            <a:r>
              <a:rPr lang="en-US" dirty="0" smtClean="0"/>
              <a:t>Firms that have state as a customer or supplied with inputs by state-owned enterprises more likely to pay bribes</a:t>
            </a:r>
          </a:p>
          <a:p>
            <a:r>
              <a:rPr lang="en-US" dirty="0" smtClean="0"/>
              <a:t>firms inspected by public officials are more likely to pay bribes</a:t>
            </a:r>
          </a:p>
          <a:p>
            <a:r>
              <a:rPr lang="en-US" dirty="0" smtClean="0"/>
              <a:t>Informality negatively correlated with bribes  (easier to hide when informal)</a:t>
            </a:r>
          </a:p>
        </p:txBody>
      </p:sp>
    </p:spTree>
    <p:extLst>
      <p:ext uri="{BB962C8B-B14F-4D97-AF65-F5344CB8AC3E}">
        <p14:creationId xmlns:p14="http://schemas.microsoft.com/office/powerpoint/2010/main" val="2637836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Anahit Muradian\Documents\ECON 541\second 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90" y="152400"/>
            <a:ext cx="7148180" cy="653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539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001000" cy="715962"/>
          </a:xfrm>
        </p:spPr>
        <p:txBody>
          <a:bodyPr>
            <a:noAutofit/>
          </a:bodyPr>
          <a:lstStyle/>
          <a:p>
            <a:r>
              <a:rPr lang="en-US" sz="3000" dirty="0" smtClean="0"/>
              <a:t>Total differential Blinder-Oaxaca Decomposition</a:t>
            </a:r>
            <a:endParaRPr lang="en-US" sz="3000" dirty="0"/>
          </a:p>
        </p:txBody>
      </p:sp>
      <p:sp>
        <p:nvSpPr>
          <p:cNvPr id="3" name="Content Placeholder 2"/>
          <p:cNvSpPr>
            <a:spLocks noGrp="1"/>
          </p:cNvSpPr>
          <p:nvPr>
            <p:ph sz="quarter" idx="1"/>
          </p:nvPr>
        </p:nvSpPr>
        <p:spPr>
          <a:xfrm>
            <a:off x="838200" y="1066800"/>
            <a:ext cx="7848600" cy="5520012"/>
          </a:xfrm>
        </p:spPr>
        <p:txBody>
          <a:bodyPr>
            <a:normAutofit/>
          </a:bodyPr>
          <a:lstStyle/>
          <a:p>
            <a:r>
              <a:rPr lang="en-US" dirty="0" smtClean="0"/>
              <a:t>Reports overall effects of characteristics, coefficients and interaction term in explaining the decrease in bribe incidence between 2005 and 2007.</a:t>
            </a:r>
          </a:p>
          <a:p>
            <a:r>
              <a:rPr lang="en-US" dirty="0" smtClean="0"/>
              <a:t>Focus on coefficient effects because 100% of total effect can be explained by changes in behavioral response to characteristics between the two surveys</a:t>
            </a:r>
          </a:p>
          <a:p>
            <a:r>
              <a:rPr lang="en-US" dirty="0" smtClean="0"/>
              <a:t>Of aggregate decrease of 13.3 percentage points, 5.4% explained by sunk-cost component, 2.2% by firm size and 3.6% by profit per employee (ability to pay). Together these three explain more than 80% of the decrease in bribe incidence over time. Implies a relative decline in importance of bribe behavior in these variables. </a:t>
            </a:r>
          </a:p>
        </p:txBody>
      </p:sp>
    </p:spTree>
    <p:extLst>
      <p:ext uri="{BB962C8B-B14F-4D97-AF65-F5344CB8AC3E}">
        <p14:creationId xmlns:p14="http://schemas.microsoft.com/office/powerpoint/2010/main" val="1837797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endParaRPr lang="en-US" dirty="0"/>
          </a:p>
        </p:txBody>
      </p:sp>
      <p:sp>
        <p:nvSpPr>
          <p:cNvPr id="3" name="Content Placeholder 2"/>
          <p:cNvSpPr>
            <a:spLocks noGrp="1"/>
          </p:cNvSpPr>
          <p:nvPr>
            <p:ph sz="quarter" idx="1"/>
          </p:nvPr>
        </p:nvSpPr>
        <p:spPr>
          <a:xfrm>
            <a:off x="914400" y="1066800"/>
            <a:ext cx="7772400" cy="5520012"/>
          </a:xfrm>
        </p:spPr>
        <p:txBody>
          <a:bodyPr>
            <a:normAutofit/>
          </a:bodyPr>
          <a:lstStyle/>
          <a:p>
            <a:r>
              <a:rPr lang="en-US" dirty="0" smtClean="0"/>
              <a:t>Thus, recent decline in bribe incidence observed does not reflect changes in firm characteristics. The decrease would’ve occurred even without changes in observable firm characteristics. Entire bribe incidence decrease is explained by coefficient effects, meaning that the decrease in bribe incidence is strictly related to behavior changes among firms and regulators in relation to bribe provision. </a:t>
            </a:r>
          </a:p>
          <a:p>
            <a:pPr lvl="1"/>
            <a:r>
              <a:rPr lang="en-US" dirty="0" smtClean="0"/>
              <a:t>Underlying driver: greater political commitment and improved law enforcement post 2005 alongside increased media focus on punitive actions taken against corrupt individuals. </a:t>
            </a:r>
          </a:p>
        </p:txBody>
      </p:sp>
    </p:spTree>
    <p:extLst>
      <p:ext uri="{BB962C8B-B14F-4D97-AF65-F5344CB8AC3E}">
        <p14:creationId xmlns:p14="http://schemas.microsoft.com/office/powerpoint/2010/main" val="781023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Conclusions</a:t>
            </a:r>
            <a:endParaRPr lang="en-US" dirty="0"/>
          </a:p>
        </p:txBody>
      </p:sp>
      <p:sp>
        <p:nvSpPr>
          <p:cNvPr id="3" name="Content Placeholder 2"/>
          <p:cNvSpPr>
            <a:spLocks noGrp="1"/>
          </p:cNvSpPr>
          <p:nvPr>
            <p:ph sz="quarter" idx="1"/>
          </p:nvPr>
        </p:nvSpPr>
        <p:spPr>
          <a:xfrm>
            <a:off x="914400" y="1066800"/>
            <a:ext cx="7772400" cy="5520012"/>
          </a:xfrm>
        </p:spPr>
        <p:txBody>
          <a:bodyPr>
            <a:normAutofit/>
          </a:bodyPr>
          <a:lstStyle/>
          <a:p>
            <a:r>
              <a:rPr lang="en-US" dirty="0" smtClean="0"/>
              <a:t>Bribe incidence among SMEs in Vietnam is closely associated with firm-level differences in sunk costs and ability to pay. More visible, relatively large and formally registered firms are more likely to provide informal payments. Thus, ongoing government push to combat bribes is justified. </a:t>
            </a:r>
          </a:p>
          <a:p>
            <a:r>
              <a:rPr lang="en-US" dirty="0" smtClean="0"/>
              <a:t>When state acts as input supplier and provider of government assistance, bribes increase. </a:t>
            </a:r>
          </a:p>
          <a:p>
            <a:r>
              <a:rPr lang="en-US" dirty="0" smtClean="0"/>
              <a:t>Bribe incidence decrease is related to behavioral changes on the part of firms or government regulators associated with ongoing general policy initiatives and increased political commitment to improve </a:t>
            </a:r>
            <a:r>
              <a:rPr lang="en-US" smtClean="0"/>
              <a:t>law enforcement</a:t>
            </a:r>
            <a:endParaRPr lang="en-US" dirty="0" smtClean="0"/>
          </a:p>
        </p:txBody>
      </p:sp>
    </p:spTree>
    <p:extLst>
      <p:ext uri="{BB962C8B-B14F-4D97-AF65-F5344CB8AC3E}">
        <p14:creationId xmlns:p14="http://schemas.microsoft.com/office/powerpoint/2010/main" val="1273245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Corruption in Vietnam - Background</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Increased public attention for the fight against corruption in Vietnam after 2005 (new law on corruption passed)</a:t>
            </a:r>
          </a:p>
          <a:p>
            <a:r>
              <a:rPr lang="en-US" dirty="0" smtClean="0"/>
              <a:t>Nevertheless, corrupt behavior widespread in Vietnamese business environment</a:t>
            </a:r>
          </a:p>
          <a:p>
            <a:pPr lvl="1"/>
            <a:r>
              <a:rPr lang="en-US" dirty="0" smtClean="0"/>
              <a:t>Costly because of associated efficiency losses in the allocation of resources related to the distorting and uncertain nature of the corruption tax</a:t>
            </a:r>
          </a:p>
          <a:p>
            <a:r>
              <a:rPr lang="en-US" dirty="0" smtClean="0"/>
              <a:t>Investment Climate Assessment Survey (2005) for Vietnam</a:t>
            </a:r>
          </a:p>
          <a:p>
            <a:pPr lvl="1"/>
            <a:r>
              <a:rPr lang="en-US" dirty="0" smtClean="0"/>
              <a:t>2/3 of firms incur informal payments</a:t>
            </a:r>
          </a:p>
          <a:p>
            <a:pPr lvl="1"/>
            <a:r>
              <a:rPr lang="en-US" dirty="0" smtClean="0"/>
              <a:t>79% expected to give gifts in meetings with tax officials</a:t>
            </a:r>
          </a:p>
          <a:p>
            <a:pPr lvl="1"/>
            <a:r>
              <a:rPr lang="en-US" dirty="0" smtClean="0"/>
              <a:t>40% feel it is necessary to pay bribes in order to secure government contracts</a:t>
            </a:r>
            <a:endParaRPr lang="en-US" dirty="0"/>
          </a:p>
        </p:txBody>
      </p:sp>
    </p:spTree>
    <p:extLst>
      <p:ext uri="{BB962C8B-B14F-4D97-AF65-F5344CB8AC3E}">
        <p14:creationId xmlns:p14="http://schemas.microsoft.com/office/powerpoint/2010/main" val="156857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and Findings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Better understand the nature, evolution and potential impact of bribe-paying behavior with a view to identifying relevant policy action.</a:t>
            </a:r>
          </a:p>
          <a:p>
            <a:r>
              <a:rPr lang="en-US" dirty="0" smtClean="0"/>
              <a:t>Basic approach: putting together an in-depth description of bribe-paying behavior based on a unique balanced panel data set with information on 1,659 small and medium sized enterprises in 10 provinces of Vietnam in 2005 and 2007</a:t>
            </a:r>
          </a:p>
          <a:p>
            <a:r>
              <a:rPr lang="en-US" dirty="0" smtClean="0"/>
              <a:t>Show that bribe incidence highly associated with firm-level differences in visibility, sunk costs and ability to pay</a:t>
            </a:r>
          </a:p>
          <a:p>
            <a:r>
              <a:rPr lang="en-US" dirty="0" smtClean="0"/>
              <a:t>Decrease in bribe incidence related to behavior changes among firms, and these behavior changes seem to be associated with policy initiatives to improve law enforcement and increased media focus on punitive actions against corruption</a:t>
            </a:r>
            <a:endParaRPr lang="en-US" dirty="0"/>
          </a:p>
        </p:txBody>
      </p:sp>
    </p:spTree>
    <p:extLst>
      <p:ext uri="{BB962C8B-B14F-4D97-AF65-F5344CB8AC3E}">
        <p14:creationId xmlns:p14="http://schemas.microsoft.com/office/powerpoint/2010/main" val="28709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Informal payments (Bribes)</a:t>
            </a:r>
            <a:endParaRPr lang="en-US" dirty="0"/>
          </a:p>
        </p:txBody>
      </p:sp>
      <p:sp>
        <p:nvSpPr>
          <p:cNvPr id="3" name="Content Placeholder 2"/>
          <p:cNvSpPr>
            <a:spLocks noGrp="1"/>
          </p:cNvSpPr>
          <p:nvPr>
            <p:ph sz="quarter" idx="1"/>
          </p:nvPr>
        </p:nvSpPr>
        <p:spPr>
          <a:xfrm>
            <a:off x="914400" y="1066800"/>
            <a:ext cx="7772400" cy="5520012"/>
          </a:xfrm>
        </p:spPr>
        <p:txBody>
          <a:bodyPr/>
          <a:lstStyle/>
          <a:p>
            <a:r>
              <a:rPr lang="en-US" dirty="0" smtClean="0"/>
              <a:t>Of 1,659 observations, 37% paid informal payment in 2005, fell to 23% in 2007. 38% of bribe-paying firms paid bribes in both periods. 15% of 1,046 firms that didn’t pay bribes in 2005, did so in 2007.</a:t>
            </a:r>
          </a:p>
          <a:p>
            <a:r>
              <a:rPr lang="en-US" dirty="0" smtClean="0"/>
              <a:t>Underlies that a significant share of firms have at some point found it necessary to pay bribes. </a:t>
            </a:r>
            <a:endParaRPr lang="en-US" dirty="0"/>
          </a:p>
        </p:txBody>
      </p:sp>
      <p:pic>
        <p:nvPicPr>
          <p:cNvPr id="1026" name="Picture 2" descr="C:\Users\Anahit Muradian\Documents\ECON 541\brib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57600"/>
            <a:ext cx="5257799" cy="292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42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Main purpose for paying bribes:</a:t>
            </a:r>
            <a:endParaRPr lang="en-US" dirty="0"/>
          </a:p>
        </p:txBody>
      </p:sp>
      <p:sp>
        <p:nvSpPr>
          <p:cNvPr id="3" name="Content Placeholder 2"/>
          <p:cNvSpPr>
            <a:spLocks noGrp="1"/>
          </p:cNvSpPr>
          <p:nvPr>
            <p:ph sz="quarter" idx="1"/>
          </p:nvPr>
        </p:nvSpPr>
        <p:spPr>
          <a:xfrm>
            <a:off x="914400" y="1066800"/>
            <a:ext cx="7772400" cy="5520012"/>
          </a:xfrm>
        </p:spPr>
        <p:txBody>
          <a:bodyPr/>
          <a:lstStyle/>
          <a:p>
            <a:r>
              <a:rPr lang="en-US" dirty="0" smtClean="0"/>
              <a:t>Get connected to public services (29.9%)</a:t>
            </a:r>
          </a:p>
          <a:p>
            <a:r>
              <a:rPr lang="en-US" dirty="0" smtClean="0"/>
              <a:t>Deal with taxes and tax collectors (21.3%)</a:t>
            </a:r>
          </a:p>
          <a:p>
            <a:r>
              <a:rPr lang="en-US" dirty="0" smtClean="0"/>
              <a:t>Gain government contracts (15.5%)</a:t>
            </a:r>
          </a:p>
          <a:p>
            <a:r>
              <a:rPr lang="en-US" dirty="0" smtClean="0"/>
              <a:t>Other reasons (26.6%)</a:t>
            </a:r>
          </a:p>
          <a:p>
            <a:r>
              <a:rPr lang="en-US" dirty="0" smtClean="0"/>
              <a:t>Get licenses and permits (4.3%) </a:t>
            </a:r>
          </a:p>
          <a:p>
            <a:r>
              <a:rPr lang="en-US" dirty="0" smtClean="0"/>
              <a:t>Deal with customs (2.3%)</a:t>
            </a:r>
            <a:endParaRPr lang="en-US" dirty="0"/>
          </a:p>
        </p:txBody>
      </p:sp>
    </p:spTree>
    <p:extLst>
      <p:ext uri="{BB962C8B-B14F-4D97-AF65-F5344CB8AC3E}">
        <p14:creationId xmlns:p14="http://schemas.microsoft.com/office/powerpoint/2010/main" val="2475796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Situation:</a:t>
            </a:r>
            <a:endParaRPr lang="en-US" dirty="0"/>
          </a:p>
        </p:txBody>
      </p:sp>
      <p:sp>
        <p:nvSpPr>
          <p:cNvPr id="3" name="Content Placeholder 2"/>
          <p:cNvSpPr>
            <a:spLocks noGrp="1"/>
          </p:cNvSpPr>
          <p:nvPr>
            <p:ph sz="quarter" idx="1"/>
          </p:nvPr>
        </p:nvSpPr>
        <p:spPr>
          <a:xfrm>
            <a:off x="914400" y="1066800"/>
            <a:ext cx="7772400" cy="5520012"/>
          </a:xfrm>
        </p:spPr>
        <p:txBody>
          <a:bodyPr/>
          <a:lstStyle/>
          <a:p>
            <a:r>
              <a:rPr lang="en-US" dirty="0" smtClean="0"/>
              <a:t>Firm faces a public official who extracts bribes that need to be paid for the business to run smoothly. </a:t>
            </a:r>
          </a:p>
          <a:p>
            <a:pPr lvl="1"/>
            <a:r>
              <a:rPr lang="en-US" dirty="0" smtClean="0"/>
              <a:t>Actions that benefit firm: lax attitude toward implementing rules and regulations</a:t>
            </a:r>
          </a:p>
          <a:p>
            <a:pPr lvl="3"/>
            <a:r>
              <a:rPr lang="en-US" dirty="0" smtClean="0"/>
              <a:t>Official may be ready to work the system in favor of the firm</a:t>
            </a:r>
          </a:p>
          <a:p>
            <a:pPr lvl="1"/>
            <a:r>
              <a:rPr lang="en-US" dirty="0" smtClean="0"/>
              <a:t>Harmful Actions: stem from discretionary power to harass firm (official has leverage in extracting bribes)</a:t>
            </a:r>
          </a:p>
          <a:p>
            <a:pPr lvl="3"/>
            <a:r>
              <a:rPr lang="en-US" dirty="0" smtClean="0"/>
              <a:t>Firms have reduced bargaining power</a:t>
            </a:r>
          </a:p>
          <a:p>
            <a:pPr lvl="3"/>
            <a:r>
              <a:rPr lang="en-US" dirty="0" smtClean="0"/>
              <a:t>Corrupt officials = perfect price discriminators (extract highest possible bribe subject to constraints of getting caught and the firm exiting)</a:t>
            </a:r>
          </a:p>
        </p:txBody>
      </p:sp>
    </p:spTree>
    <p:extLst>
      <p:ext uri="{BB962C8B-B14F-4D97-AF65-F5344CB8AC3E}">
        <p14:creationId xmlns:p14="http://schemas.microsoft.com/office/powerpoint/2010/main" val="3495980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List of potential bribe determinants:</a:t>
            </a:r>
            <a:endParaRPr lang="en-US" dirty="0"/>
          </a:p>
        </p:txBody>
      </p:sp>
      <p:sp>
        <p:nvSpPr>
          <p:cNvPr id="3" name="Content Placeholder 2"/>
          <p:cNvSpPr>
            <a:spLocks noGrp="1"/>
          </p:cNvSpPr>
          <p:nvPr>
            <p:ph sz="quarter" idx="1"/>
          </p:nvPr>
        </p:nvSpPr>
        <p:spPr>
          <a:xfrm>
            <a:off x="914400" y="1066800"/>
            <a:ext cx="7772400" cy="5520012"/>
          </a:xfrm>
        </p:spPr>
        <p:txBody>
          <a:bodyPr/>
          <a:lstStyle/>
          <a:p>
            <a:r>
              <a:rPr lang="en-US" dirty="0" smtClean="0"/>
              <a:t>Ability or willingness to pay</a:t>
            </a:r>
          </a:p>
          <a:p>
            <a:r>
              <a:rPr lang="en-US" dirty="0" smtClean="0"/>
              <a:t>Firm refusal power</a:t>
            </a:r>
          </a:p>
          <a:p>
            <a:r>
              <a:rPr lang="en-US" dirty="0" smtClean="0"/>
              <a:t>Technology with a low sunk cost component (strengthen firm’s bargaining power)</a:t>
            </a:r>
          </a:p>
          <a:p>
            <a:r>
              <a:rPr lang="en-US" dirty="0" smtClean="0"/>
              <a:t>Exposure/visibility (registered </a:t>
            </a:r>
            <a:r>
              <a:rPr lang="en-US" dirty="0" err="1" smtClean="0"/>
              <a:t>vs</a:t>
            </a:r>
            <a:r>
              <a:rPr lang="en-US" dirty="0" smtClean="0"/>
              <a:t> not registered) (large </a:t>
            </a:r>
            <a:r>
              <a:rPr lang="en-US" dirty="0" err="1" smtClean="0"/>
              <a:t>vs</a:t>
            </a:r>
            <a:r>
              <a:rPr lang="en-US" dirty="0" smtClean="0"/>
              <a:t> small)</a:t>
            </a:r>
          </a:p>
          <a:p>
            <a:r>
              <a:rPr lang="en-US" dirty="0" smtClean="0"/>
              <a:t>Degree of interaction with public officials</a:t>
            </a:r>
          </a:p>
          <a:p>
            <a:r>
              <a:rPr lang="en-US" dirty="0" smtClean="0"/>
              <a:t>Legal ownership form (different firms, different legal requirements)</a:t>
            </a:r>
          </a:p>
          <a:p>
            <a:r>
              <a:rPr lang="en-US" dirty="0" smtClean="0"/>
              <a:t>Location </a:t>
            </a:r>
          </a:p>
          <a:p>
            <a:r>
              <a:rPr lang="en-US" dirty="0"/>
              <a:t>S</a:t>
            </a:r>
            <a:r>
              <a:rPr lang="en-US" dirty="0" smtClean="0"/>
              <a:t>ector</a:t>
            </a:r>
          </a:p>
        </p:txBody>
      </p:sp>
    </p:spTree>
    <p:extLst>
      <p:ext uri="{BB962C8B-B14F-4D97-AF65-F5344CB8AC3E}">
        <p14:creationId xmlns:p14="http://schemas.microsoft.com/office/powerpoint/2010/main" val="2653914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020762"/>
          </a:xfrm>
        </p:spPr>
        <p:txBody>
          <a:bodyPr>
            <a:noAutofit/>
          </a:bodyPr>
          <a:lstStyle/>
          <a:p>
            <a:r>
              <a:rPr lang="en-US" sz="3000" dirty="0" smtClean="0"/>
              <a:t>Promotion of small and medium sized enterprises </a:t>
            </a:r>
            <a:endParaRPr lang="en-US" sz="3000" dirty="0"/>
          </a:p>
        </p:txBody>
      </p:sp>
      <p:sp>
        <p:nvSpPr>
          <p:cNvPr id="3" name="Content Placeholder 2"/>
          <p:cNvSpPr>
            <a:spLocks noGrp="1"/>
          </p:cNvSpPr>
          <p:nvPr>
            <p:ph sz="quarter" idx="1"/>
          </p:nvPr>
        </p:nvSpPr>
        <p:spPr>
          <a:xfrm>
            <a:off x="914400" y="1371600"/>
            <a:ext cx="7772400" cy="5215212"/>
          </a:xfrm>
        </p:spPr>
        <p:txBody>
          <a:bodyPr/>
          <a:lstStyle/>
          <a:p>
            <a:r>
              <a:rPr lang="en-US" dirty="0" smtClean="0"/>
              <a:t>Government support for SME’s divided into two groups</a:t>
            </a:r>
          </a:p>
          <a:p>
            <a:pPr lvl="1"/>
            <a:r>
              <a:rPr lang="en-US" dirty="0" smtClean="0"/>
              <a:t>Financial assistance: investment incentives</a:t>
            </a:r>
          </a:p>
          <a:p>
            <a:pPr lvl="1"/>
            <a:r>
              <a:rPr lang="en-US" dirty="0" smtClean="0"/>
              <a:t>Technical assistance: human resource training, export promotion initiatives and quality and technology programs</a:t>
            </a:r>
          </a:p>
        </p:txBody>
      </p:sp>
    </p:spTree>
    <p:extLst>
      <p:ext uri="{BB962C8B-B14F-4D97-AF65-F5344CB8AC3E}">
        <p14:creationId xmlns:p14="http://schemas.microsoft.com/office/powerpoint/2010/main" val="2110790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Econometric Analysis</a:t>
            </a:r>
            <a:endParaRPr lang="en-US" dirty="0"/>
          </a:p>
        </p:txBody>
      </p:sp>
      <p:sp>
        <p:nvSpPr>
          <p:cNvPr id="3" name="Content Placeholder 2"/>
          <p:cNvSpPr>
            <a:spLocks noGrp="1"/>
          </p:cNvSpPr>
          <p:nvPr>
            <p:ph sz="quarter" idx="1"/>
          </p:nvPr>
        </p:nvSpPr>
        <p:spPr>
          <a:xfrm>
            <a:off x="914400" y="1066800"/>
            <a:ext cx="7772400" cy="5520012"/>
          </a:xfrm>
        </p:spPr>
        <p:txBody>
          <a:bodyPr/>
          <a:lstStyle/>
          <a:p>
            <a:r>
              <a:rPr lang="en-US" dirty="0" smtClean="0"/>
              <a:t>Two key issues</a:t>
            </a:r>
            <a:endParaRPr lang="en-US" dirty="0"/>
          </a:p>
          <a:p>
            <a:pPr lvl="1"/>
            <a:r>
              <a:rPr lang="en-US" dirty="0" smtClean="0"/>
              <a:t>The association between potential bribe determinants and probability of providing informal payments</a:t>
            </a:r>
          </a:p>
          <a:p>
            <a:pPr lvl="1"/>
            <a:r>
              <a:rPr lang="en-US" dirty="0" smtClean="0"/>
              <a:t>Explain the decrease in bribe incidence between 2005 and 2007</a:t>
            </a:r>
          </a:p>
        </p:txBody>
      </p:sp>
    </p:spTree>
    <p:extLst>
      <p:ext uri="{BB962C8B-B14F-4D97-AF65-F5344CB8AC3E}">
        <p14:creationId xmlns:p14="http://schemas.microsoft.com/office/powerpoint/2010/main" val="38028098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72</TotalTime>
  <Words>946</Words>
  <Application>Microsoft Office PowerPoint</Application>
  <PresentationFormat>On-screen Show (4:3)</PresentationFormat>
  <Paragraphs>71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Firm-Level Corruption in Vietnam</vt:lpstr>
      <vt:lpstr>Corruption in Vietnam - Background</vt:lpstr>
      <vt:lpstr>Aim and Findings</vt:lpstr>
      <vt:lpstr>Informal payments (Bribes)</vt:lpstr>
      <vt:lpstr>Main purpose for paying bribes:</vt:lpstr>
      <vt:lpstr>Situation:</vt:lpstr>
      <vt:lpstr>List of potential bribe determinants:</vt:lpstr>
      <vt:lpstr>Promotion of small and medium sized enterprises </vt:lpstr>
      <vt:lpstr>Econometric Analysis</vt:lpstr>
      <vt:lpstr>PowerPoint Presentation</vt:lpstr>
      <vt:lpstr>Results</vt:lpstr>
      <vt:lpstr>PowerPoint Presentation</vt:lpstr>
      <vt:lpstr>Total differential Blinder-Oaxaca Decomposition</vt:lpstr>
      <vt:lpstr>PowerPoint Presentation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Firm-Level Corruption in Vietnam</dc:title>
  <dc:creator>Anahit Muradian</dc:creator>
  <cp:lastModifiedBy>Jeffrey Nugent</cp:lastModifiedBy>
  <cp:revision>8</cp:revision>
  <dcterms:created xsi:type="dcterms:W3CDTF">2015-04-29T09:05:26Z</dcterms:created>
  <dcterms:modified xsi:type="dcterms:W3CDTF">2015-05-01T03:50:24Z</dcterms:modified>
</cp:coreProperties>
</file>