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4" r:id="rId3"/>
    <p:sldId id="257" r:id="rId4"/>
    <p:sldId id="258" r:id="rId5"/>
    <p:sldId id="265" r:id="rId6"/>
    <p:sldId id="267" r:id="rId7"/>
    <p:sldId id="268" r:id="rId8"/>
    <p:sldId id="269" r:id="rId9"/>
    <p:sldId id="259" r:id="rId10"/>
    <p:sldId id="266"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p:restoredTop sz="88292"/>
  </p:normalViewPr>
  <p:slideViewPr>
    <p:cSldViewPr snapToGrid="0" snapToObjects="1">
      <p:cViewPr>
        <p:scale>
          <a:sx n="80" d="100"/>
          <a:sy n="80" d="100"/>
        </p:scale>
        <p:origin x="-102" y="-5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7487F-2197-B843-9438-8B0E97B85D8E}" type="datetimeFigureOut">
              <a:rPr lang="en-US" smtClean="0"/>
              <a:t>5/3/2016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4C4EF-8F83-C34E-BDFE-2203430B97E5}" type="slidenum">
              <a:rPr lang="en-US" smtClean="0"/>
              <a:t>‹#›</a:t>
            </a:fld>
            <a:endParaRPr lang="en-US"/>
          </a:p>
        </p:txBody>
      </p:sp>
    </p:spTree>
    <p:extLst>
      <p:ext uri="{BB962C8B-B14F-4D97-AF65-F5344CB8AC3E}">
        <p14:creationId xmlns:p14="http://schemas.microsoft.com/office/powerpoint/2010/main" val="2064912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D4C4EF-8F83-C34E-BDFE-2203430B97E5}" type="slidenum">
              <a:rPr lang="en-US" smtClean="0"/>
              <a:t>1</a:t>
            </a:fld>
            <a:endParaRPr lang="en-US"/>
          </a:p>
        </p:txBody>
      </p:sp>
    </p:spTree>
    <p:extLst>
      <p:ext uri="{BB962C8B-B14F-4D97-AF65-F5344CB8AC3E}">
        <p14:creationId xmlns:p14="http://schemas.microsoft.com/office/powerpoint/2010/main" val="85846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C7D4C4EF-8F83-C34E-BDFE-2203430B97E5}" type="slidenum">
              <a:rPr lang="en-US" smtClean="0"/>
              <a:t>3</a:t>
            </a:fld>
            <a:endParaRPr lang="en-US"/>
          </a:p>
        </p:txBody>
      </p:sp>
    </p:spTree>
    <p:extLst>
      <p:ext uri="{BB962C8B-B14F-4D97-AF65-F5344CB8AC3E}">
        <p14:creationId xmlns:p14="http://schemas.microsoft.com/office/powerpoint/2010/main" val="1647895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definition proposed here is close to the Banerjee-</a:t>
            </a:r>
            <a:r>
              <a:rPr lang="en-US" sz="1200" kern="1200" dirty="0" err="1" smtClean="0">
                <a:solidFill>
                  <a:schemeClr val="tx1"/>
                </a:solidFill>
                <a:effectLst/>
                <a:latin typeface="+mn-lt"/>
                <a:ea typeface="+mn-ea"/>
                <a:cs typeface="+mn-cs"/>
              </a:rPr>
              <a:t>Duflo</a:t>
            </a:r>
            <a:r>
              <a:rPr lang="en-US" sz="1200" kern="1200" dirty="0" smtClean="0">
                <a:solidFill>
                  <a:schemeClr val="tx1"/>
                </a:solidFill>
                <a:effectLst/>
                <a:latin typeface="+mn-lt"/>
                <a:ea typeface="+mn-ea"/>
                <a:cs typeface="+mn-cs"/>
              </a:rPr>
              <a:t> definition, but I try to give the bounds more meaning. The developing world’s middle class is defined as those who are not deemed “poor” by the standards of developing countries but are still poor by the standards of rich countries. For the lower bound I will use the median poverty line in poverty lines for 70 national poverty lines, drawn from in-country poverty measurement studies by the World Bank and national governments; the data on national poverty lines are described in </a:t>
            </a:r>
            <a:r>
              <a:rPr lang="en-US" sz="1200" kern="1200" dirty="0" err="1" smtClean="0">
                <a:solidFill>
                  <a:schemeClr val="tx1"/>
                </a:solidFill>
                <a:effectLst/>
                <a:latin typeface="+mn-lt"/>
                <a:ea typeface="+mn-ea"/>
                <a:cs typeface="+mn-cs"/>
              </a:rPr>
              <a:t>Ravallion</a:t>
            </a:r>
            <a:r>
              <a:rPr lang="en-US" sz="1200" kern="1200" dirty="0" smtClean="0">
                <a:solidFill>
                  <a:schemeClr val="tx1"/>
                </a:solidFill>
                <a:effectLst/>
                <a:latin typeface="+mn-lt"/>
                <a:ea typeface="+mn-ea"/>
                <a:cs typeface="+mn-cs"/>
              </a:rPr>
              <a:t> et al. (2008).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of the national poverty lines in this sample is designed to attain recommended food-energy requirements with (socially-specific) allowances for basic nonfood needs. The median of these national lines is $2.00 per day at 2005 purchasing power parity (PPP) using the PPPs for household consumption from the 2005 International Comparison Program (World Bank, 2008; </a:t>
            </a:r>
            <a:r>
              <a:rPr lang="en-US" sz="1200" kern="1200" dirty="0" err="1" smtClean="0">
                <a:solidFill>
                  <a:schemeClr val="tx1"/>
                </a:solidFill>
                <a:effectLst/>
                <a:latin typeface="+mn-lt"/>
                <a:ea typeface="+mn-ea"/>
                <a:cs typeface="+mn-cs"/>
              </a:rPr>
              <a:t>www.worldbank.org</a:t>
            </a:r>
            <a:r>
              <a:rPr lang="en-US" sz="1200" kern="1200" dirty="0" smtClean="0">
                <a:solidFill>
                  <a:schemeClr val="tx1"/>
                </a:solidFill>
                <a:effectLst/>
                <a:latin typeface="+mn-lt"/>
                <a:ea typeface="+mn-ea"/>
                <a:cs typeface="+mn-cs"/>
              </a:rPr>
              <a:t>/data/</a:t>
            </a:r>
            <a:r>
              <a:rPr lang="en-US" sz="1200" kern="1200" dirty="0" err="1" smtClean="0">
                <a:solidFill>
                  <a:schemeClr val="tx1"/>
                </a:solidFill>
                <a:effectLst/>
                <a:latin typeface="+mn-lt"/>
                <a:ea typeface="+mn-ea"/>
                <a:cs typeface="+mn-cs"/>
              </a:rPr>
              <a:t>icp</a:t>
            </a:r>
            <a:r>
              <a:rPr lang="en-US" sz="1200" kern="1200" dirty="0" smtClean="0">
                <a:solidFill>
                  <a:schemeClr val="tx1"/>
                </a:solidFill>
                <a:effectLst/>
                <a:latin typeface="+mn-lt"/>
                <a:ea typeface="+mn-ea"/>
                <a:cs typeface="+mn-cs"/>
              </a:rPr>
              <a:t>). As we will see, this is only slightly below the median for the population of the developing world as a whole. </a:t>
            </a:r>
            <a:endParaRPr lang="en-US" dirty="0" smtClean="0"/>
          </a:p>
          <a:p>
            <a:endParaRPr lang="en-US" dirty="0"/>
          </a:p>
        </p:txBody>
      </p:sp>
      <p:sp>
        <p:nvSpPr>
          <p:cNvPr id="4" name="Slide Number Placeholder 3"/>
          <p:cNvSpPr>
            <a:spLocks noGrp="1"/>
          </p:cNvSpPr>
          <p:nvPr>
            <p:ph type="sldNum" sz="quarter" idx="10"/>
          </p:nvPr>
        </p:nvSpPr>
        <p:spPr/>
        <p:txBody>
          <a:bodyPr/>
          <a:lstStyle/>
          <a:p>
            <a:fld id="{C7D4C4EF-8F83-C34E-BDFE-2203430B97E5}" type="slidenum">
              <a:rPr lang="en-US" smtClean="0"/>
              <a:t>4</a:t>
            </a:fld>
            <a:endParaRPr lang="en-US"/>
          </a:p>
        </p:txBody>
      </p:sp>
    </p:spTree>
    <p:extLst>
      <p:ext uri="{BB962C8B-B14F-4D97-AF65-F5344CB8AC3E}">
        <p14:creationId xmlns:p14="http://schemas.microsoft.com/office/powerpoint/2010/main" val="558477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empirical estimates of the </a:t>
            </a:r>
            <a:endParaRPr lang="en-US" dirty="0" smtClean="0"/>
          </a:p>
          <a:p>
            <a:r>
              <a:rPr lang="en-US" sz="1200" kern="1200" dirty="0" smtClean="0">
                <a:solidFill>
                  <a:schemeClr val="tx1"/>
                </a:solidFill>
                <a:effectLst/>
                <a:latin typeface="+mn-lt"/>
                <a:ea typeface="+mn-ea"/>
                <a:cs typeface="+mn-cs"/>
              </a:rPr>
              <a:t>CDF’s and densities for 1990 and 2005 are given in Figure 2.13 While a reduction in poverty is indicated for all lines, it is clear that this has not been a simple rightward displacement of the density function. Indeed, the mode has remained almost unchanged over this period, at around $1.00 per day. The mean and median have increased, from $3.14 and $3.94 per day for 1990 and 2005 respectively for the mean, while the medians were $1.47 and $2.13. Instead of a simple rightward displacement, we have seen a marked “bunching up” due to a shift in densities from below the $2 a day line to just above it, with the bulk of the gain in the interval $2 to $6 a day. Thebulgein2005ismostlyabovethemedian. </a:t>
            </a:r>
            <a:endParaRPr lang="en-US" dirty="0" smtClean="0"/>
          </a:p>
          <a:p>
            <a:endParaRPr lang="en-US" dirty="0"/>
          </a:p>
        </p:txBody>
      </p:sp>
      <p:sp>
        <p:nvSpPr>
          <p:cNvPr id="4" name="Slide Number Placeholder 3"/>
          <p:cNvSpPr>
            <a:spLocks noGrp="1"/>
          </p:cNvSpPr>
          <p:nvPr>
            <p:ph type="sldNum" sz="quarter" idx="10"/>
          </p:nvPr>
        </p:nvSpPr>
        <p:spPr/>
        <p:txBody>
          <a:bodyPr/>
          <a:lstStyle/>
          <a:p>
            <a:fld id="{C7D4C4EF-8F83-C34E-BDFE-2203430B97E5}" type="slidenum">
              <a:rPr lang="en-US" smtClean="0"/>
              <a:t>9</a:t>
            </a:fld>
            <a:endParaRPr lang="en-US"/>
          </a:p>
        </p:txBody>
      </p:sp>
    </p:spTree>
    <p:extLst>
      <p:ext uri="{BB962C8B-B14F-4D97-AF65-F5344CB8AC3E}">
        <p14:creationId xmlns:p14="http://schemas.microsoft.com/office/powerpoint/2010/main" val="878429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TW"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smtClean="0"/>
              <a:t>Click to edit Master subtitle style</a:t>
            </a:r>
            <a:endParaRPr lang="en-US"/>
          </a:p>
        </p:txBody>
      </p:sp>
      <p:sp>
        <p:nvSpPr>
          <p:cNvPr id="4" name="Date Placeholder 3"/>
          <p:cNvSpPr>
            <a:spLocks noGrp="1"/>
          </p:cNvSpPr>
          <p:nvPr>
            <p:ph type="dt" sz="half" idx="10"/>
          </p:nvPr>
        </p:nvSpPr>
        <p:spPr/>
        <p:txBody>
          <a:bodyPr/>
          <a:lstStyle/>
          <a:p>
            <a:fld id="{7942B37B-969D-E440-885C-D811DE8CE22A}"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F4823-A0FD-5944-B242-198EE610DBC4}" type="slidenum">
              <a:rPr lang="en-US" smtClean="0"/>
              <a:t>‹#›</a:t>
            </a:fld>
            <a:endParaRPr lang="en-US"/>
          </a:p>
        </p:txBody>
      </p:sp>
    </p:spTree>
    <p:extLst>
      <p:ext uri="{BB962C8B-B14F-4D97-AF65-F5344CB8AC3E}">
        <p14:creationId xmlns:p14="http://schemas.microsoft.com/office/powerpoint/2010/main" val="113265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4" name="Date Placeholder 3"/>
          <p:cNvSpPr>
            <a:spLocks noGrp="1"/>
          </p:cNvSpPr>
          <p:nvPr>
            <p:ph type="dt" sz="half" idx="10"/>
          </p:nvPr>
        </p:nvSpPr>
        <p:spPr/>
        <p:txBody>
          <a:bodyPr/>
          <a:lstStyle/>
          <a:p>
            <a:fld id="{7942B37B-969D-E440-885C-D811DE8CE22A}"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F4823-A0FD-5944-B242-198EE610DBC4}" type="slidenum">
              <a:rPr lang="en-US" smtClean="0"/>
              <a:t>‹#›</a:t>
            </a:fld>
            <a:endParaRPr lang="en-US"/>
          </a:p>
        </p:txBody>
      </p:sp>
    </p:spTree>
    <p:extLst>
      <p:ext uri="{BB962C8B-B14F-4D97-AF65-F5344CB8AC3E}">
        <p14:creationId xmlns:p14="http://schemas.microsoft.com/office/powerpoint/2010/main" val="94823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TW"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4" name="Date Placeholder 3"/>
          <p:cNvSpPr>
            <a:spLocks noGrp="1"/>
          </p:cNvSpPr>
          <p:nvPr>
            <p:ph type="dt" sz="half" idx="10"/>
          </p:nvPr>
        </p:nvSpPr>
        <p:spPr/>
        <p:txBody>
          <a:bodyPr/>
          <a:lstStyle/>
          <a:p>
            <a:fld id="{7942B37B-969D-E440-885C-D811DE8CE22A}"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F4823-A0FD-5944-B242-198EE610DBC4}" type="slidenum">
              <a:rPr lang="en-US" smtClean="0"/>
              <a:t>‹#›</a:t>
            </a:fld>
            <a:endParaRPr lang="en-US"/>
          </a:p>
        </p:txBody>
      </p:sp>
    </p:spTree>
    <p:extLst>
      <p:ext uri="{BB962C8B-B14F-4D97-AF65-F5344CB8AC3E}">
        <p14:creationId xmlns:p14="http://schemas.microsoft.com/office/powerpoint/2010/main" val="58202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4" name="Date Placeholder 3"/>
          <p:cNvSpPr>
            <a:spLocks noGrp="1"/>
          </p:cNvSpPr>
          <p:nvPr>
            <p:ph type="dt" sz="half" idx="10"/>
          </p:nvPr>
        </p:nvSpPr>
        <p:spPr/>
        <p:txBody>
          <a:bodyPr/>
          <a:lstStyle/>
          <a:p>
            <a:fld id="{7942B37B-969D-E440-885C-D811DE8CE22A}"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F4823-A0FD-5944-B242-198EE610DBC4}" type="slidenum">
              <a:rPr lang="en-US" smtClean="0"/>
              <a:t>‹#›</a:t>
            </a:fld>
            <a:endParaRPr lang="en-US"/>
          </a:p>
        </p:txBody>
      </p:sp>
    </p:spTree>
    <p:extLst>
      <p:ext uri="{BB962C8B-B14F-4D97-AF65-F5344CB8AC3E}">
        <p14:creationId xmlns:p14="http://schemas.microsoft.com/office/powerpoint/2010/main" val="72092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TW"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7942B37B-969D-E440-885C-D811DE8CE22A}"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F4823-A0FD-5944-B242-198EE610DBC4}" type="slidenum">
              <a:rPr lang="en-US" smtClean="0"/>
              <a:t>‹#›</a:t>
            </a:fld>
            <a:endParaRPr lang="en-US"/>
          </a:p>
        </p:txBody>
      </p:sp>
    </p:spTree>
    <p:extLst>
      <p:ext uri="{BB962C8B-B14F-4D97-AF65-F5344CB8AC3E}">
        <p14:creationId xmlns:p14="http://schemas.microsoft.com/office/powerpoint/2010/main" val="1201908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5" name="Date Placeholder 4"/>
          <p:cNvSpPr>
            <a:spLocks noGrp="1"/>
          </p:cNvSpPr>
          <p:nvPr>
            <p:ph type="dt" sz="half" idx="10"/>
          </p:nvPr>
        </p:nvSpPr>
        <p:spPr/>
        <p:txBody>
          <a:bodyPr/>
          <a:lstStyle/>
          <a:p>
            <a:fld id="{7942B37B-969D-E440-885C-D811DE8CE22A}"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F4823-A0FD-5944-B242-198EE610DBC4}" type="slidenum">
              <a:rPr lang="en-US" smtClean="0"/>
              <a:t>‹#›</a:t>
            </a:fld>
            <a:endParaRPr lang="en-US"/>
          </a:p>
        </p:txBody>
      </p:sp>
    </p:spTree>
    <p:extLst>
      <p:ext uri="{BB962C8B-B14F-4D97-AF65-F5344CB8AC3E}">
        <p14:creationId xmlns:p14="http://schemas.microsoft.com/office/powerpoint/2010/main" val="125331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TW"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7" name="Date Placeholder 6"/>
          <p:cNvSpPr>
            <a:spLocks noGrp="1"/>
          </p:cNvSpPr>
          <p:nvPr>
            <p:ph type="dt" sz="half" idx="10"/>
          </p:nvPr>
        </p:nvSpPr>
        <p:spPr/>
        <p:txBody>
          <a:bodyPr/>
          <a:lstStyle/>
          <a:p>
            <a:fld id="{7942B37B-969D-E440-885C-D811DE8CE22A}" type="datetimeFigureOut">
              <a:rPr lang="en-US" smtClean="0"/>
              <a:t>5/3/2016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2F4823-A0FD-5944-B242-198EE610DBC4}" type="slidenum">
              <a:rPr lang="en-US" smtClean="0"/>
              <a:t>‹#›</a:t>
            </a:fld>
            <a:endParaRPr lang="en-US"/>
          </a:p>
        </p:txBody>
      </p:sp>
    </p:spTree>
    <p:extLst>
      <p:ext uri="{BB962C8B-B14F-4D97-AF65-F5344CB8AC3E}">
        <p14:creationId xmlns:p14="http://schemas.microsoft.com/office/powerpoint/2010/main" val="1896686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Date Placeholder 2"/>
          <p:cNvSpPr>
            <a:spLocks noGrp="1"/>
          </p:cNvSpPr>
          <p:nvPr>
            <p:ph type="dt" sz="half" idx="10"/>
          </p:nvPr>
        </p:nvSpPr>
        <p:spPr/>
        <p:txBody>
          <a:bodyPr/>
          <a:lstStyle/>
          <a:p>
            <a:fld id="{7942B37B-969D-E440-885C-D811DE8CE22A}" type="datetimeFigureOut">
              <a:rPr lang="en-US" smtClean="0"/>
              <a:t>5/3/2016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2F4823-A0FD-5944-B242-198EE610DBC4}" type="slidenum">
              <a:rPr lang="en-US" smtClean="0"/>
              <a:t>‹#›</a:t>
            </a:fld>
            <a:endParaRPr lang="en-US"/>
          </a:p>
        </p:txBody>
      </p:sp>
    </p:spTree>
    <p:extLst>
      <p:ext uri="{BB962C8B-B14F-4D97-AF65-F5344CB8AC3E}">
        <p14:creationId xmlns:p14="http://schemas.microsoft.com/office/powerpoint/2010/main" val="36869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2B37B-969D-E440-885C-D811DE8CE22A}" type="datetimeFigureOut">
              <a:rPr lang="en-US" smtClean="0"/>
              <a:t>5/3/2016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2F4823-A0FD-5944-B242-198EE610DBC4}" type="slidenum">
              <a:rPr lang="en-US" smtClean="0"/>
              <a:t>‹#›</a:t>
            </a:fld>
            <a:endParaRPr lang="en-US"/>
          </a:p>
        </p:txBody>
      </p:sp>
    </p:spTree>
    <p:extLst>
      <p:ext uri="{BB962C8B-B14F-4D97-AF65-F5344CB8AC3E}">
        <p14:creationId xmlns:p14="http://schemas.microsoft.com/office/powerpoint/2010/main" val="123562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TW"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7942B37B-969D-E440-885C-D811DE8CE22A}"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F4823-A0FD-5944-B242-198EE610DBC4}" type="slidenum">
              <a:rPr lang="en-US" smtClean="0"/>
              <a:t>‹#›</a:t>
            </a:fld>
            <a:endParaRPr lang="en-US"/>
          </a:p>
        </p:txBody>
      </p:sp>
    </p:spTree>
    <p:extLst>
      <p:ext uri="{BB962C8B-B14F-4D97-AF65-F5344CB8AC3E}">
        <p14:creationId xmlns:p14="http://schemas.microsoft.com/office/powerpoint/2010/main" val="90141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TW"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7942B37B-969D-E440-885C-D811DE8CE22A}"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F4823-A0FD-5944-B242-198EE610DBC4}" type="slidenum">
              <a:rPr lang="en-US" smtClean="0"/>
              <a:t>‹#›</a:t>
            </a:fld>
            <a:endParaRPr lang="en-US"/>
          </a:p>
        </p:txBody>
      </p:sp>
    </p:spTree>
    <p:extLst>
      <p:ext uri="{BB962C8B-B14F-4D97-AF65-F5344CB8AC3E}">
        <p14:creationId xmlns:p14="http://schemas.microsoft.com/office/powerpoint/2010/main" val="172780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2B37B-969D-E440-885C-D811DE8CE22A}" type="datetimeFigureOut">
              <a:rPr lang="en-US" smtClean="0"/>
              <a:t>5/3/2016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F4823-A0FD-5944-B242-198EE610DBC4}" type="slidenum">
              <a:rPr lang="en-US" smtClean="0"/>
              <a:t>‹#›</a:t>
            </a:fld>
            <a:endParaRPr lang="en-US"/>
          </a:p>
        </p:txBody>
      </p:sp>
    </p:spTree>
    <p:extLst>
      <p:ext uri="{BB962C8B-B14F-4D97-AF65-F5344CB8AC3E}">
        <p14:creationId xmlns:p14="http://schemas.microsoft.com/office/powerpoint/2010/main" val="1455531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The Developing World’s Bulging (but Vulnerable) “Middle Class” </a:t>
            </a:r>
          </a:p>
        </p:txBody>
      </p:sp>
      <p:sp>
        <p:nvSpPr>
          <p:cNvPr id="3" name="Subtitle 2"/>
          <p:cNvSpPr>
            <a:spLocks noGrp="1"/>
          </p:cNvSpPr>
          <p:nvPr>
            <p:ph type="subTitle" idx="1"/>
          </p:nvPr>
        </p:nvSpPr>
        <p:spPr/>
        <p:txBody>
          <a:bodyPr/>
          <a:lstStyle/>
          <a:p>
            <a:r>
              <a:rPr lang="en-US" dirty="0"/>
              <a:t>Martin </a:t>
            </a:r>
            <a:r>
              <a:rPr lang="en-US" dirty="0" err="1"/>
              <a:t>Ravallion</a:t>
            </a:r>
            <a:r>
              <a:rPr lang="en-US" dirty="0"/>
              <a:t> </a:t>
            </a:r>
            <a:endParaRPr lang="en-US" dirty="0" smtClean="0"/>
          </a:p>
          <a:p>
            <a:endParaRPr lang="en-US" dirty="0"/>
          </a:p>
        </p:txBody>
      </p:sp>
    </p:spTree>
    <p:extLst>
      <p:ext uri="{BB962C8B-B14F-4D97-AF65-F5344CB8AC3E}">
        <p14:creationId xmlns:p14="http://schemas.microsoft.com/office/powerpoint/2010/main" val="124631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Evidence on the developing world’s expanding middle class </a:t>
            </a:r>
            <a:endParaRPr lang="en-US" dirty="0"/>
          </a:p>
        </p:txBody>
      </p:sp>
      <p:sp>
        <p:nvSpPr>
          <p:cNvPr id="3" name="Content Placeholder 2"/>
          <p:cNvSpPr>
            <a:spLocks noGrp="1"/>
          </p:cNvSpPr>
          <p:nvPr>
            <p:ph idx="1"/>
          </p:nvPr>
        </p:nvSpPr>
        <p:spPr/>
        <p:txBody>
          <a:bodyPr/>
          <a:lstStyle/>
          <a:p>
            <a:r>
              <a:rPr lang="en-US" dirty="0"/>
              <a:t>It is clear that very little of the expansion in the developing world’s middle class was due to its “upper middle class,” namely those living above the highest poverty line found amongst developing countries, but still below the US line. </a:t>
            </a:r>
            <a:endParaRPr lang="zh-TW" altLang="en-US" dirty="0" smtClean="0"/>
          </a:p>
          <a:p>
            <a:r>
              <a:rPr lang="en-US" dirty="0" smtClean="0"/>
              <a:t>Over </a:t>
            </a:r>
            <a:r>
              <a:rPr lang="en-US" dirty="0"/>
              <a:t>1990-2005, the estimated value of </a:t>
            </a:r>
            <a:r>
              <a:rPr lang="en-US" i="1" dirty="0" smtClean="0"/>
              <a:t>F </a:t>
            </a:r>
            <a:r>
              <a:rPr lang="en-US" dirty="0"/>
              <a:t>(13) − </a:t>
            </a:r>
            <a:r>
              <a:rPr lang="en-US" i="1" dirty="0"/>
              <a:t>F </a:t>
            </a:r>
            <a:r>
              <a:rPr lang="en-US" dirty="0"/>
              <a:t>(9) rose from 3.1% to 4.3%, or from 139 million to 233 million. </a:t>
            </a:r>
            <a:endParaRPr lang="zh-TW" altLang="en-US" dirty="0" smtClean="0"/>
          </a:p>
          <a:p>
            <a:r>
              <a:rPr lang="en-US" dirty="0" smtClean="0"/>
              <a:t>Of </a:t>
            </a:r>
            <a:r>
              <a:rPr lang="en-US" dirty="0"/>
              <a:t>the extra 1.2 </a:t>
            </a:r>
            <a:r>
              <a:rPr lang="en-US" i="1" dirty="0" err="1"/>
              <a:t>tt</a:t>
            </a:r>
            <a:r>
              <a:rPr lang="en-US" i="1" dirty="0"/>
              <a:t> </a:t>
            </a:r>
            <a:r>
              <a:rPr lang="en-US" dirty="0" smtClean="0"/>
              <a:t>billion </a:t>
            </a:r>
            <a:r>
              <a:rPr lang="en-US" dirty="0"/>
              <a:t>people who joined the middle class, only 95 million made it to this upper stratum. </a:t>
            </a:r>
            <a:endParaRPr lang="en-US" dirty="0" smtClean="0"/>
          </a:p>
          <a:p>
            <a:endParaRPr lang="en-US" dirty="0"/>
          </a:p>
        </p:txBody>
      </p:sp>
    </p:spTree>
    <p:extLst>
      <p:ext uri="{BB962C8B-B14F-4D97-AF65-F5344CB8AC3E}">
        <p14:creationId xmlns:p14="http://schemas.microsoft.com/office/powerpoint/2010/main" val="136403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Bulging middles within developing countries? </a:t>
            </a:r>
            <a:endParaRPr lang="en-US" dirty="0"/>
          </a:p>
        </p:txBody>
      </p:sp>
      <p:sp>
        <p:nvSpPr>
          <p:cNvPr id="3" name="Content Placeholder 2"/>
          <p:cNvSpPr>
            <a:spLocks noGrp="1"/>
          </p:cNvSpPr>
          <p:nvPr>
            <p:ph idx="1"/>
          </p:nvPr>
        </p:nvSpPr>
        <p:spPr/>
        <p:txBody>
          <a:bodyPr>
            <a:normAutofit fontScale="85000" lnSpcReduction="20000"/>
          </a:bodyPr>
          <a:lstStyle/>
          <a:p>
            <a:r>
              <a:rPr lang="en-US" dirty="0"/>
              <a:t>For each of almost 100 developing countries, it is possible to assess whether there has been a bulging middle over time. </a:t>
            </a:r>
            <a:endParaRPr lang="zh-TW" altLang="en-US" dirty="0" smtClean="0"/>
          </a:p>
          <a:p>
            <a:r>
              <a:rPr lang="en-US" altLang="zh-TW" dirty="0" smtClean="0"/>
              <a:t>The</a:t>
            </a:r>
            <a:r>
              <a:rPr lang="zh-TW" altLang="en-US" dirty="0" smtClean="0"/>
              <a:t> </a:t>
            </a:r>
            <a:r>
              <a:rPr lang="en-US" altLang="zh-TW" dirty="0" smtClean="0"/>
              <a:t>author</a:t>
            </a:r>
            <a:r>
              <a:rPr lang="zh-TW" altLang="en-US" dirty="0" smtClean="0"/>
              <a:t> </a:t>
            </a:r>
            <a:r>
              <a:rPr lang="en-US" dirty="0" smtClean="0"/>
              <a:t>use</a:t>
            </a:r>
            <a:r>
              <a:rPr lang="en-US" altLang="zh-TW" dirty="0" smtClean="0"/>
              <a:t>s</a:t>
            </a:r>
            <a:r>
              <a:rPr lang="en-US" dirty="0" smtClean="0"/>
              <a:t> </a:t>
            </a:r>
            <a:r>
              <a:rPr lang="en-US" dirty="0"/>
              <a:t>both the changes in the population share between $2 and $13 a day and the changes in the FW index of concentration around the </a:t>
            </a:r>
            <a:r>
              <a:rPr lang="en-US" dirty="0" smtClean="0"/>
              <a:t>median</a:t>
            </a:r>
            <a:r>
              <a:rPr lang="en-US" altLang="zh-TW" dirty="0" smtClean="0"/>
              <a:t>.</a:t>
            </a:r>
            <a:r>
              <a:rPr lang="en-US" dirty="0" smtClean="0"/>
              <a:t> </a:t>
            </a:r>
          </a:p>
          <a:p>
            <a:r>
              <a:rPr lang="el-GR" i="1" dirty="0" err="1"/>
              <a:t>di</a:t>
            </a:r>
            <a:r>
              <a:rPr lang="el-GR" i="1" dirty="0"/>
              <a:t> </a:t>
            </a:r>
            <a:r>
              <a:rPr lang="el-GR" dirty="0"/>
              <a:t>(</a:t>
            </a:r>
            <a:r>
              <a:rPr lang="el-GR" i="1" dirty="0" err="1"/>
              <a:t>xit</a:t>
            </a:r>
            <a:r>
              <a:rPr lang="el-GR" i="1" dirty="0"/>
              <a:t> </a:t>
            </a:r>
            <a:r>
              <a:rPr lang="el-GR" dirty="0"/>
              <a:t>) ≡ (</a:t>
            </a:r>
            <a:r>
              <a:rPr lang="el-GR" i="1" dirty="0" err="1"/>
              <a:t>xit</a:t>
            </a:r>
            <a:r>
              <a:rPr lang="el-GR" i="1" dirty="0"/>
              <a:t> </a:t>
            </a:r>
            <a:r>
              <a:rPr lang="el-GR" dirty="0"/>
              <a:t>− </a:t>
            </a:r>
            <a:r>
              <a:rPr lang="el-GR" i="1" dirty="0" err="1"/>
              <a:t>xit</a:t>
            </a:r>
            <a:r>
              <a:rPr lang="el-GR" dirty="0" err="1"/>
              <a:t>−τ</a:t>
            </a:r>
            <a:r>
              <a:rPr lang="el-GR" i="1" dirty="0" err="1"/>
              <a:t>i</a:t>
            </a:r>
            <a:r>
              <a:rPr lang="el-GR" i="1" dirty="0"/>
              <a:t> </a:t>
            </a:r>
            <a:r>
              <a:rPr lang="el-GR" dirty="0"/>
              <a:t>) /</a:t>
            </a:r>
            <a:r>
              <a:rPr lang="el-GR" dirty="0" err="1"/>
              <a:t>τ</a:t>
            </a:r>
            <a:r>
              <a:rPr lang="el-GR" i="1" dirty="0" err="1"/>
              <a:t>i</a:t>
            </a:r>
            <a:r>
              <a:rPr lang="el-GR" i="1" dirty="0"/>
              <a:t> </a:t>
            </a:r>
            <a:r>
              <a:rPr lang="el-GR" dirty="0" smtClean="0"/>
              <a:t> </a:t>
            </a:r>
            <a:r>
              <a:rPr lang="en-US" altLang="zh-TW" dirty="0" smtClean="0"/>
              <a:t>(</a:t>
            </a:r>
            <a:r>
              <a:rPr lang="en-US" dirty="0"/>
              <a:t>the absolute and proportionate annualized differences for the variable </a:t>
            </a:r>
            <a:r>
              <a:rPr lang="en-US" i="1" dirty="0" smtClean="0"/>
              <a:t>x</a:t>
            </a:r>
            <a:r>
              <a:rPr lang="en-US" altLang="zh-TW" dirty="0" smtClean="0"/>
              <a:t>)</a:t>
            </a:r>
            <a:endParaRPr lang="zh-TW" altLang="en-US" dirty="0" smtClean="0"/>
          </a:p>
          <a:p>
            <a:r>
              <a:rPr lang="el-GR" i="1" dirty="0" err="1" smtClean="0"/>
              <a:t>gi</a:t>
            </a:r>
            <a:r>
              <a:rPr lang="el-GR" i="1" dirty="0" smtClean="0"/>
              <a:t> </a:t>
            </a:r>
            <a:r>
              <a:rPr lang="el-GR" dirty="0"/>
              <a:t>(</a:t>
            </a:r>
            <a:r>
              <a:rPr lang="el-GR" i="1" dirty="0" err="1"/>
              <a:t>xit</a:t>
            </a:r>
            <a:r>
              <a:rPr lang="el-GR" i="1" dirty="0"/>
              <a:t> </a:t>
            </a:r>
            <a:r>
              <a:rPr lang="el-GR" dirty="0"/>
              <a:t>) ≡ (</a:t>
            </a:r>
            <a:r>
              <a:rPr lang="el-GR" dirty="0" err="1"/>
              <a:t>ln</a:t>
            </a:r>
            <a:r>
              <a:rPr lang="el-GR" dirty="0"/>
              <a:t> </a:t>
            </a:r>
            <a:r>
              <a:rPr lang="el-GR" i="1" dirty="0" err="1"/>
              <a:t>xit</a:t>
            </a:r>
            <a:r>
              <a:rPr lang="el-GR" i="1" dirty="0"/>
              <a:t> </a:t>
            </a:r>
            <a:r>
              <a:rPr lang="el-GR" dirty="0"/>
              <a:t>− </a:t>
            </a:r>
            <a:r>
              <a:rPr lang="el-GR" dirty="0" err="1"/>
              <a:t>ln</a:t>
            </a:r>
            <a:r>
              <a:rPr lang="el-GR" dirty="0"/>
              <a:t> </a:t>
            </a:r>
            <a:r>
              <a:rPr lang="el-GR" i="1" dirty="0" err="1"/>
              <a:t>xit</a:t>
            </a:r>
            <a:r>
              <a:rPr lang="el-GR" dirty="0" err="1"/>
              <a:t>−τ</a:t>
            </a:r>
            <a:r>
              <a:rPr lang="el-GR" i="1" dirty="0" err="1"/>
              <a:t>i</a:t>
            </a:r>
            <a:r>
              <a:rPr lang="el-GR" i="1" dirty="0"/>
              <a:t> </a:t>
            </a:r>
            <a:r>
              <a:rPr lang="el-GR" dirty="0"/>
              <a:t>) /</a:t>
            </a:r>
            <a:r>
              <a:rPr lang="el-GR" dirty="0" err="1"/>
              <a:t>τ</a:t>
            </a:r>
            <a:r>
              <a:rPr lang="el-GR" i="1" dirty="0" err="1"/>
              <a:t>i</a:t>
            </a:r>
            <a:r>
              <a:rPr lang="el-GR" i="1" dirty="0"/>
              <a:t> </a:t>
            </a:r>
            <a:r>
              <a:rPr lang="en-US" altLang="zh-TW" i="1" dirty="0" smtClean="0"/>
              <a:t>(</a:t>
            </a:r>
            <a:r>
              <a:rPr lang="en-US" dirty="0"/>
              <a:t>for country </a:t>
            </a:r>
            <a:r>
              <a:rPr lang="en-US" i="1" dirty="0" err="1"/>
              <a:t>i</a:t>
            </a:r>
            <a:r>
              <a:rPr lang="en-US" i="1" dirty="0"/>
              <a:t> </a:t>
            </a:r>
            <a:r>
              <a:rPr lang="en-US" dirty="0"/>
              <a:t>looking back from date </a:t>
            </a:r>
            <a:r>
              <a:rPr lang="en-US" i="1" dirty="0"/>
              <a:t>t </a:t>
            </a:r>
            <a:r>
              <a:rPr lang="en-US" dirty="0"/>
              <a:t>over a time interval of length </a:t>
            </a:r>
            <a:r>
              <a:rPr lang="en-US" dirty="0" err="1" smtClean="0"/>
              <a:t>τ</a:t>
            </a:r>
            <a:r>
              <a:rPr lang="en-US" i="1" dirty="0" err="1" smtClean="0"/>
              <a:t>i</a:t>
            </a:r>
            <a:r>
              <a:rPr lang="en-US" altLang="zh-TW" i="1" dirty="0" smtClean="0"/>
              <a:t>)</a:t>
            </a:r>
            <a:endParaRPr lang="zh-TW" altLang="en-US" i="1" dirty="0" smtClean="0"/>
          </a:p>
          <a:p>
            <a:r>
              <a:rPr lang="en-US" i="1" dirty="0" err="1"/>
              <a:t>gi</a:t>
            </a:r>
            <a:r>
              <a:rPr lang="en-US" i="1" dirty="0"/>
              <a:t> </a:t>
            </a:r>
            <a:r>
              <a:rPr lang="en-US" dirty="0"/>
              <a:t>(.) is simply the average growth rate of </a:t>
            </a:r>
            <a:r>
              <a:rPr lang="en-US" i="1" dirty="0"/>
              <a:t>x </a:t>
            </a:r>
            <a:r>
              <a:rPr lang="en-US" dirty="0"/>
              <a:t>over the period, so </a:t>
            </a:r>
            <a:r>
              <a:rPr lang="en-US" i="1" dirty="0" err="1"/>
              <a:t>gi</a:t>
            </a:r>
            <a:r>
              <a:rPr lang="en-US" i="1" dirty="0"/>
              <a:t> </a:t>
            </a:r>
            <a:r>
              <a:rPr lang="en-US" dirty="0"/>
              <a:t>(</a:t>
            </a:r>
            <a:r>
              <a:rPr lang="en-US" dirty="0" err="1"/>
              <a:t>μ</a:t>
            </a:r>
            <a:r>
              <a:rPr lang="en-US" i="1" dirty="0" err="1"/>
              <a:t>it</a:t>
            </a:r>
            <a:r>
              <a:rPr lang="en-US" i="1" dirty="0"/>
              <a:t> </a:t>
            </a:r>
            <a:r>
              <a:rPr lang="en-US" dirty="0"/>
              <a:t>) is the rate of growth in </a:t>
            </a:r>
            <a:r>
              <a:rPr lang="en-US" dirty="0" smtClean="0"/>
              <a:t>the </a:t>
            </a:r>
            <a:r>
              <a:rPr lang="en-US" dirty="0"/>
              <a:t>mean, </a:t>
            </a:r>
            <a:r>
              <a:rPr lang="en-US" dirty="0" err="1" smtClean="0"/>
              <a:t>μ</a:t>
            </a:r>
            <a:r>
              <a:rPr lang="en-US" i="1" dirty="0" err="1" smtClean="0"/>
              <a:t>it</a:t>
            </a:r>
            <a:r>
              <a:rPr lang="en-US" altLang="zh-TW" i="1" dirty="0" smtClean="0"/>
              <a:t>.</a:t>
            </a:r>
            <a:endParaRPr lang="zh-TW" altLang="en-US" i="1" dirty="0" smtClean="0"/>
          </a:p>
          <a:p>
            <a:r>
              <a:rPr lang="en-US" i="1" dirty="0"/>
              <a:t>Fit </a:t>
            </a:r>
            <a:r>
              <a:rPr lang="en-US" dirty="0"/>
              <a:t>(</a:t>
            </a:r>
            <a:r>
              <a:rPr lang="en-US" i="1" dirty="0"/>
              <a:t>z</a:t>
            </a:r>
            <a:r>
              <a:rPr lang="en-US" dirty="0"/>
              <a:t>) </a:t>
            </a:r>
            <a:r>
              <a:rPr lang="en-US" dirty="0" smtClean="0"/>
              <a:t>denote</a:t>
            </a:r>
            <a:r>
              <a:rPr lang="en-US" altLang="zh-TW" dirty="0" smtClean="0"/>
              <a:t>s</a:t>
            </a:r>
            <a:r>
              <a:rPr lang="en-US" dirty="0" smtClean="0"/>
              <a:t> </a:t>
            </a:r>
            <a:r>
              <a:rPr lang="en-US" dirty="0"/>
              <a:t>the CDF for country </a:t>
            </a:r>
            <a:r>
              <a:rPr lang="en-US" i="1" dirty="0" err="1"/>
              <a:t>i</a:t>
            </a:r>
            <a:r>
              <a:rPr lang="en-US" i="1" dirty="0"/>
              <a:t> </a:t>
            </a:r>
            <a:r>
              <a:rPr lang="en-US" dirty="0"/>
              <a:t>at date </a:t>
            </a:r>
            <a:r>
              <a:rPr lang="en-US" i="1" dirty="0"/>
              <a:t>t</a:t>
            </a:r>
            <a:r>
              <a:rPr lang="en-US" dirty="0"/>
              <a:t>, giving the proportion of the population living in households with consumption or income not exceeding </a:t>
            </a:r>
            <a:r>
              <a:rPr lang="en-US" i="1" dirty="0"/>
              <a:t>z </a:t>
            </a:r>
            <a:r>
              <a:rPr lang="en-US" dirty="0"/>
              <a:t>in $’s per day at </a:t>
            </a:r>
            <a:r>
              <a:rPr lang="en-US" dirty="0" smtClean="0"/>
              <a:t>2005 </a:t>
            </a:r>
            <a:r>
              <a:rPr lang="en-US" dirty="0"/>
              <a:t>PPP. </a:t>
            </a:r>
            <a:endParaRPr lang="en-US" dirty="0" smtClean="0"/>
          </a:p>
          <a:p>
            <a:endParaRPr lang="en-US" dirty="0" smtClean="0"/>
          </a:p>
          <a:p>
            <a:endParaRPr lang="el-GR" dirty="0" smtClean="0"/>
          </a:p>
          <a:p>
            <a:endParaRPr lang="en-US" dirty="0" smtClean="0"/>
          </a:p>
        </p:txBody>
      </p:sp>
    </p:spTree>
    <p:extLst>
      <p:ext uri="{BB962C8B-B14F-4D97-AF65-F5344CB8AC3E}">
        <p14:creationId xmlns:p14="http://schemas.microsoft.com/office/powerpoint/2010/main" val="76435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Bulging middles within developing countries?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544" y="3661278"/>
            <a:ext cx="7348874" cy="2314188"/>
          </a:xfrm>
        </p:spPr>
      </p:pic>
      <p:sp>
        <p:nvSpPr>
          <p:cNvPr id="5" name="TextBox 4"/>
          <p:cNvSpPr txBox="1"/>
          <p:nvPr/>
        </p:nvSpPr>
        <p:spPr>
          <a:xfrm>
            <a:off x="838200" y="1798820"/>
            <a:ext cx="10997562" cy="1754326"/>
          </a:xfrm>
          <a:prstGeom prst="rect">
            <a:avLst/>
          </a:prstGeom>
          <a:noFill/>
        </p:spPr>
        <p:txBody>
          <a:bodyPr wrap="none" rtlCol="0">
            <a:spAutoFit/>
          </a:bodyPr>
          <a:lstStyle/>
          <a:p>
            <a:pPr marL="285750" indent="-285750">
              <a:buFont typeface="Arial" charset="0"/>
              <a:buChar char="•"/>
            </a:pPr>
            <a:r>
              <a:rPr lang="en-US" dirty="0"/>
              <a:t>Table 4 gives a 5x5 contingency table that summarizes the joint distribution across the two survey rounds of the </a:t>
            </a:r>
            <a:endParaRPr lang="zh-TW" altLang="en-US" dirty="0" smtClean="0"/>
          </a:p>
          <a:p>
            <a:r>
              <a:rPr lang="en-US" dirty="0" smtClean="0"/>
              <a:t>sizes </a:t>
            </a:r>
            <a:r>
              <a:rPr lang="en-US" dirty="0"/>
              <a:t>of the middle class across countries. A strong positive correlation </a:t>
            </a:r>
            <a:r>
              <a:rPr lang="en-US" altLang="zh-TW" dirty="0" smtClean="0"/>
              <a:t>is</a:t>
            </a:r>
            <a:r>
              <a:rPr lang="zh-TW" altLang="en-US" dirty="0" smtClean="0"/>
              <a:t> </a:t>
            </a:r>
            <a:r>
              <a:rPr lang="en-US" altLang="zh-TW" dirty="0" smtClean="0"/>
              <a:t>evident.</a:t>
            </a:r>
            <a:endParaRPr lang="en-US" dirty="0" smtClean="0"/>
          </a:p>
          <a:p>
            <a:pPr marL="285750" indent="-285750">
              <a:buFont typeface="Arial" charset="0"/>
              <a:buChar char="•"/>
            </a:pPr>
            <a:r>
              <a:rPr lang="en-US" altLang="zh-TW" dirty="0" smtClean="0"/>
              <a:t>T</a:t>
            </a:r>
            <a:r>
              <a:rPr lang="en-US" dirty="0" smtClean="0"/>
              <a:t>he </a:t>
            </a:r>
            <a:r>
              <a:rPr lang="en-US" dirty="0"/>
              <a:t>expanding middle-class amongst those countries that started with middle-class shares less than 40%. </a:t>
            </a:r>
            <a:endParaRPr lang="zh-TW" altLang="en-US" dirty="0" smtClean="0"/>
          </a:p>
          <a:p>
            <a:pPr marL="285750" indent="-285750">
              <a:buFont typeface="Arial" charset="0"/>
              <a:buChar char="•"/>
            </a:pPr>
            <a:r>
              <a:rPr lang="en-US" altLang="zh-TW" dirty="0" smtClean="0"/>
              <a:t>T</a:t>
            </a:r>
            <a:r>
              <a:rPr lang="en-US" dirty="0" smtClean="0"/>
              <a:t>here </a:t>
            </a:r>
            <a:r>
              <a:rPr lang="en-US" dirty="0"/>
              <a:t>is a marked fall in the size of the middle-class in some countries that started with a large share (over 80%) </a:t>
            </a:r>
            <a:endParaRPr lang="zh-TW" altLang="en-US" dirty="0" smtClean="0"/>
          </a:p>
          <a:p>
            <a:r>
              <a:rPr lang="en-US" dirty="0" smtClean="0"/>
              <a:t>of </a:t>
            </a:r>
            <a:r>
              <a:rPr lang="en-US" dirty="0"/>
              <a:t>the population in the $2-$13 interval; some of this is undoubtedly measurement error. </a:t>
            </a:r>
            <a:endParaRPr lang="en-US" dirty="0" smtClean="0"/>
          </a:p>
          <a:p>
            <a:endParaRPr lang="en-US" dirty="0"/>
          </a:p>
        </p:txBody>
      </p:sp>
    </p:spTree>
    <p:extLst>
      <p:ext uri="{BB962C8B-B14F-4D97-AF65-F5344CB8AC3E}">
        <p14:creationId xmlns:p14="http://schemas.microsoft.com/office/powerpoint/2010/main" val="45717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Bulging middles within developing countries?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3817" y="3762531"/>
            <a:ext cx="5964365" cy="2909107"/>
          </a:xfrm>
        </p:spPr>
      </p:pic>
      <p:sp>
        <p:nvSpPr>
          <p:cNvPr id="5" name="TextBox 4"/>
          <p:cNvSpPr txBox="1"/>
          <p:nvPr/>
        </p:nvSpPr>
        <p:spPr>
          <a:xfrm>
            <a:off x="539646" y="1918741"/>
            <a:ext cx="10806350" cy="2031325"/>
          </a:xfrm>
          <a:prstGeom prst="rect">
            <a:avLst/>
          </a:prstGeom>
          <a:noFill/>
        </p:spPr>
        <p:txBody>
          <a:bodyPr wrap="square" rtlCol="0">
            <a:spAutoFit/>
          </a:bodyPr>
          <a:lstStyle/>
          <a:p>
            <a:pPr marL="285750" indent="-285750">
              <a:buFont typeface="Arial" charset="0"/>
              <a:buChar char="•"/>
            </a:pPr>
            <a:r>
              <a:rPr lang="en-US" dirty="0"/>
              <a:t>The regression line has a slope significantly less than unity; the regression </a:t>
            </a:r>
            <a:r>
              <a:rPr lang="en-US" i="1" dirty="0" smtClean="0"/>
              <a:t>it </a:t>
            </a:r>
            <a:r>
              <a:rPr lang="en-US" i="1" dirty="0"/>
              <a:t>it</a:t>
            </a:r>
            <a:r>
              <a:rPr lang="en-US" dirty="0"/>
              <a:t>−</a:t>
            </a:r>
            <a:r>
              <a:rPr lang="en-US" dirty="0" err="1"/>
              <a:t>τ</a:t>
            </a:r>
            <a:r>
              <a:rPr lang="en-US" dirty="0"/>
              <a:t> </a:t>
            </a:r>
            <a:r>
              <a:rPr lang="en-US" dirty="0" smtClean="0"/>
              <a:t>coefficient </a:t>
            </a:r>
            <a:r>
              <a:rPr lang="en-US" dirty="0"/>
              <a:t>is 0.704 with a robust standard error of 0.050, and the intercept is 18.776% </a:t>
            </a:r>
            <a:r>
              <a:rPr lang="en-US" dirty="0" smtClean="0"/>
              <a:t>(</a:t>
            </a:r>
            <a:r>
              <a:rPr lang="en-US" dirty="0" err="1"/>
              <a:t>s.e.</a:t>
            </a:r>
            <a:r>
              <a:rPr lang="en-US" dirty="0"/>
              <a:t>=3.149). </a:t>
            </a:r>
            <a:endParaRPr lang="zh-TW" altLang="en-US" dirty="0" smtClean="0"/>
          </a:p>
          <a:p>
            <a:pPr marL="285750" indent="-285750">
              <a:buFont typeface="Arial" charset="0"/>
              <a:buChar char="•"/>
            </a:pPr>
            <a:r>
              <a:rPr lang="en-US" dirty="0"/>
              <a:t>The share of the </a:t>
            </a:r>
            <a:r>
              <a:rPr lang="en-US" dirty="0" smtClean="0"/>
              <a:t>population </a:t>
            </a:r>
            <a:r>
              <a:rPr lang="en-US" dirty="0"/>
              <a:t>living between $2 and $13 a day rose in 64 out of the 99 countries. </a:t>
            </a:r>
            <a:endParaRPr lang="zh-TW" altLang="en-US" dirty="0" smtClean="0"/>
          </a:p>
          <a:p>
            <a:pPr marL="285750" indent="-285750">
              <a:buFont typeface="Arial" charset="0"/>
              <a:buChar char="•"/>
            </a:pPr>
            <a:r>
              <a:rPr lang="en-US" dirty="0" smtClean="0"/>
              <a:t>The </a:t>
            </a:r>
            <a:r>
              <a:rPr lang="en-US" dirty="0"/>
              <a:t>mean </a:t>
            </a:r>
            <a:r>
              <a:rPr lang="en-US" i="1" dirty="0"/>
              <a:t>d </a:t>
            </a:r>
            <a:r>
              <a:rPr lang="en-US" dirty="0"/>
              <a:t>( </a:t>
            </a:r>
            <a:r>
              <a:rPr lang="en-US" i="1" dirty="0"/>
              <a:t>A </a:t>
            </a:r>
            <a:r>
              <a:rPr lang="en-US" dirty="0"/>
              <a:t>) </a:t>
            </a:r>
            <a:r>
              <a:rPr lang="en-US" i="1" dirty="0" err="1"/>
              <a:t>i</a:t>
            </a:r>
            <a:r>
              <a:rPr lang="en-US" i="1" dirty="0"/>
              <a:t> it </a:t>
            </a:r>
            <a:r>
              <a:rPr lang="en-US" dirty="0" smtClean="0"/>
              <a:t>was </a:t>
            </a:r>
            <a:r>
              <a:rPr lang="en-US" dirty="0"/>
              <a:t>0.22 percentage points per year and the median was 0.45 percentage points per </a:t>
            </a:r>
            <a:endParaRPr lang="zh-TW" altLang="en-US" dirty="0" smtClean="0"/>
          </a:p>
          <a:p>
            <a:r>
              <a:rPr lang="en-US" dirty="0" smtClean="0"/>
              <a:t>year</a:t>
            </a:r>
            <a:r>
              <a:rPr lang="en-US" dirty="0"/>
              <a:t>. The mean </a:t>
            </a:r>
            <a:r>
              <a:rPr lang="en-US" i="1" dirty="0" err="1"/>
              <a:t>gi</a:t>
            </a:r>
            <a:r>
              <a:rPr lang="en-US" i="1" dirty="0"/>
              <a:t> </a:t>
            </a:r>
            <a:r>
              <a:rPr lang="en-US" dirty="0"/>
              <a:t>(</a:t>
            </a:r>
            <a:r>
              <a:rPr lang="en-US" i="1" dirty="0" err="1"/>
              <a:t>Rit</a:t>
            </a:r>
            <a:r>
              <a:rPr lang="en-US" i="1" dirty="0"/>
              <a:t> </a:t>
            </a:r>
            <a:r>
              <a:rPr lang="en-US" dirty="0"/>
              <a:t>) is 0.024 (and the median is 0.011) or a growth rate of about 2% per year. </a:t>
            </a:r>
            <a:endParaRPr lang="en-US" dirty="0" smtClean="0"/>
          </a:p>
          <a:p>
            <a:endParaRPr lang="en-US" dirty="0" smtClean="0"/>
          </a:p>
          <a:p>
            <a:endParaRPr lang="en-US" dirty="0"/>
          </a:p>
        </p:txBody>
      </p:sp>
    </p:spTree>
    <p:extLst>
      <p:ext uri="{BB962C8B-B14F-4D97-AF65-F5344CB8AC3E}">
        <p14:creationId xmlns:p14="http://schemas.microsoft.com/office/powerpoint/2010/main" val="1154412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Does a larger middle class help assure pro-poor growth? </a:t>
            </a:r>
            <a:endParaRPr lang="en-US" dirty="0"/>
          </a:p>
        </p:txBody>
      </p:sp>
      <p:sp>
        <p:nvSpPr>
          <p:cNvPr id="3" name="Content Placeholder 2"/>
          <p:cNvSpPr>
            <a:spLocks noGrp="1"/>
          </p:cNvSpPr>
          <p:nvPr>
            <p:ph idx="1"/>
          </p:nvPr>
        </p:nvSpPr>
        <p:spPr/>
        <p:txBody>
          <a:bodyPr>
            <a:normAutofit fontScale="92500" lnSpcReduction="20000"/>
          </a:bodyPr>
          <a:lstStyle/>
          <a:p>
            <a:r>
              <a:rPr lang="en-US" altLang="zh-TW" dirty="0" smtClean="0"/>
              <a:t>C</a:t>
            </a:r>
            <a:r>
              <a:rPr lang="en-US" dirty="0" smtClean="0"/>
              <a:t>ountries </a:t>
            </a:r>
            <a:r>
              <a:rPr lang="en-US" dirty="0"/>
              <a:t>with a larger middle-class tended to attain higher subsequent rates of poverty reduction from a given rate of growth. </a:t>
            </a:r>
            <a:endParaRPr lang="zh-TW" altLang="en-US" dirty="0" smtClean="0"/>
          </a:p>
          <a:p>
            <a:r>
              <a:rPr lang="en-US" dirty="0"/>
              <a:t>Poorer countries tend to experience lower proportionate impacts on their poverty measures from any given rate of growth </a:t>
            </a:r>
            <a:endParaRPr lang="en-US" dirty="0" smtClean="0"/>
          </a:p>
          <a:p>
            <a:r>
              <a:rPr lang="en-US" altLang="zh-TW" dirty="0" smtClean="0"/>
              <a:t>C</a:t>
            </a:r>
            <a:r>
              <a:rPr lang="en-US" dirty="0" smtClean="0"/>
              <a:t>ountries </a:t>
            </a:r>
            <a:r>
              <a:rPr lang="en-US" dirty="0"/>
              <a:t>with high current poverty rates have tended to experience less middle-income bulge. </a:t>
            </a:r>
            <a:endParaRPr lang="en-US" dirty="0" smtClean="0"/>
          </a:p>
          <a:p>
            <a:r>
              <a:rPr lang="en-US" altLang="zh-TW" dirty="0" smtClean="0"/>
              <a:t>C</a:t>
            </a:r>
            <a:r>
              <a:rPr lang="en-US" dirty="0" smtClean="0"/>
              <a:t>ountries </a:t>
            </a:r>
            <a:r>
              <a:rPr lang="en-US" dirty="0"/>
              <a:t>that have enjoyed the largest expansions in their middle class that will be most vulnerable to aggregate economic downturns in the wake of the crisis. </a:t>
            </a:r>
            <a:endParaRPr lang="zh-TW" altLang="en-US" dirty="0" smtClean="0"/>
          </a:p>
          <a:p>
            <a:r>
              <a:rPr lang="en-US" dirty="0" smtClean="0"/>
              <a:t>It is not the proportionate impact on poverty that one is most concerned with in this context, but the absolute impact, for that is what matters to the number of people experiencing extreme poverty. </a:t>
            </a:r>
          </a:p>
          <a:p>
            <a:endParaRPr lang="en-US" dirty="0" smtClean="0"/>
          </a:p>
          <a:p>
            <a:endParaRPr lang="en-US" dirty="0"/>
          </a:p>
        </p:txBody>
      </p:sp>
    </p:spTree>
    <p:extLst>
      <p:ext uri="{BB962C8B-B14F-4D97-AF65-F5344CB8AC3E}">
        <p14:creationId xmlns:p14="http://schemas.microsoft.com/office/powerpoint/2010/main" val="199282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Does a larger middle class help assure pro-poor growth? </a:t>
            </a: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2984" y="3683960"/>
            <a:ext cx="5936105" cy="2837776"/>
          </a:xfrm>
        </p:spPr>
      </p:pic>
      <p:sp>
        <p:nvSpPr>
          <p:cNvPr id="5" name="TextBox 4"/>
          <p:cNvSpPr txBox="1"/>
          <p:nvPr/>
        </p:nvSpPr>
        <p:spPr>
          <a:xfrm>
            <a:off x="989351" y="2128603"/>
            <a:ext cx="10913629" cy="1754326"/>
          </a:xfrm>
          <a:prstGeom prst="rect">
            <a:avLst/>
          </a:prstGeom>
          <a:noFill/>
        </p:spPr>
        <p:txBody>
          <a:bodyPr wrap="none" rtlCol="0">
            <a:spAutoFit/>
          </a:bodyPr>
          <a:lstStyle/>
          <a:p>
            <a:pPr marL="285750" indent="-285750">
              <a:buFont typeface="Arial" charset="0"/>
              <a:buChar char="•"/>
            </a:pPr>
            <a:r>
              <a:rPr lang="en-US" dirty="0"/>
              <a:t>Table 6 confirm that the (absolute) growth elasticity of poverty reduction tends to be lower in poorer countries</a:t>
            </a:r>
            <a:r>
              <a:rPr lang="en-US" dirty="0" smtClean="0"/>
              <a:t>.</a:t>
            </a:r>
            <a:endParaRPr lang="zh-TW" altLang="en-US" dirty="0" smtClean="0"/>
          </a:p>
          <a:p>
            <a:pPr marL="285750" indent="-285750">
              <a:buFont typeface="Arial" charset="0"/>
              <a:buChar char="•"/>
            </a:pPr>
            <a:r>
              <a:rPr lang="en-US" dirty="0"/>
              <a:t>In terms of the absolute impacts on poverty, higher growth tends to be more poverty reducing in </a:t>
            </a:r>
            <a:r>
              <a:rPr lang="en-US" dirty="0" smtClean="0"/>
              <a:t>poorer</a:t>
            </a:r>
            <a:endParaRPr lang="zh-TW" altLang="en-US" dirty="0" smtClean="0"/>
          </a:p>
          <a:p>
            <a:r>
              <a:rPr lang="en-US" dirty="0" smtClean="0"/>
              <a:t>countries</a:t>
            </a:r>
            <a:r>
              <a:rPr lang="en-US" dirty="0"/>
              <a:t>, not less. </a:t>
            </a:r>
            <a:endParaRPr lang="en-US" dirty="0" smtClean="0"/>
          </a:p>
          <a:p>
            <a:pPr marL="285750" indent="-285750">
              <a:buFont typeface="Arial" charset="0"/>
              <a:buChar char="•"/>
            </a:pPr>
            <a:r>
              <a:rPr lang="en-US" altLang="zh-TW" dirty="0" smtClean="0"/>
              <a:t>T</a:t>
            </a:r>
            <a:r>
              <a:rPr lang="en-US" dirty="0" smtClean="0"/>
              <a:t>he </a:t>
            </a:r>
            <a:r>
              <a:rPr lang="en-US" dirty="0"/>
              <a:t>poorer the country, the greater the absolute impact on poverty that is to be expected from any given rate </a:t>
            </a:r>
            <a:endParaRPr lang="zh-TW" altLang="en-US" dirty="0" smtClean="0"/>
          </a:p>
          <a:p>
            <a:pPr marL="285750" indent="-285750">
              <a:buFont typeface="Arial" charset="0"/>
              <a:buChar char="•"/>
            </a:pPr>
            <a:r>
              <a:rPr lang="en-US" dirty="0" smtClean="0"/>
              <a:t>of </a:t>
            </a:r>
            <a:r>
              <a:rPr lang="en-US" dirty="0"/>
              <a:t>aggregate economic contraction. </a:t>
            </a:r>
            <a:endParaRPr lang="en-US" dirty="0" smtClean="0"/>
          </a:p>
          <a:p>
            <a:endParaRPr lang="en-US" dirty="0"/>
          </a:p>
        </p:txBody>
      </p:sp>
    </p:spTree>
    <p:extLst>
      <p:ext uri="{BB962C8B-B14F-4D97-AF65-F5344CB8AC3E}">
        <p14:creationId xmlns:p14="http://schemas.microsoft.com/office/powerpoint/2010/main" val="428777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smtClean="0"/>
              <a:t>Conclusion</a:t>
            </a:r>
            <a:endParaRPr lang="en-US" b="1" dirty="0"/>
          </a:p>
        </p:txBody>
      </p:sp>
      <p:sp>
        <p:nvSpPr>
          <p:cNvPr id="3" name="Content Placeholder 2"/>
          <p:cNvSpPr>
            <a:spLocks noGrp="1"/>
          </p:cNvSpPr>
          <p:nvPr>
            <p:ph idx="1"/>
          </p:nvPr>
        </p:nvSpPr>
        <p:spPr/>
        <p:txBody>
          <a:bodyPr>
            <a:normAutofit fontScale="85000" lnSpcReduction="20000"/>
          </a:bodyPr>
          <a:lstStyle/>
          <a:p>
            <a:r>
              <a:rPr lang="en-US" altLang="zh-TW" dirty="0" smtClean="0"/>
              <a:t>A</a:t>
            </a:r>
            <a:r>
              <a:rPr lang="en-US" dirty="0" smtClean="0"/>
              <a:t> </a:t>
            </a:r>
            <a:r>
              <a:rPr lang="en-US" dirty="0"/>
              <a:t>large proportion of the 1.2 billion people who entered the middle classes according to this standard during 1990-2002 period (four-fifths coming from Asia and half from China) have remained close to poverty </a:t>
            </a:r>
            <a:r>
              <a:rPr lang="en-US" dirty="0" smtClean="0"/>
              <a:t>levels.</a:t>
            </a:r>
            <a:endParaRPr lang="zh-TW" altLang="en-US" baseline="30000" dirty="0"/>
          </a:p>
          <a:p>
            <a:r>
              <a:rPr lang="en-US" dirty="0" smtClean="0"/>
              <a:t>The </a:t>
            </a:r>
            <a:r>
              <a:rPr lang="en-US" dirty="0"/>
              <a:t>global growth of the middle classes cannot therefore simply be interpreted as a linear growth in wealth: although poverty has been successfully reduced in recent decades, this does not imply that poverty has vanished. </a:t>
            </a:r>
            <a:endParaRPr lang="zh-TW" altLang="en-US" dirty="0" smtClean="0"/>
          </a:p>
          <a:p>
            <a:r>
              <a:rPr lang="en-US" dirty="0" smtClean="0"/>
              <a:t>This middle-class advantage is mainly due to initial differences in the incidence of extreme poverty. Starting out with a high poverty rate makes it harder to achieve a given proportionate impact on the poverty count through economic growth</a:t>
            </a:r>
            <a:r>
              <a:rPr lang="en-US" altLang="zh-TW" dirty="0" smtClean="0"/>
              <a:t>.</a:t>
            </a:r>
            <a:endParaRPr lang="zh-TW" altLang="en-US" dirty="0" smtClean="0"/>
          </a:p>
          <a:p>
            <a:r>
              <a:rPr lang="en-US" altLang="zh-TW" dirty="0" smtClean="0"/>
              <a:t>P</a:t>
            </a:r>
            <a:r>
              <a:rPr lang="en-US" dirty="0" smtClean="0"/>
              <a:t>oor </a:t>
            </a:r>
            <a:r>
              <a:rPr lang="en-US" dirty="0"/>
              <a:t>people living in countries with smaller middle classes will be more exposed to aggregate economic </a:t>
            </a:r>
            <a:r>
              <a:rPr lang="en-US" dirty="0" smtClean="0"/>
              <a:t>contractions</a:t>
            </a:r>
            <a:r>
              <a:rPr lang="en-US" altLang="zh-TW" dirty="0" smtClean="0"/>
              <a:t>.</a:t>
            </a:r>
            <a:endParaRPr lang="zh-TW" altLang="en-US" dirty="0" smtClean="0"/>
          </a:p>
          <a:p>
            <a:r>
              <a:rPr lang="en-US" altLang="zh-TW" dirty="0"/>
              <a:t>L</a:t>
            </a:r>
            <a:r>
              <a:rPr lang="en-US" dirty="0" smtClean="0"/>
              <a:t>arge </a:t>
            </a:r>
            <a:r>
              <a:rPr lang="en-US" dirty="0"/>
              <a:t>segments of this new ‘middle class’ still live dangerously close to the poverty lines. In the event of economic downturn, they are just as likely to fall back into </a:t>
            </a:r>
            <a:r>
              <a:rPr lang="en-US" dirty="0" smtClean="0"/>
              <a:t>poverty.</a:t>
            </a:r>
            <a:endParaRPr lang="zh-TW" altLang="en-US" baseline="30000"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14543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smtClean="0"/>
              <a:t>Introduction</a:t>
            </a:r>
            <a:endParaRPr lang="en-US" b="1" dirty="0"/>
          </a:p>
        </p:txBody>
      </p:sp>
      <p:sp>
        <p:nvSpPr>
          <p:cNvPr id="3" name="Content Placeholder 2"/>
          <p:cNvSpPr>
            <a:spLocks noGrp="1"/>
          </p:cNvSpPr>
          <p:nvPr>
            <p:ph idx="1"/>
          </p:nvPr>
        </p:nvSpPr>
        <p:spPr/>
        <p:txBody>
          <a:bodyPr/>
          <a:lstStyle/>
          <a:p>
            <a:r>
              <a:rPr lang="en-US" altLang="zh-TW" dirty="0" smtClean="0"/>
              <a:t>Who</a:t>
            </a:r>
            <a:r>
              <a:rPr lang="zh-TW" altLang="en-US" dirty="0" smtClean="0"/>
              <a:t> </a:t>
            </a:r>
            <a:r>
              <a:rPr lang="en-US" altLang="zh-TW" dirty="0" smtClean="0"/>
              <a:t>do</a:t>
            </a:r>
            <a:r>
              <a:rPr lang="zh-TW" altLang="en-US" dirty="0" smtClean="0"/>
              <a:t> </a:t>
            </a:r>
            <a:r>
              <a:rPr lang="en-US" altLang="zh-TW" dirty="0" smtClean="0"/>
              <a:t>financial</a:t>
            </a:r>
            <a:r>
              <a:rPr lang="zh-TW" altLang="en-US" dirty="0" smtClean="0"/>
              <a:t> </a:t>
            </a:r>
            <a:r>
              <a:rPr lang="en-US" altLang="zh-TW" dirty="0" smtClean="0"/>
              <a:t>crisis</a:t>
            </a:r>
            <a:r>
              <a:rPr lang="zh-TW" altLang="en-US" dirty="0" smtClean="0"/>
              <a:t> </a:t>
            </a:r>
            <a:r>
              <a:rPr lang="en-US" altLang="zh-TW" dirty="0" smtClean="0"/>
              <a:t>and</a:t>
            </a:r>
            <a:r>
              <a:rPr lang="zh-TW" altLang="en-US" dirty="0" smtClean="0"/>
              <a:t> </a:t>
            </a:r>
            <a:r>
              <a:rPr lang="en-US" altLang="zh-TW" dirty="0" smtClean="0"/>
              <a:t>economic</a:t>
            </a:r>
            <a:r>
              <a:rPr lang="zh-TW" altLang="en-US" dirty="0" smtClean="0"/>
              <a:t> </a:t>
            </a:r>
            <a:r>
              <a:rPr lang="en-US" altLang="zh-TW" dirty="0" smtClean="0"/>
              <a:t>contractions</a:t>
            </a:r>
            <a:r>
              <a:rPr lang="zh-TW" altLang="en-US" dirty="0" smtClean="0"/>
              <a:t> </a:t>
            </a:r>
            <a:r>
              <a:rPr lang="en-US" altLang="zh-TW" dirty="0" smtClean="0"/>
              <a:t>affect</a:t>
            </a:r>
            <a:r>
              <a:rPr lang="zh-TW" altLang="en-US" dirty="0" smtClean="0"/>
              <a:t> </a:t>
            </a:r>
            <a:r>
              <a:rPr lang="en-US" altLang="zh-TW" dirty="0" smtClean="0"/>
              <a:t>the</a:t>
            </a:r>
            <a:r>
              <a:rPr lang="zh-TW" altLang="en-US" dirty="0" smtClean="0"/>
              <a:t> </a:t>
            </a:r>
            <a:r>
              <a:rPr lang="en-US" altLang="zh-TW" dirty="0" smtClean="0"/>
              <a:t>most?</a:t>
            </a:r>
            <a:r>
              <a:rPr lang="zh-TW" altLang="en-US" dirty="0" smtClean="0"/>
              <a:t> </a:t>
            </a:r>
            <a:r>
              <a:rPr lang="en-US" altLang="zh-TW" dirty="0" smtClean="0"/>
              <a:t>Not</a:t>
            </a:r>
            <a:r>
              <a:rPr lang="zh-TW" altLang="en-US" dirty="0" smtClean="0"/>
              <a:t> </a:t>
            </a:r>
            <a:r>
              <a:rPr lang="en-US" altLang="zh-TW" dirty="0" smtClean="0"/>
              <a:t>the</a:t>
            </a:r>
            <a:r>
              <a:rPr lang="zh-TW" altLang="en-US" dirty="0" smtClean="0"/>
              <a:t> </a:t>
            </a:r>
            <a:r>
              <a:rPr lang="en-US" altLang="zh-TW" dirty="0" smtClean="0"/>
              <a:t>poorest</a:t>
            </a:r>
            <a:r>
              <a:rPr lang="zh-TW" altLang="en-US" dirty="0" smtClean="0"/>
              <a:t> </a:t>
            </a:r>
            <a:r>
              <a:rPr lang="en-US" altLang="zh-TW" dirty="0" smtClean="0"/>
              <a:t>but</a:t>
            </a:r>
            <a:r>
              <a:rPr lang="zh-TW" altLang="en-US" dirty="0" smtClean="0"/>
              <a:t> </a:t>
            </a:r>
            <a:r>
              <a:rPr lang="en-US" altLang="zh-TW" dirty="0" smtClean="0"/>
              <a:t>the</a:t>
            </a:r>
            <a:r>
              <a:rPr lang="zh-TW" altLang="en-US" dirty="0" smtClean="0"/>
              <a:t> </a:t>
            </a:r>
            <a:r>
              <a:rPr lang="en-US" altLang="zh-TW" dirty="0" smtClean="0"/>
              <a:t>middle</a:t>
            </a:r>
            <a:r>
              <a:rPr lang="zh-TW" altLang="en-US" dirty="0" smtClean="0"/>
              <a:t> </a:t>
            </a:r>
            <a:r>
              <a:rPr lang="en-US" altLang="zh-TW" dirty="0" smtClean="0"/>
              <a:t>class.</a:t>
            </a:r>
            <a:r>
              <a:rPr lang="zh-TW" altLang="en-US" dirty="0" smtClean="0"/>
              <a:t> </a:t>
            </a:r>
          </a:p>
          <a:p>
            <a:r>
              <a:rPr lang="en-US" altLang="zh-TW" dirty="0" smtClean="0"/>
              <a:t>Determine</a:t>
            </a:r>
            <a:r>
              <a:rPr lang="zh-TW" altLang="en-US" dirty="0" smtClean="0"/>
              <a:t> </a:t>
            </a:r>
            <a:r>
              <a:rPr lang="en-US" altLang="zh-TW" dirty="0" smtClean="0"/>
              <a:t>how</a:t>
            </a:r>
            <a:r>
              <a:rPr lang="zh-TW" altLang="en-US" dirty="0" smtClean="0"/>
              <a:t> </a:t>
            </a:r>
            <a:r>
              <a:rPr lang="en-US" altLang="zh-TW" dirty="0" smtClean="0"/>
              <a:t>many</a:t>
            </a:r>
            <a:r>
              <a:rPr lang="zh-TW" altLang="en-US" dirty="0" smtClean="0"/>
              <a:t> </a:t>
            </a:r>
            <a:r>
              <a:rPr lang="en-US" altLang="zh-TW" dirty="0" smtClean="0"/>
              <a:t>people</a:t>
            </a:r>
            <a:r>
              <a:rPr lang="zh-TW" altLang="en-US" dirty="0" smtClean="0"/>
              <a:t> </a:t>
            </a:r>
            <a:r>
              <a:rPr lang="en-US" altLang="zh-TW" dirty="0" smtClean="0"/>
              <a:t>might</a:t>
            </a:r>
            <a:r>
              <a:rPr lang="zh-TW" altLang="en-US" dirty="0" smtClean="0"/>
              <a:t> </a:t>
            </a:r>
            <a:r>
              <a:rPr lang="en-US" altLang="zh-TW" dirty="0" smtClean="0"/>
              <a:t>be</a:t>
            </a:r>
            <a:r>
              <a:rPr lang="zh-TW" altLang="en-US" dirty="0" smtClean="0"/>
              <a:t> </a:t>
            </a:r>
            <a:r>
              <a:rPr lang="en-US" altLang="zh-TW" dirty="0" smtClean="0"/>
              <a:t>vulnerable</a:t>
            </a:r>
            <a:r>
              <a:rPr lang="zh-TW" altLang="en-US" dirty="0" smtClean="0"/>
              <a:t> </a:t>
            </a:r>
            <a:r>
              <a:rPr lang="en-US" altLang="zh-TW" dirty="0" smtClean="0"/>
              <a:t>to</a:t>
            </a:r>
            <a:r>
              <a:rPr lang="zh-TW" altLang="en-US" dirty="0" smtClean="0"/>
              <a:t> </a:t>
            </a:r>
            <a:r>
              <a:rPr lang="en-US" altLang="zh-TW" dirty="0" smtClean="0"/>
              <a:t>even</a:t>
            </a:r>
            <a:r>
              <a:rPr lang="zh-TW" altLang="en-US" dirty="0" smtClean="0"/>
              <a:t> </a:t>
            </a:r>
            <a:r>
              <a:rPr lang="en-US" altLang="zh-TW" dirty="0" smtClean="0"/>
              <a:t>small</a:t>
            </a:r>
            <a:r>
              <a:rPr lang="zh-TW" altLang="en-US" dirty="0" smtClean="0"/>
              <a:t> </a:t>
            </a:r>
            <a:r>
              <a:rPr lang="en-US" altLang="zh-TW" dirty="0" smtClean="0"/>
              <a:t>income</a:t>
            </a:r>
            <a:r>
              <a:rPr lang="zh-TW" altLang="en-US" dirty="0" smtClean="0"/>
              <a:t> </a:t>
            </a:r>
            <a:r>
              <a:rPr lang="en-US" altLang="zh-TW" dirty="0" smtClean="0"/>
              <a:t>losses.</a:t>
            </a:r>
            <a:endParaRPr lang="zh-TW" altLang="en-US" dirty="0" smtClean="0"/>
          </a:p>
          <a:p>
            <a:r>
              <a:rPr lang="en-US" altLang="zh-TW" dirty="0" smtClean="0"/>
              <a:t>T</a:t>
            </a:r>
            <a:r>
              <a:rPr lang="en-US" dirty="0" smtClean="0"/>
              <a:t>he </a:t>
            </a:r>
            <a:r>
              <a:rPr lang="en-US" dirty="0"/>
              <a:t>term “middle-class” is defined differently in different countries at different levels of economic </a:t>
            </a:r>
            <a:r>
              <a:rPr lang="en-US" dirty="0" smtClean="0"/>
              <a:t>development</a:t>
            </a:r>
            <a:r>
              <a:rPr lang="en-US" altLang="zh-TW" dirty="0" smtClean="0"/>
              <a:t>.</a:t>
            </a:r>
            <a:endParaRPr lang="zh-TW" altLang="en-US" dirty="0" smtClean="0"/>
          </a:p>
          <a:p>
            <a:r>
              <a:rPr lang="en-US" altLang="zh-TW" dirty="0" smtClean="0"/>
              <a:t>Based</a:t>
            </a:r>
            <a:r>
              <a:rPr lang="zh-TW" altLang="en-US" dirty="0" smtClean="0"/>
              <a:t> </a:t>
            </a:r>
            <a:r>
              <a:rPr lang="en-US" altLang="zh-TW" dirty="0" smtClean="0"/>
              <a:t>on</a:t>
            </a:r>
            <a:r>
              <a:rPr lang="zh-TW" altLang="en-US" dirty="0" smtClean="0"/>
              <a:t> </a:t>
            </a:r>
            <a:r>
              <a:rPr lang="en-US" altLang="zh-TW" dirty="0" smtClean="0"/>
              <a:t>the</a:t>
            </a:r>
            <a:r>
              <a:rPr lang="zh-TW" altLang="en-US" dirty="0" smtClean="0"/>
              <a:t> </a:t>
            </a:r>
            <a:r>
              <a:rPr lang="en-US" altLang="zh-TW" dirty="0" smtClean="0"/>
              <a:t>US</a:t>
            </a:r>
            <a:r>
              <a:rPr lang="zh-TW" altLang="en-US" dirty="0" smtClean="0"/>
              <a:t> </a:t>
            </a:r>
            <a:r>
              <a:rPr lang="en-US" altLang="zh-TW" dirty="0" smtClean="0"/>
              <a:t>standard,</a:t>
            </a:r>
            <a:r>
              <a:rPr lang="zh-TW" altLang="en-US" dirty="0" smtClean="0"/>
              <a:t> </a:t>
            </a:r>
            <a:r>
              <a:rPr lang="en-US" altLang="zh-TW" dirty="0"/>
              <a:t>m</a:t>
            </a:r>
            <a:r>
              <a:rPr lang="en-US" dirty="0" smtClean="0"/>
              <a:t>any people in developing countries living below the poverty line</a:t>
            </a:r>
            <a:r>
              <a:rPr lang="en-US" altLang="zh-TW" dirty="0" smtClean="0"/>
              <a:t>.</a:t>
            </a:r>
            <a:r>
              <a:rPr lang="en-US" dirty="0" smtClean="0"/>
              <a:t> </a:t>
            </a:r>
            <a:endParaRPr lang="zh-TW" altLang="en-US" dirty="0" smtClean="0"/>
          </a:p>
          <a:p>
            <a:pPr marL="0" indent="0">
              <a:buNone/>
            </a:pPr>
            <a:endParaRPr lang="zh-TW" altLang="en-US" dirty="0" smtClean="0"/>
          </a:p>
          <a:p>
            <a:endParaRPr lang="en-US" dirty="0" smtClean="0"/>
          </a:p>
          <a:p>
            <a:endParaRPr lang="en-US" dirty="0"/>
          </a:p>
        </p:txBody>
      </p:sp>
    </p:spTree>
    <p:extLst>
      <p:ext uri="{BB962C8B-B14F-4D97-AF65-F5344CB8AC3E}">
        <p14:creationId xmlns:p14="http://schemas.microsoft.com/office/powerpoint/2010/main" val="176740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81011" y="3237876"/>
            <a:ext cx="5485158" cy="2968053"/>
          </a:xfrm>
        </p:spPr>
      </p:pic>
      <p:sp>
        <p:nvSpPr>
          <p:cNvPr id="7" name="Content Placeholder 2"/>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Poverty is also unambiguously lower for C than A, but C has a bigger bulge in the middle of the distribution, in that the density is appreciably higher at the median than for B and this holds in a wide interval around the median. </a:t>
            </a:r>
            <a:endParaRPr lang="zh-TW" altLang="en-US" dirty="0" smtClean="0"/>
          </a:p>
          <a:p>
            <a:r>
              <a:rPr lang="en-US" dirty="0" smtClean="0"/>
              <a:t>In terms of the prospects of </a:t>
            </a:r>
            <a:endParaRPr lang="zh-TW" altLang="en-US" dirty="0" smtClean="0"/>
          </a:p>
          <a:p>
            <a:pPr marL="0" indent="0">
              <a:buNone/>
            </a:pPr>
            <a:r>
              <a:rPr lang="zh-TW" altLang="en-US" dirty="0"/>
              <a:t> </a:t>
            </a:r>
            <a:r>
              <a:rPr lang="zh-TW" altLang="en-US" dirty="0" smtClean="0"/>
              <a:t>  </a:t>
            </a:r>
            <a:r>
              <a:rPr lang="en-US" dirty="0" smtClean="0"/>
              <a:t>falling below relatively low poverty</a:t>
            </a:r>
            <a:endParaRPr lang="zh-TW" altLang="en-US" dirty="0" smtClean="0"/>
          </a:p>
          <a:p>
            <a:pPr marL="0" indent="0">
              <a:buNone/>
            </a:pPr>
            <a:r>
              <a:rPr lang="zh-TW" altLang="en-US" dirty="0" smtClean="0"/>
              <a:t>   </a:t>
            </a:r>
            <a:r>
              <a:rPr lang="en-US" dirty="0" smtClean="0"/>
              <a:t>lines, distribution C has more people </a:t>
            </a:r>
            <a:endParaRPr lang="zh-TW" altLang="en-US" dirty="0" smtClean="0"/>
          </a:p>
          <a:p>
            <a:pPr marL="0" indent="0">
              <a:buNone/>
            </a:pPr>
            <a:r>
              <a:rPr lang="zh-TW" altLang="en-US" dirty="0" smtClean="0"/>
              <a:t>   </a:t>
            </a:r>
            <a:r>
              <a:rPr lang="en-US" dirty="0" smtClean="0"/>
              <a:t>vulnerable to an aggregate economic </a:t>
            </a:r>
            <a:endParaRPr lang="zh-TW" altLang="en-US" dirty="0" smtClean="0"/>
          </a:p>
          <a:p>
            <a:pPr marL="0" indent="0">
              <a:buNone/>
            </a:pPr>
            <a:r>
              <a:rPr lang="zh-TW" altLang="en-US" dirty="0"/>
              <a:t> </a:t>
            </a:r>
            <a:r>
              <a:rPr lang="zh-TW" altLang="en-US" dirty="0" smtClean="0"/>
              <a:t>  </a:t>
            </a:r>
            <a:r>
              <a:rPr lang="en-US" dirty="0" smtClean="0"/>
              <a:t>contraction than B. </a:t>
            </a:r>
          </a:p>
          <a:p>
            <a:endParaRPr lang="en-US" dirty="0" smtClean="0"/>
          </a:p>
          <a:p>
            <a:endParaRPr lang="en-US" dirty="0" smtClean="0"/>
          </a:p>
          <a:p>
            <a:endParaRPr lang="en-US" dirty="0"/>
          </a:p>
        </p:txBody>
      </p:sp>
    </p:spTree>
    <p:extLst>
      <p:ext uri="{BB962C8B-B14F-4D97-AF65-F5344CB8AC3E}">
        <p14:creationId xmlns:p14="http://schemas.microsoft.com/office/powerpoint/2010/main" val="54088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Measuring the middle class </a:t>
            </a:r>
            <a:endParaRPr lang="en-US" dirty="0"/>
          </a:p>
        </p:txBody>
      </p:sp>
      <p:sp>
        <p:nvSpPr>
          <p:cNvPr id="3" name="Content Placeholder 2"/>
          <p:cNvSpPr>
            <a:spLocks noGrp="1"/>
          </p:cNvSpPr>
          <p:nvPr>
            <p:ph idx="1"/>
          </p:nvPr>
        </p:nvSpPr>
        <p:spPr/>
        <p:txBody>
          <a:bodyPr>
            <a:normAutofit/>
          </a:bodyPr>
          <a:lstStyle/>
          <a:p>
            <a:r>
              <a:rPr lang="en-US" dirty="0"/>
              <a:t>Typically, being “middle class” is defined as having an income within some interval that includes the </a:t>
            </a:r>
            <a:r>
              <a:rPr lang="en-US" dirty="0" smtClean="0"/>
              <a:t>median</a:t>
            </a:r>
            <a:r>
              <a:rPr lang="en-US" altLang="zh-TW" dirty="0" smtClean="0"/>
              <a:t>.</a:t>
            </a:r>
            <a:r>
              <a:rPr lang="zh-TW" altLang="en-US" dirty="0" smtClean="0"/>
              <a:t> </a:t>
            </a:r>
            <a:r>
              <a:rPr lang="en-US" dirty="0" smtClean="0"/>
              <a:t>An </a:t>
            </a:r>
            <a:r>
              <a:rPr lang="en-US" dirty="0"/>
              <a:t>influential early paper by </a:t>
            </a:r>
            <a:r>
              <a:rPr lang="en-US" dirty="0" err="1"/>
              <a:t>Thurow</a:t>
            </a:r>
            <a:r>
              <a:rPr lang="en-US" dirty="0"/>
              <a:t> (1987) focused on the interval from 75% to 125% of the median. </a:t>
            </a:r>
            <a:endParaRPr lang="zh-TW" altLang="en-US" dirty="0" smtClean="0"/>
          </a:p>
          <a:p>
            <a:r>
              <a:rPr lang="en-US" dirty="0" err="1"/>
              <a:t>Birdsall</a:t>
            </a:r>
            <a:r>
              <a:rPr lang="en-US" dirty="0"/>
              <a:t> et al. (2000) defined the middle class as those with incomes between 75% and 125% of the median in each country. </a:t>
            </a:r>
            <a:endParaRPr lang="en-US" dirty="0" smtClean="0"/>
          </a:p>
          <a:p>
            <a:r>
              <a:rPr lang="en-US" dirty="0" err="1"/>
              <a:t>Milanovic</a:t>
            </a:r>
            <a:r>
              <a:rPr lang="en-US" dirty="0"/>
              <a:t> and </a:t>
            </a:r>
            <a:r>
              <a:rPr lang="en-US" dirty="0" err="1"/>
              <a:t>Yitzhaki</a:t>
            </a:r>
            <a:r>
              <a:rPr lang="en-US" dirty="0"/>
              <a:t> (2002) defined the middle class as those living between the mean incomes of Brazil and </a:t>
            </a:r>
            <a:r>
              <a:rPr lang="en-US" dirty="0" smtClean="0"/>
              <a:t>Italy</a:t>
            </a:r>
            <a:r>
              <a:rPr lang="en-US" altLang="zh-TW" dirty="0" smtClean="0"/>
              <a:t>.</a:t>
            </a:r>
            <a:endParaRPr lang="en-US" dirty="0" smtClean="0"/>
          </a:p>
          <a:p>
            <a:r>
              <a:rPr lang="en-US" dirty="0"/>
              <a:t>Banerjee and </a:t>
            </a:r>
            <a:r>
              <a:rPr lang="en-US" dirty="0" err="1"/>
              <a:t>Duflo</a:t>
            </a:r>
            <a:r>
              <a:rPr lang="en-US" dirty="0"/>
              <a:t> (2008) identified the “middle class” in developing countries as those living between $2 and $10 a day</a:t>
            </a:r>
            <a:r>
              <a:rPr lang="en-US" dirty="0" smtClean="0"/>
              <a:t>.</a:t>
            </a:r>
          </a:p>
        </p:txBody>
      </p:sp>
    </p:spTree>
    <p:extLst>
      <p:ext uri="{BB962C8B-B14F-4D97-AF65-F5344CB8AC3E}">
        <p14:creationId xmlns:p14="http://schemas.microsoft.com/office/powerpoint/2010/main" val="91962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Measuring</a:t>
            </a:r>
            <a:r>
              <a:rPr lang="zh-TW" altLang="en-US" dirty="0" smtClean="0"/>
              <a:t> </a:t>
            </a:r>
            <a:r>
              <a:rPr lang="en-US" altLang="zh-TW" dirty="0" smtClean="0"/>
              <a:t>the</a:t>
            </a:r>
            <a:r>
              <a:rPr lang="zh-TW" altLang="en-US" dirty="0" smtClean="0"/>
              <a:t> </a:t>
            </a:r>
            <a:r>
              <a:rPr lang="en-US" altLang="zh-TW" dirty="0" smtClean="0"/>
              <a:t>middle</a:t>
            </a:r>
            <a:r>
              <a:rPr lang="zh-TW" altLang="en-US" dirty="0" smtClean="0"/>
              <a:t> </a:t>
            </a:r>
            <a:r>
              <a:rPr lang="en-US" altLang="zh-TW" dirty="0" smtClean="0"/>
              <a:t>class</a:t>
            </a:r>
            <a:endParaRPr lang="en-US" dirty="0"/>
          </a:p>
        </p:txBody>
      </p:sp>
      <p:sp>
        <p:nvSpPr>
          <p:cNvPr id="3" name="Content Placeholder 2"/>
          <p:cNvSpPr>
            <a:spLocks noGrp="1"/>
          </p:cNvSpPr>
          <p:nvPr>
            <p:ph idx="1"/>
          </p:nvPr>
        </p:nvSpPr>
        <p:spPr/>
        <p:txBody>
          <a:bodyPr/>
          <a:lstStyle/>
          <a:p>
            <a:r>
              <a:rPr lang="en-US" altLang="zh-TW" dirty="0" smtClean="0"/>
              <a:t>The</a:t>
            </a:r>
            <a:r>
              <a:rPr lang="zh-TW" altLang="en-US" dirty="0" smtClean="0"/>
              <a:t> </a:t>
            </a:r>
            <a:r>
              <a:rPr lang="en-US" altLang="zh-TW" dirty="0" smtClean="0"/>
              <a:t>author</a:t>
            </a:r>
            <a:r>
              <a:rPr lang="zh-TW" altLang="en-US" dirty="0" smtClean="0"/>
              <a:t> </a:t>
            </a:r>
            <a:r>
              <a:rPr lang="en-US" altLang="zh-TW" dirty="0" smtClean="0"/>
              <a:t>purposes</a:t>
            </a:r>
            <a:r>
              <a:rPr lang="zh-TW" altLang="en-US" dirty="0" smtClean="0"/>
              <a:t> </a:t>
            </a:r>
            <a:r>
              <a:rPr lang="en-US" altLang="zh-TW" dirty="0" smtClean="0"/>
              <a:t>a</a:t>
            </a:r>
            <a:r>
              <a:rPr lang="zh-TW" altLang="en-US" dirty="0" smtClean="0"/>
              <a:t> </a:t>
            </a:r>
            <a:r>
              <a:rPr lang="en-US" altLang="zh-TW" dirty="0" smtClean="0"/>
              <a:t>new</a:t>
            </a:r>
            <a:r>
              <a:rPr lang="zh-TW" altLang="en-US" dirty="0" smtClean="0"/>
              <a:t> </a:t>
            </a:r>
            <a:r>
              <a:rPr lang="en-US" altLang="zh-TW" dirty="0" smtClean="0"/>
              <a:t>way</a:t>
            </a:r>
            <a:r>
              <a:rPr lang="zh-TW" altLang="en-US" dirty="0" smtClean="0"/>
              <a:t> </a:t>
            </a:r>
            <a:r>
              <a:rPr lang="en-US" altLang="zh-TW" dirty="0" smtClean="0"/>
              <a:t>to</a:t>
            </a:r>
            <a:r>
              <a:rPr lang="zh-TW" altLang="en-US" dirty="0" smtClean="0"/>
              <a:t> </a:t>
            </a:r>
            <a:r>
              <a:rPr lang="en-US" altLang="zh-TW" dirty="0" smtClean="0"/>
              <a:t>define</a:t>
            </a:r>
            <a:r>
              <a:rPr lang="zh-TW" altLang="en-US" dirty="0" smtClean="0"/>
              <a:t> </a:t>
            </a:r>
            <a:r>
              <a:rPr lang="en-US" altLang="zh-TW" dirty="0" smtClean="0"/>
              <a:t>middle</a:t>
            </a:r>
            <a:r>
              <a:rPr lang="zh-TW" altLang="en-US" dirty="0" smtClean="0"/>
              <a:t> </a:t>
            </a:r>
            <a:r>
              <a:rPr lang="en-US" altLang="zh-TW" dirty="0" smtClean="0"/>
              <a:t>class,</a:t>
            </a:r>
            <a:r>
              <a:rPr lang="zh-TW" altLang="en-US" dirty="0" smtClean="0"/>
              <a:t> </a:t>
            </a:r>
            <a:r>
              <a:rPr lang="en-US" altLang="zh-TW" dirty="0" smtClean="0"/>
              <a:t>that</a:t>
            </a:r>
            <a:r>
              <a:rPr lang="zh-TW" altLang="en-US" dirty="0" smtClean="0"/>
              <a:t> </a:t>
            </a:r>
            <a:r>
              <a:rPr lang="en-US" altLang="zh-TW" dirty="0" smtClean="0"/>
              <a:t>is,</a:t>
            </a:r>
            <a:r>
              <a:rPr lang="zh-TW" altLang="en-US" dirty="0" smtClean="0"/>
              <a:t> </a:t>
            </a:r>
            <a:r>
              <a:rPr lang="en-US" altLang="zh-TW" dirty="0"/>
              <a:t>t</a:t>
            </a:r>
            <a:r>
              <a:rPr lang="en-US" dirty="0" smtClean="0"/>
              <a:t>he </a:t>
            </a:r>
            <a:r>
              <a:rPr lang="en-US" dirty="0"/>
              <a:t>developing world’s middle class is defined as those who are not deemed “poor” by the standards of developing countries but are still poor by the standards of rich countries. </a:t>
            </a:r>
          </a:p>
          <a:p>
            <a:r>
              <a:rPr lang="en-US" dirty="0" smtClean="0"/>
              <a:t>Lower bound: the median poverty line in poverty lines for 70 national poverty lines, drawn from in-country poverty measurement studies by the World Bank and national governments; the data on national poverty lines are described in </a:t>
            </a:r>
            <a:r>
              <a:rPr lang="en-US" dirty="0" err="1" smtClean="0"/>
              <a:t>Ravallion</a:t>
            </a:r>
            <a:r>
              <a:rPr lang="en-US" dirty="0" smtClean="0"/>
              <a:t> et al. (2008). </a:t>
            </a:r>
          </a:p>
          <a:p>
            <a:r>
              <a:rPr lang="en-US" dirty="0" smtClean="0"/>
              <a:t>Developing world’s upper middle </a:t>
            </a:r>
            <a:r>
              <a:rPr lang="en-US" dirty="0" err="1" smtClean="0"/>
              <a:t>classthe</a:t>
            </a:r>
            <a:r>
              <a:rPr lang="en-US" dirty="0" smtClean="0"/>
              <a:t> lower bound is $9 a day.</a:t>
            </a:r>
          </a:p>
        </p:txBody>
      </p:sp>
    </p:spTree>
    <p:extLst>
      <p:ext uri="{BB962C8B-B14F-4D97-AF65-F5344CB8AC3E}">
        <p14:creationId xmlns:p14="http://schemas.microsoft.com/office/powerpoint/2010/main" val="87506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Evidence on the developing world’s expanding middle class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4355" y="2196001"/>
            <a:ext cx="5816962" cy="3328831"/>
          </a:xfrm>
        </p:spPr>
      </p:pic>
      <p:sp>
        <p:nvSpPr>
          <p:cNvPr id="5" name="TextBox 4"/>
          <p:cNvSpPr txBox="1"/>
          <p:nvPr/>
        </p:nvSpPr>
        <p:spPr>
          <a:xfrm>
            <a:off x="568377" y="2285852"/>
            <a:ext cx="5080109" cy="2585323"/>
          </a:xfrm>
          <a:prstGeom prst="rect">
            <a:avLst/>
          </a:prstGeom>
          <a:noFill/>
        </p:spPr>
        <p:txBody>
          <a:bodyPr wrap="none" rtlCol="0">
            <a:spAutoFit/>
          </a:bodyPr>
          <a:lstStyle/>
          <a:p>
            <a:pPr marL="285750" indent="-285750">
              <a:buFont typeface="Arial" charset="0"/>
              <a:buChar char="•"/>
            </a:pPr>
            <a:r>
              <a:rPr lang="en-US" dirty="0"/>
              <a:t>Table 1 reproduces the Chen-</a:t>
            </a:r>
            <a:r>
              <a:rPr lang="en-US" dirty="0" err="1"/>
              <a:t>Ravallion</a:t>
            </a:r>
            <a:r>
              <a:rPr lang="en-US" dirty="0"/>
              <a:t> estimates </a:t>
            </a:r>
            <a:endParaRPr lang="zh-TW" altLang="en-US" dirty="0" smtClean="0"/>
          </a:p>
          <a:p>
            <a:r>
              <a:rPr lang="en-US" dirty="0" smtClean="0"/>
              <a:t>of </a:t>
            </a:r>
            <a:r>
              <a:rPr lang="en-US" dirty="0"/>
              <a:t>the poverty rate for the $2 a day line. </a:t>
            </a:r>
            <a:endParaRPr lang="en-US" dirty="0" smtClean="0"/>
          </a:p>
          <a:p>
            <a:endParaRPr lang="zh-TW" altLang="en-US" dirty="0"/>
          </a:p>
          <a:p>
            <a:pPr marL="285750" indent="-285750">
              <a:buFont typeface="Arial" charset="0"/>
              <a:buChar char="•"/>
            </a:pPr>
            <a:r>
              <a:rPr lang="en-US" i="1" dirty="0" smtClean="0"/>
              <a:t>Ft </a:t>
            </a:r>
            <a:r>
              <a:rPr lang="en-US" dirty="0"/>
              <a:t>(</a:t>
            </a:r>
            <a:r>
              <a:rPr lang="en-US" i="1" dirty="0"/>
              <a:t>z</a:t>
            </a:r>
            <a:r>
              <a:rPr lang="en-US" dirty="0"/>
              <a:t>) is the poverty rate (often called the </a:t>
            </a:r>
            <a:endParaRPr lang="zh-TW" altLang="en-US" dirty="0" smtClean="0"/>
          </a:p>
          <a:p>
            <a:r>
              <a:rPr lang="en-US" dirty="0" smtClean="0"/>
              <a:t>“</a:t>
            </a:r>
            <a:r>
              <a:rPr lang="en-US" dirty="0"/>
              <a:t>headcount </a:t>
            </a:r>
            <a:r>
              <a:rPr lang="en-US" dirty="0" smtClean="0"/>
              <a:t>index</a:t>
            </a:r>
            <a:r>
              <a:rPr lang="en-US" dirty="0"/>
              <a:t>”) at date </a:t>
            </a:r>
            <a:r>
              <a:rPr lang="en-US" i="1" dirty="0"/>
              <a:t>t</a:t>
            </a:r>
            <a:r>
              <a:rPr lang="en-US" dirty="0"/>
              <a:t>=(19)90 and (20)05 </a:t>
            </a:r>
            <a:r>
              <a:rPr lang="en-US" dirty="0" smtClean="0"/>
              <a:t>for</a:t>
            </a:r>
            <a:endParaRPr lang="zh-TW" altLang="en-US" dirty="0" smtClean="0"/>
          </a:p>
          <a:p>
            <a:r>
              <a:rPr lang="en-US" dirty="0" smtClean="0"/>
              <a:t> </a:t>
            </a:r>
            <a:r>
              <a:rPr lang="en-US" dirty="0"/>
              <a:t>the poverty line </a:t>
            </a:r>
            <a:r>
              <a:rPr lang="en-US" i="1" dirty="0"/>
              <a:t>z </a:t>
            </a:r>
            <a:r>
              <a:rPr lang="en-US" dirty="0"/>
              <a:t>in $’s per day at 2005 PPP. So </a:t>
            </a:r>
            <a:endParaRPr lang="zh-TW" altLang="en-US" dirty="0" smtClean="0"/>
          </a:p>
          <a:p>
            <a:r>
              <a:rPr lang="en-US" dirty="0" smtClean="0"/>
              <a:t>Table </a:t>
            </a:r>
            <a:r>
              <a:rPr lang="en-US" dirty="0"/>
              <a:t>1 gives </a:t>
            </a:r>
            <a:r>
              <a:rPr lang="en-US" i="1" dirty="0"/>
              <a:t>F</a:t>
            </a:r>
            <a:r>
              <a:rPr lang="en-US" dirty="0"/>
              <a:t>90 (2) and </a:t>
            </a:r>
            <a:r>
              <a:rPr lang="en-US" i="1" dirty="0"/>
              <a:t>F</a:t>
            </a:r>
            <a:r>
              <a:rPr lang="en-US" dirty="0"/>
              <a:t>05 (2) by region and in </a:t>
            </a:r>
            <a:endParaRPr lang="zh-TW" altLang="en-US" dirty="0" smtClean="0"/>
          </a:p>
          <a:p>
            <a:r>
              <a:rPr lang="en-US" dirty="0" smtClean="0"/>
              <a:t>the </a:t>
            </a:r>
            <a:r>
              <a:rPr lang="en-US" dirty="0"/>
              <a:t>aggregate for the developing world. </a:t>
            </a:r>
            <a:endParaRPr lang="en-US" dirty="0" smtClean="0"/>
          </a:p>
          <a:p>
            <a:endParaRPr lang="en-US" dirty="0"/>
          </a:p>
        </p:txBody>
      </p:sp>
    </p:spTree>
    <p:extLst>
      <p:ext uri="{BB962C8B-B14F-4D97-AF65-F5344CB8AC3E}">
        <p14:creationId xmlns:p14="http://schemas.microsoft.com/office/powerpoint/2010/main" val="119066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Evidence on the developing world’s expanding middle class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2839" y="2458387"/>
            <a:ext cx="6010961" cy="3358810"/>
          </a:xfrm>
        </p:spPr>
      </p:pic>
      <p:sp>
        <p:nvSpPr>
          <p:cNvPr id="5" name="TextBox 4"/>
          <p:cNvSpPr txBox="1"/>
          <p:nvPr/>
        </p:nvSpPr>
        <p:spPr>
          <a:xfrm>
            <a:off x="599607" y="2458387"/>
            <a:ext cx="4820743" cy="2031325"/>
          </a:xfrm>
          <a:prstGeom prst="rect">
            <a:avLst/>
          </a:prstGeom>
          <a:noFill/>
        </p:spPr>
        <p:txBody>
          <a:bodyPr wrap="none" rtlCol="0">
            <a:spAutoFit/>
          </a:bodyPr>
          <a:lstStyle/>
          <a:p>
            <a:pPr marL="285750" indent="-285750">
              <a:buFont typeface="Arial" charset="0"/>
              <a:buChar char="•"/>
            </a:pPr>
            <a:r>
              <a:rPr lang="en-US" altLang="zh-TW" dirty="0" smtClean="0"/>
              <a:t>U</a:t>
            </a:r>
            <a:r>
              <a:rPr lang="en-US" dirty="0" smtClean="0"/>
              <a:t>sing </a:t>
            </a:r>
            <a:r>
              <a:rPr lang="en-US" dirty="0"/>
              <a:t>the $13 a day line, </a:t>
            </a:r>
            <a:r>
              <a:rPr lang="en-US" altLang="zh-TW" dirty="0" smtClean="0"/>
              <a:t>the</a:t>
            </a:r>
            <a:r>
              <a:rPr lang="zh-TW" altLang="en-US" dirty="0" smtClean="0"/>
              <a:t> </a:t>
            </a:r>
            <a:r>
              <a:rPr lang="en-US" altLang="zh-TW" dirty="0" smtClean="0"/>
              <a:t>author</a:t>
            </a:r>
            <a:r>
              <a:rPr lang="en-US" dirty="0" smtClean="0"/>
              <a:t> find</a:t>
            </a:r>
            <a:r>
              <a:rPr lang="en-US" altLang="zh-TW" dirty="0" smtClean="0"/>
              <a:t>s</a:t>
            </a:r>
            <a:r>
              <a:rPr lang="en-US" dirty="0" smtClean="0"/>
              <a:t> </a:t>
            </a:r>
            <a:r>
              <a:rPr lang="en-US" dirty="0"/>
              <a:t>that </a:t>
            </a:r>
            <a:endParaRPr lang="zh-TW" altLang="en-US" dirty="0" smtClean="0"/>
          </a:p>
          <a:p>
            <a:r>
              <a:rPr lang="en-US" dirty="0" smtClean="0"/>
              <a:t>over </a:t>
            </a:r>
            <a:r>
              <a:rPr lang="en-US" dirty="0"/>
              <a:t>95% of the developing world in 2005 is </a:t>
            </a:r>
            <a:endParaRPr lang="zh-TW" altLang="en-US" dirty="0" smtClean="0"/>
          </a:p>
          <a:p>
            <a:r>
              <a:rPr lang="en-US" dirty="0" smtClean="0"/>
              <a:t>deemed </a:t>
            </a:r>
            <a:r>
              <a:rPr lang="en-US" dirty="0"/>
              <a:t>to be poor by US </a:t>
            </a:r>
            <a:r>
              <a:rPr lang="en-US" dirty="0" smtClean="0"/>
              <a:t>standards</a:t>
            </a:r>
            <a:r>
              <a:rPr lang="en-US" altLang="zh-TW" dirty="0" smtClean="0"/>
              <a:t>.</a:t>
            </a:r>
            <a:endParaRPr lang="zh-TW" altLang="en-US" dirty="0" smtClean="0"/>
          </a:p>
          <a:p>
            <a:pPr marL="285750" indent="-285750">
              <a:buFont typeface="Arial" charset="0"/>
              <a:buChar char="•"/>
            </a:pPr>
            <a:r>
              <a:rPr lang="en-US" i="1" dirty="0"/>
              <a:t>Ft </a:t>
            </a:r>
            <a:r>
              <a:rPr lang="en-US" dirty="0"/>
              <a:t>(13) has fallen very little over time—by </a:t>
            </a:r>
            <a:r>
              <a:rPr lang="en-US" dirty="0" smtClean="0"/>
              <a:t>only</a:t>
            </a:r>
            <a:endParaRPr lang="zh-TW" altLang="en-US" dirty="0" smtClean="0"/>
          </a:p>
          <a:p>
            <a:r>
              <a:rPr lang="en-US" dirty="0" smtClean="0"/>
              <a:t>one </a:t>
            </a:r>
            <a:r>
              <a:rPr lang="en-US" dirty="0"/>
              <a:t>half of </a:t>
            </a:r>
            <a:r>
              <a:rPr lang="en-US" dirty="0" smtClean="0"/>
              <a:t>a </a:t>
            </a:r>
            <a:r>
              <a:rPr lang="en-US" dirty="0"/>
              <a:t>percentage </a:t>
            </a:r>
            <a:r>
              <a:rPr lang="en-US" dirty="0" smtClean="0"/>
              <a:t>point</a:t>
            </a:r>
            <a:r>
              <a:rPr lang="en-US" altLang="zh-TW" dirty="0" smtClean="0"/>
              <a:t>.</a:t>
            </a:r>
            <a:endParaRPr lang="en-US" dirty="0" smtClean="0"/>
          </a:p>
          <a:p>
            <a:endParaRPr lang="en-US" dirty="0" smtClean="0"/>
          </a:p>
          <a:p>
            <a:endParaRPr lang="en-US" dirty="0"/>
          </a:p>
        </p:txBody>
      </p:sp>
    </p:spTree>
    <p:extLst>
      <p:ext uri="{BB962C8B-B14F-4D97-AF65-F5344CB8AC3E}">
        <p14:creationId xmlns:p14="http://schemas.microsoft.com/office/powerpoint/2010/main" val="142122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Evidence on the developing world’s expanding middle class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6558" y="2456010"/>
            <a:ext cx="6312880" cy="2806552"/>
          </a:xfrm>
        </p:spPr>
      </p:pic>
      <p:sp>
        <p:nvSpPr>
          <p:cNvPr id="5" name="TextBox 4"/>
          <p:cNvSpPr txBox="1"/>
          <p:nvPr/>
        </p:nvSpPr>
        <p:spPr>
          <a:xfrm>
            <a:off x="718278" y="2381958"/>
            <a:ext cx="10635521" cy="4247317"/>
          </a:xfrm>
          <a:prstGeom prst="rect">
            <a:avLst/>
          </a:prstGeom>
          <a:noFill/>
        </p:spPr>
        <p:txBody>
          <a:bodyPr wrap="square" rtlCol="0">
            <a:spAutoFit/>
          </a:bodyPr>
          <a:lstStyle/>
          <a:p>
            <a:pPr marL="285750" indent="-285750">
              <a:buFont typeface="Arial" charset="0"/>
              <a:buChar char="•"/>
            </a:pPr>
            <a:r>
              <a:rPr lang="en-US" dirty="0"/>
              <a:t>( </a:t>
            </a:r>
            <a:r>
              <a:rPr lang="en-US" i="1" dirty="0"/>
              <a:t>Ft </a:t>
            </a:r>
            <a:r>
              <a:rPr lang="en-US" dirty="0"/>
              <a:t>(13) − </a:t>
            </a:r>
            <a:r>
              <a:rPr lang="en-US" i="1" dirty="0"/>
              <a:t>Ft </a:t>
            </a:r>
            <a:r>
              <a:rPr lang="en-US" dirty="0"/>
              <a:t>(2) </a:t>
            </a:r>
            <a:r>
              <a:rPr lang="en-US" dirty="0" smtClean="0"/>
              <a:t>increased </a:t>
            </a:r>
            <a:r>
              <a:rPr lang="en-US" dirty="0"/>
              <a:t>from 33% in 1990 </a:t>
            </a:r>
            <a:endParaRPr lang="zh-TW" altLang="en-US" dirty="0" smtClean="0"/>
          </a:p>
          <a:p>
            <a:r>
              <a:rPr lang="en-US" dirty="0" smtClean="0"/>
              <a:t>To 49</a:t>
            </a:r>
            <a:r>
              <a:rPr lang="en-US" dirty="0"/>
              <a:t>% in 2005, or from 1.4 </a:t>
            </a:r>
            <a:r>
              <a:rPr lang="en-US" dirty="0" smtClean="0"/>
              <a:t>billion </a:t>
            </a:r>
            <a:r>
              <a:rPr lang="en-US" dirty="0"/>
              <a:t>to 2.6 billion </a:t>
            </a:r>
            <a:endParaRPr lang="zh-TW" altLang="en-US" dirty="0" smtClean="0"/>
          </a:p>
          <a:p>
            <a:r>
              <a:rPr lang="en-US" dirty="0" smtClean="0"/>
              <a:t>people</a:t>
            </a:r>
            <a:r>
              <a:rPr lang="en-US" dirty="0"/>
              <a:t>. </a:t>
            </a:r>
            <a:endParaRPr lang="zh-TW" altLang="en-US" dirty="0" smtClean="0"/>
          </a:p>
          <a:p>
            <a:pPr marL="285750" indent="-285750">
              <a:buFont typeface="Arial" charset="0"/>
              <a:buChar char="•"/>
            </a:pPr>
            <a:r>
              <a:rPr lang="en-US" dirty="0" smtClean="0"/>
              <a:t>China </a:t>
            </a:r>
            <a:r>
              <a:rPr lang="en-US" dirty="0"/>
              <a:t>accounts for half of this </a:t>
            </a:r>
            <a:r>
              <a:rPr lang="en-US" dirty="0" smtClean="0"/>
              <a:t>increase</a:t>
            </a:r>
            <a:r>
              <a:rPr lang="zh-TW" altLang="en-US" dirty="0"/>
              <a:t> </a:t>
            </a:r>
            <a:r>
              <a:rPr lang="en-US" dirty="0" smtClean="0"/>
              <a:t>and </a:t>
            </a:r>
            <a:endParaRPr lang="zh-TW" altLang="en-US" dirty="0" smtClean="0"/>
          </a:p>
          <a:p>
            <a:r>
              <a:rPr lang="en-US" dirty="0" smtClean="0"/>
              <a:t>East Asia </a:t>
            </a:r>
            <a:r>
              <a:rPr lang="en-US" dirty="0"/>
              <a:t>as a whole for two-thirds. </a:t>
            </a:r>
            <a:endParaRPr lang="zh-TW" altLang="en-US" dirty="0" smtClean="0"/>
          </a:p>
          <a:p>
            <a:pPr marL="285750" indent="-285750">
              <a:buFont typeface="Arial" charset="0"/>
              <a:buChar char="•"/>
            </a:pPr>
            <a:r>
              <a:rPr lang="en-US" dirty="0" smtClean="0"/>
              <a:t>In </a:t>
            </a:r>
            <a:r>
              <a:rPr lang="en-US" dirty="0"/>
              <a:t>1990, only 15% of the Chinese population </a:t>
            </a:r>
            <a:endParaRPr lang="zh-TW" altLang="en-US" dirty="0" smtClean="0"/>
          </a:p>
          <a:p>
            <a:r>
              <a:rPr lang="en-US" dirty="0" smtClean="0"/>
              <a:t>lived </a:t>
            </a:r>
            <a:r>
              <a:rPr lang="en-US" dirty="0"/>
              <a:t>above $2 but below $13; by 2005 </a:t>
            </a:r>
            <a:r>
              <a:rPr lang="en-US" dirty="0" smtClean="0"/>
              <a:t>the</a:t>
            </a:r>
            <a:endParaRPr lang="zh-TW" altLang="en-US" dirty="0" smtClean="0"/>
          </a:p>
          <a:p>
            <a:r>
              <a:rPr lang="en-US" dirty="0" smtClean="0"/>
              <a:t> </a:t>
            </a:r>
            <a:r>
              <a:rPr lang="en-US" dirty="0"/>
              <a:t>proportion had risen to 62%. Though not as </a:t>
            </a:r>
            <a:endParaRPr lang="zh-TW" altLang="en-US" dirty="0" smtClean="0"/>
          </a:p>
          <a:p>
            <a:r>
              <a:rPr lang="en-US" dirty="0" smtClean="0"/>
              <a:t>large </a:t>
            </a:r>
            <a:r>
              <a:rPr lang="en-US" dirty="0"/>
              <a:t>(absolutely or proportionately) as for </a:t>
            </a:r>
            <a:endParaRPr lang="zh-TW" altLang="en-US" dirty="0" smtClean="0"/>
          </a:p>
          <a:p>
            <a:r>
              <a:rPr lang="en-US" dirty="0" smtClean="0"/>
              <a:t>China</a:t>
            </a:r>
            <a:r>
              <a:rPr lang="en-US" dirty="0"/>
              <a:t>, India saw an extra 117 million people </a:t>
            </a:r>
            <a:endParaRPr lang="zh-TW" altLang="en-US" dirty="0" smtClean="0"/>
          </a:p>
          <a:p>
            <a:r>
              <a:rPr lang="en-US" dirty="0" smtClean="0"/>
              <a:t>join </a:t>
            </a:r>
            <a:r>
              <a:rPr lang="en-US" dirty="0"/>
              <a:t>this middle-income group. </a:t>
            </a:r>
            <a:endParaRPr lang="zh-TW" altLang="en-US" dirty="0" smtClean="0"/>
          </a:p>
          <a:p>
            <a:pPr marL="285750" indent="-285750">
              <a:buFont typeface="Arial" charset="0"/>
              <a:buChar char="•"/>
            </a:pPr>
            <a:r>
              <a:rPr lang="en-US" dirty="0" smtClean="0"/>
              <a:t>All </a:t>
            </a:r>
            <a:r>
              <a:rPr lang="en-US" dirty="0"/>
              <a:t>regions of the developing world saw an increase in </a:t>
            </a:r>
            <a:r>
              <a:rPr lang="en-US" i="1" dirty="0"/>
              <a:t>Ft </a:t>
            </a:r>
            <a:r>
              <a:rPr lang="en-US" dirty="0"/>
              <a:t>(13) − </a:t>
            </a:r>
            <a:r>
              <a:rPr lang="en-US" i="1" dirty="0"/>
              <a:t>Ft </a:t>
            </a:r>
            <a:r>
              <a:rPr lang="en-US" dirty="0"/>
              <a:t>(2) except Eastern </a:t>
            </a:r>
            <a:endParaRPr lang="en-US" dirty="0" smtClean="0"/>
          </a:p>
          <a:p>
            <a:r>
              <a:rPr lang="en-US" dirty="0"/>
              <a:t>Europe and Central Asia where the number fell slightly over the period.</a:t>
            </a:r>
            <a:br>
              <a:rPr lang="en-US" dirty="0"/>
            </a:br>
            <a:endParaRPr lang="en-US" dirty="0" smtClean="0"/>
          </a:p>
          <a:p>
            <a:endParaRPr lang="en-US" dirty="0"/>
          </a:p>
        </p:txBody>
      </p:sp>
    </p:spTree>
    <p:extLst>
      <p:ext uri="{BB962C8B-B14F-4D97-AF65-F5344CB8AC3E}">
        <p14:creationId xmlns:p14="http://schemas.microsoft.com/office/powerpoint/2010/main" val="127952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Evidence on the developing world’s expanding middle class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8879" y="1690688"/>
            <a:ext cx="6561077" cy="4351338"/>
          </a:xfrm>
        </p:spPr>
      </p:pic>
      <p:sp>
        <p:nvSpPr>
          <p:cNvPr id="5" name="TextBox 4"/>
          <p:cNvSpPr txBox="1"/>
          <p:nvPr/>
        </p:nvSpPr>
        <p:spPr>
          <a:xfrm>
            <a:off x="838200" y="1960536"/>
            <a:ext cx="6007029" cy="4524315"/>
          </a:xfrm>
          <a:prstGeom prst="rect">
            <a:avLst/>
          </a:prstGeom>
          <a:noFill/>
        </p:spPr>
        <p:txBody>
          <a:bodyPr wrap="none" rtlCol="0">
            <a:spAutoFit/>
          </a:bodyPr>
          <a:lstStyle/>
          <a:p>
            <a:pPr marL="285750" indent="-285750">
              <a:buFont typeface="Arial" charset="0"/>
              <a:buChar char="•"/>
            </a:pPr>
            <a:r>
              <a:rPr lang="en-US" dirty="0"/>
              <a:t>While a reduction in poverty is indicated for </a:t>
            </a:r>
            <a:endParaRPr lang="zh-TW" altLang="en-US" dirty="0" smtClean="0"/>
          </a:p>
          <a:p>
            <a:r>
              <a:rPr lang="en-US" dirty="0" smtClean="0"/>
              <a:t>all </a:t>
            </a:r>
            <a:r>
              <a:rPr lang="en-US" dirty="0"/>
              <a:t>lines, it is clear that this has not been a </a:t>
            </a:r>
            <a:endParaRPr lang="zh-TW" altLang="en-US" dirty="0" smtClean="0"/>
          </a:p>
          <a:p>
            <a:r>
              <a:rPr lang="en-US" dirty="0" smtClean="0"/>
              <a:t>simple </a:t>
            </a:r>
            <a:r>
              <a:rPr lang="en-US" dirty="0"/>
              <a:t>rightward displacement of the </a:t>
            </a:r>
            <a:r>
              <a:rPr lang="en-US" dirty="0" smtClean="0"/>
              <a:t>density</a:t>
            </a:r>
            <a:endParaRPr lang="zh-TW" altLang="en-US" dirty="0" smtClean="0"/>
          </a:p>
          <a:p>
            <a:r>
              <a:rPr lang="en-US" dirty="0" smtClean="0"/>
              <a:t>function</a:t>
            </a:r>
            <a:r>
              <a:rPr lang="en-US" dirty="0"/>
              <a:t>. </a:t>
            </a:r>
            <a:endParaRPr lang="zh-TW" altLang="en-US" dirty="0" smtClean="0"/>
          </a:p>
          <a:p>
            <a:pPr marL="285750" indent="-285750">
              <a:buFont typeface="Arial" charset="0"/>
              <a:buChar char="•"/>
            </a:pPr>
            <a:r>
              <a:rPr lang="en-US" altLang="zh-TW" dirty="0" smtClean="0"/>
              <a:t>T</a:t>
            </a:r>
            <a:r>
              <a:rPr lang="en-US" dirty="0" smtClean="0"/>
              <a:t>he </a:t>
            </a:r>
            <a:r>
              <a:rPr lang="en-US" dirty="0"/>
              <a:t>mode has remained almost unchanged over </a:t>
            </a:r>
            <a:endParaRPr lang="zh-TW" altLang="en-US" dirty="0" smtClean="0"/>
          </a:p>
          <a:p>
            <a:r>
              <a:rPr lang="en-US" dirty="0" smtClean="0"/>
              <a:t>this </a:t>
            </a:r>
            <a:r>
              <a:rPr lang="en-US" dirty="0"/>
              <a:t>period, at around $1.00 per day. The mean </a:t>
            </a:r>
            <a:endParaRPr lang="zh-TW" altLang="en-US" dirty="0" smtClean="0"/>
          </a:p>
          <a:p>
            <a:r>
              <a:rPr lang="en-US" dirty="0" smtClean="0"/>
              <a:t>and </a:t>
            </a:r>
            <a:r>
              <a:rPr lang="en-US" dirty="0"/>
              <a:t>median have increased, from $3.14 and $</a:t>
            </a:r>
            <a:r>
              <a:rPr lang="en-US" dirty="0" smtClean="0"/>
              <a:t>3.94</a:t>
            </a:r>
            <a:endParaRPr lang="zh-TW" altLang="en-US" dirty="0" smtClean="0"/>
          </a:p>
          <a:p>
            <a:r>
              <a:rPr lang="en-US" dirty="0" smtClean="0"/>
              <a:t>per </a:t>
            </a:r>
            <a:r>
              <a:rPr lang="en-US" dirty="0"/>
              <a:t>day for 1990 and 2005 respectively for the </a:t>
            </a:r>
            <a:endParaRPr lang="zh-TW" altLang="en-US" dirty="0" smtClean="0"/>
          </a:p>
          <a:p>
            <a:r>
              <a:rPr lang="en-US" dirty="0" smtClean="0"/>
              <a:t>mean</a:t>
            </a:r>
            <a:r>
              <a:rPr lang="en-US" dirty="0"/>
              <a:t>, while the medians were $1.47 and $2.13. </a:t>
            </a:r>
            <a:endParaRPr lang="zh-TW" altLang="en-US" dirty="0" smtClean="0"/>
          </a:p>
          <a:p>
            <a:r>
              <a:rPr lang="en-US" dirty="0" smtClean="0"/>
              <a:t>Instead </a:t>
            </a:r>
            <a:r>
              <a:rPr lang="en-US" dirty="0"/>
              <a:t>of a simple rightward displacement, we </a:t>
            </a:r>
            <a:endParaRPr lang="zh-TW" altLang="en-US" dirty="0" smtClean="0"/>
          </a:p>
          <a:p>
            <a:r>
              <a:rPr lang="en-US" dirty="0" smtClean="0"/>
              <a:t>have </a:t>
            </a:r>
            <a:r>
              <a:rPr lang="en-US" dirty="0"/>
              <a:t>seen a marked “bunching up” due to a shift </a:t>
            </a:r>
            <a:endParaRPr lang="zh-TW" altLang="en-US" dirty="0" smtClean="0"/>
          </a:p>
          <a:p>
            <a:r>
              <a:rPr lang="en-US" dirty="0" smtClean="0"/>
              <a:t>in </a:t>
            </a:r>
            <a:r>
              <a:rPr lang="en-US" dirty="0"/>
              <a:t>densities from below the $2 a day line to </a:t>
            </a:r>
            <a:r>
              <a:rPr lang="en-US" dirty="0" smtClean="0"/>
              <a:t>just</a:t>
            </a:r>
            <a:endParaRPr lang="zh-TW" altLang="en-US" dirty="0" smtClean="0"/>
          </a:p>
          <a:p>
            <a:r>
              <a:rPr lang="en-US" dirty="0" smtClean="0"/>
              <a:t>above </a:t>
            </a:r>
            <a:r>
              <a:rPr lang="en-US" dirty="0"/>
              <a:t>it, with the bulk of the gain in the interval </a:t>
            </a:r>
            <a:endParaRPr lang="zh-TW" altLang="en-US" dirty="0" smtClean="0"/>
          </a:p>
          <a:p>
            <a:r>
              <a:rPr lang="en-US" dirty="0" smtClean="0"/>
              <a:t>$</a:t>
            </a:r>
            <a:r>
              <a:rPr lang="en-US" dirty="0"/>
              <a:t>2 to $6 a day. </a:t>
            </a:r>
            <a:r>
              <a:rPr lang="en-US" dirty="0" smtClean="0"/>
              <a:t>The</a:t>
            </a:r>
            <a:r>
              <a:rPr lang="zh-TW" altLang="en-US" dirty="0" smtClean="0"/>
              <a:t> </a:t>
            </a:r>
            <a:r>
              <a:rPr lang="en-US" dirty="0" smtClean="0"/>
              <a:t>bulge</a:t>
            </a:r>
            <a:r>
              <a:rPr lang="zh-TW" altLang="en-US" dirty="0" smtClean="0"/>
              <a:t> </a:t>
            </a:r>
            <a:r>
              <a:rPr lang="en-US" dirty="0" smtClean="0"/>
              <a:t>in</a:t>
            </a:r>
            <a:r>
              <a:rPr lang="zh-TW" altLang="en-US" dirty="0" smtClean="0"/>
              <a:t> </a:t>
            </a:r>
            <a:r>
              <a:rPr lang="en-US" dirty="0" smtClean="0"/>
              <a:t>2005</a:t>
            </a:r>
            <a:r>
              <a:rPr lang="zh-TW" altLang="en-US" dirty="0" smtClean="0"/>
              <a:t> </a:t>
            </a:r>
            <a:r>
              <a:rPr lang="en-US" dirty="0" smtClean="0"/>
              <a:t>is</a:t>
            </a:r>
            <a:r>
              <a:rPr lang="zh-TW" altLang="en-US" dirty="0" smtClean="0"/>
              <a:t> </a:t>
            </a:r>
            <a:r>
              <a:rPr lang="en-US" dirty="0" smtClean="0"/>
              <a:t>mostly</a:t>
            </a:r>
            <a:r>
              <a:rPr lang="zh-TW" altLang="en-US" dirty="0" smtClean="0"/>
              <a:t> </a:t>
            </a:r>
            <a:r>
              <a:rPr lang="en-US" dirty="0" smtClean="0"/>
              <a:t>above</a:t>
            </a:r>
            <a:r>
              <a:rPr lang="zh-TW" altLang="en-US" dirty="0" smtClean="0"/>
              <a:t> </a:t>
            </a:r>
            <a:r>
              <a:rPr lang="en-US" dirty="0" smtClean="0"/>
              <a:t>the</a:t>
            </a:r>
            <a:r>
              <a:rPr lang="zh-TW" altLang="en-US" dirty="0" smtClean="0"/>
              <a:t> </a:t>
            </a:r>
            <a:r>
              <a:rPr lang="en-US" dirty="0" smtClean="0"/>
              <a:t>median</a:t>
            </a:r>
            <a:r>
              <a:rPr lang="en-US" dirty="0"/>
              <a:t>. </a:t>
            </a:r>
            <a:endParaRPr lang="en-US" dirty="0" smtClean="0"/>
          </a:p>
          <a:p>
            <a:endParaRPr lang="en-US" dirty="0" smtClean="0"/>
          </a:p>
          <a:p>
            <a:endParaRPr lang="en-US" dirty="0"/>
          </a:p>
        </p:txBody>
      </p:sp>
    </p:spTree>
    <p:extLst>
      <p:ext uri="{BB962C8B-B14F-4D97-AF65-F5344CB8AC3E}">
        <p14:creationId xmlns:p14="http://schemas.microsoft.com/office/powerpoint/2010/main" val="744481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2415</TotalTime>
  <Words>2069</Words>
  <Application>Microsoft Office PowerPoint</Application>
  <PresentationFormat>Custom</PresentationFormat>
  <Paragraphs>119</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The Developing World’s Bulging (but Vulnerable) “Middle Class” </vt:lpstr>
      <vt:lpstr>Introduction</vt:lpstr>
      <vt:lpstr>Introduction </vt:lpstr>
      <vt:lpstr>Measuring the middle class </vt:lpstr>
      <vt:lpstr>Measuring the middle class</vt:lpstr>
      <vt:lpstr>Evidence on the developing world’s expanding middle class </vt:lpstr>
      <vt:lpstr>Evidence on the developing world’s expanding middle class </vt:lpstr>
      <vt:lpstr>Evidence on the developing world’s expanding middle class </vt:lpstr>
      <vt:lpstr>Evidence on the developing world’s expanding middle class </vt:lpstr>
      <vt:lpstr>Evidence on the developing world’s expanding middle class </vt:lpstr>
      <vt:lpstr>Bulging middles within developing countries? </vt:lpstr>
      <vt:lpstr>Bulging middles within developing countries? </vt:lpstr>
      <vt:lpstr>Bulging middles within developing countries? </vt:lpstr>
      <vt:lpstr>Does a larger middle class help assure pro-poor growth? </vt:lpstr>
      <vt:lpstr>Does a larger middle class help assure pro-poor growth?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Developing World’s Bulging (but Vulnerable) “Middle Class”</dc:title>
  <dc:creator>Chien Yu Yeh</dc:creator>
  <cp:lastModifiedBy>Jeffrey Nugent</cp:lastModifiedBy>
  <cp:revision>18</cp:revision>
  <dcterms:created xsi:type="dcterms:W3CDTF">2016-05-02T08:34:14Z</dcterms:created>
  <dcterms:modified xsi:type="dcterms:W3CDTF">2016-05-04T01:47:41Z</dcterms:modified>
</cp:coreProperties>
</file>