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4" r:id="rId6"/>
    <p:sldId id="278" r:id="rId7"/>
    <p:sldId id="276" r:id="rId8"/>
    <p:sldId id="279" r:id="rId9"/>
    <p:sldId id="260" r:id="rId10"/>
    <p:sldId id="261" r:id="rId11"/>
    <p:sldId id="263" r:id="rId12"/>
    <p:sldId id="277" r:id="rId13"/>
    <p:sldId id="266" r:id="rId14"/>
    <p:sldId id="267" r:id="rId15"/>
    <p:sldId id="268" r:id="rId16"/>
    <p:sldId id="269" r:id="rId17"/>
    <p:sldId id="264" r:id="rId18"/>
    <p:sldId id="265" r:id="rId19"/>
    <p:sldId id="272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96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49FA-0ABF-4AA6-8717-4F7EEE240328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2323D-AEF2-4000-BE91-12DC2E51C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81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49FA-0ABF-4AA6-8717-4F7EEE240328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2323D-AEF2-4000-BE91-12DC2E51C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4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49FA-0ABF-4AA6-8717-4F7EEE240328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2323D-AEF2-4000-BE91-12DC2E51C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7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49FA-0ABF-4AA6-8717-4F7EEE240328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2323D-AEF2-4000-BE91-12DC2E51C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2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49FA-0ABF-4AA6-8717-4F7EEE240328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2323D-AEF2-4000-BE91-12DC2E51C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16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49FA-0ABF-4AA6-8717-4F7EEE240328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2323D-AEF2-4000-BE91-12DC2E51C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29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49FA-0ABF-4AA6-8717-4F7EEE240328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2323D-AEF2-4000-BE91-12DC2E51C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8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49FA-0ABF-4AA6-8717-4F7EEE240328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2323D-AEF2-4000-BE91-12DC2E51C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49FA-0ABF-4AA6-8717-4F7EEE240328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2323D-AEF2-4000-BE91-12DC2E51C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2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49FA-0ABF-4AA6-8717-4F7EEE240328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2323D-AEF2-4000-BE91-12DC2E51C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32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49FA-0ABF-4AA6-8717-4F7EEE240328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2323D-AEF2-4000-BE91-12DC2E51C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43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E49FA-0ABF-4AA6-8717-4F7EEE240328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2323D-AEF2-4000-BE91-12DC2E51C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40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Sachs and Warner 1995, 1997,2002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Natural Resource Abundance and Economic Growth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59681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-457200"/>
            <a:ext cx="10339526" cy="7986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0062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57200"/>
            <a:ext cx="11720311" cy="792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0778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Mehlum</a:t>
            </a:r>
            <a:r>
              <a:rPr lang="en-US" dirty="0" smtClean="0"/>
              <a:t>, </a:t>
            </a:r>
            <a:r>
              <a:rPr lang="en-US" dirty="0" err="1" smtClean="0"/>
              <a:t>Moene</a:t>
            </a:r>
            <a:r>
              <a:rPr lang="en-US" dirty="0" smtClean="0"/>
              <a:t> and </a:t>
            </a:r>
            <a:r>
              <a:rPr lang="en-US" dirty="0" err="1" smtClean="0"/>
              <a:t>Torvik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Institutions and the Resource Curse</a:t>
            </a:r>
          </a:p>
          <a:p>
            <a:pPr lvl="1"/>
            <a:r>
              <a:rPr lang="en-US" dirty="0" smtClean="0"/>
              <a:t>Economic Journal 2006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There are cases where curse is evident and those where it is not</a:t>
            </a:r>
          </a:p>
          <a:p>
            <a:pPr marL="457200" lvl="1" indent="0">
              <a:buNone/>
            </a:pPr>
            <a:r>
              <a:rPr lang="en-US" dirty="0" smtClean="0"/>
              <a:t>Thesis: The effect depends on Institutions (Institutional Quality) </a:t>
            </a:r>
          </a:p>
        </p:txBody>
      </p:sp>
    </p:spTree>
    <p:extLst>
      <p:ext uri="{BB962C8B-B14F-4D97-AF65-F5344CB8AC3E}">
        <p14:creationId xmlns:p14="http://schemas.microsoft.com/office/powerpoint/2010/main" val="3243707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Cases and Case Studies of Natural Resource Exporters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Success Stories</a:t>
            </a:r>
          </a:p>
          <a:p>
            <a:pPr lvl="1"/>
            <a:r>
              <a:rPr lang="en-US" dirty="0" smtClean="0"/>
              <a:t>Botswana, US, Norway</a:t>
            </a:r>
            <a:endParaRPr lang="en-US" dirty="0"/>
          </a:p>
          <a:p>
            <a:r>
              <a:rPr lang="en-US" dirty="0" smtClean="0"/>
              <a:t>Failures</a:t>
            </a:r>
          </a:p>
          <a:p>
            <a:pPr marL="742950" lvl="2" indent="-342900"/>
            <a:r>
              <a:rPr lang="en-US" dirty="0"/>
              <a:t>Nigeria, Venezuela, </a:t>
            </a:r>
            <a:r>
              <a:rPr lang="en-US" dirty="0" smtClean="0"/>
              <a:t>Mexico, </a:t>
            </a:r>
            <a:r>
              <a:rPr lang="en-US" dirty="0"/>
              <a:t>Congo (Zaire)</a:t>
            </a:r>
          </a:p>
          <a:p>
            <a:r>
              <a:rPr lang="en-US" dirty="0" smtClean="0"/>
              <a:t>Explanation: Grabber-Friendly vs Producer-Friendly Institutions Depending on how the rents attract scarce entrepreneurs to the two activities (rent grabbing and production)</a:t>
            </a:r>
          </a:p>
          <a:p>
            <a:r>
              <a:rPr lang="en-US" dirty="0" smtClean="0"/>
              <a:t>Note: not based on institutions being adversely affected by natural resource curse</a:t>
            </a:r>
          </a:p>
        </p:txBody>
      </p:sp>
    </p:spTree>
    <p:extLst>
      <p:ext uri="{BB962C8B-B14F-4D97-AF65-F5344CB8AC3E}">
        <p14:creationId xmlns:p14="http://schemas.microsoft.com/office/powerpoint/2010/main" val="1725003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l-GR" dirty="0" smtClean="0"/>
              <a:t>λ</a:t>
            </a:r>
            <a:r>
              <a:rPr lang="en-US" dirty="0" smtClean="0"/>
              <a:t> extent to which institutions are producer friendly Range from 0 to 1</a:t>
            </a:r>
          </a:p>
          <a:p>
            <a:pPr marL="0" indent="0">
              <a:buNone/>
            </a:pPr>
            <a:r>
              <a:rPr lang="el-GR" dirty="0" smtClean="0"/>
              <a:t>π</a:t>
            </a:r>
            <a:r>
              <a:rPr lang="en-US" baseline="-25000" dirty="0" smtClean="0"/>
              <a:t>G </a:t>
            </a:r>
            <a:r>
              <a:rPr lang="en-US" dirty="0" smtClean="0"/>
              <a:t>= </a:t>
            </a:r>
            <a:r>
              <a:rPr lang="en-US" dirty="0" err="1" smtClean="0"/>
              <a:t>sR</a:t>
            </a:r>
            <a:r>
              <a:rPr lang="en-US" dirty="0" smtClean="0"/>
              <a:t>/n    s decreases with </a:t>
            </a:r>
            <a:r>
              <a:rPr lang="el-GR" dirty="0" smtClean="0"/>
              <a:t>λ</a:t>
            </a:r>
            <a:r>
              <a:rPr lang="en-US" dirty="0" smtClean="0"/>
              <a:t>, and competition between grabbers </a:t>
            </a:r>
            <a:r>
              <a:rPr lang="el-GR" dirty="0" smtClean="0"/>
              <a:t>α</a:t>
            </a:r>
            <a:r>
              <a:rPr lang="en-US" dirty="0" smtClean="0"/>
              <a:t> = </a:t>
            </a:r>
            <a:r>
              <a:rPr lang="en-US" dirty="0" err="1" smtClean="0"/>
              <a:t>nP</a:t>
            </a:r>
            <a:r>
              <a:rPr lang="en-US" dirty="0" smtClean="0"/>
              <a:t>/N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s= </a:t>
            </a:r>
            <a:r>
              <a:rPr lang="en-US" dirty="0"/>
              <a:t>s(</a:t>
            </a:r>
            <a:r>
              <a:rPr lang="el-GR" dirty="0"/>
              <a:t>α</a:t>
            </a:r>
            <a:r>
              <a:rPr lang="en-US" dirty="0"/>
              <a:t>,</a:t>
            </a:r>
            <a:r>
              <a:rPr lang="el-GR" dirty="0"/>
              <a:t> λ</a:t>
            </a:r>
            <a:r>
              <a:rPr lang="en-US" dirty="0"/>
              <a:t>) </a:t>
            </a:r>
            <a:r>
              <a:rPr lang="en-US" dirty="0" smtClean="0"/>
              <a:t>– 1/{(1-</a:t>
            </a:r>
            <a:r>
              <a:rPr lang="el-GR" dirty="0"/>
              <a:t> </a:t>
            </a:r>
            <a:r>
              <a:rPr lang="el-GR" dirty="0" smtClean="0"/>
              <a:t>α</a:t>
            </a:r>
            <a:r>
              <a:rPr lang="en-US" dirty="0" smtClean="0"/>
              <a:t>) +</a:t>
            </a:r>
            <a:r>
              <a:rPr lang="el-GR" dirty="0" smtClean="0"/>
              <a:t>λ α</a:t>
            </a:r>
            <a:r>
              <a:rPr lang="en-US" dirty="0" smtClean="0"/>
              <a:t>}</a:t>
            </a:r>
            <a:r>
              <a:rPr lang="el-GR" dirty="0" smtClean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l-GR" dirty="0" smtClean="0"/>
              <a:t>π</a:t>
            </a:r>
            <a:r>
              <a:rPr lang="en-US" baseline="-25000" dirty="0" smtClean="0"/>
              <a:t>p  = </a:t>
            </a:r>
            <a:r>
              <a:rPr lang="el-GR" dirty="0" smtClean="0"/>
              <a:t>π</a:t>
            </a:r>
            <a:r>
              <a:rPr lang="en-US" dirty="0" smtClean="0"/>
              <a:t> +</a:t>
            </a:r>
            <a:r>
              <a:rPr lang="el-GR" dirty="0"/>
              <a:t> </a:t>
            </a:r>
            <a:r>
              <a:rPr lang="el-GR" dirty="0" smtClean="0"/>
              <a:t>λ</a:t>
            </a:r>
            <a:r>
              <a:rPr lang="en-US" dirty="0" smtClean="0"/>
              <a:t>s(</a:t>
            </a:r>
            <a:r>
              <a:rPr lang="el-GR" dirty="0" smtClean="0"/>
              <a:t>α</a:t>
            </a:r>
            <a:r>
              <a:rPr lang="en-US" dirty="0" smtClean="0"/>
              <a:t>,</a:t>
            </a:r>
            <a:r>
              <a:rPr lang="el-GR" dirty="0"/>
              <a:t> </a:t>
            </a:r>
            <a:r>
              <a:rPr lang="el-GR" dirty="0" smtClean="0"/>
              <a:t>λ</a:t>
            </a:r>
            <a:r>
              <a:rPr lang="en-US" dirty="0" smtClean="0"/>
              <a:t>) R/N</a:t>
            </a:r>
          </a:p>
          <a:p>
            <a:pPr marL="0" indent="0">
              <a:buNone/>
            </a:pPr>
            <a:r>
              <a:rPr lang="en-US" dirty="0" smtClean="0"/>
              <a:t>From the Murphy et al Model of Industrialization with big push</a:t>
            </a:r>
            <a:endParaRPr lang="en-US" dirty="0"/>
          </a:p>
          <a:p>
            <a:pPr marL="0" indent="0">
              <a:buNone/>
            </a:pPr>
            <a:r>
              <a:rPr lang="el-GR" dirty="0" smtClean="0"/>
              <a:t>π</a:t>
            </a:r>
            <a:r>
              <a:rPr lang="en-US" dirty="0" smtClean="0"/>
              <a:t> = (1-1/</a:t>
            </a:r>
            <a:r>
              <a:rPr lang="el-GR" dirty="0" smtClean="0"/>
              <a:t>β</a:t>
            </a:r>
            <a:r>
              <a:rPr lang="en-US" dirty="0" smtClean="0"/>
              <a:t>)y -F</a:t>
            </a:r>
            <a:endParaRPr lang="en-US" dirty="0"/>
          </a:p>
          <a:p>
            <a:pPr marL="0" indent="0">
              <a:buNone/>
            </a:pPr>
            <a:r>
              <a:rPr lang="el-GR" dirty="0" smtClean="0"/>
              <a:t>λ</a:t>
            </a:r>
            <a:r>
              <a:rPr lang="en-US" dirty="0" smtClean="0"/>
              <a:t>* = R/(R + N</a:t>
            </a:r>
            <a:r>
              <a:rPr lang="el-GR" dirty="0"/>
              <a:t> π</a:t>
            </a:r>
            <a:r>
              <a:rPr lang="en-US" dirty="0" smtClean="0"/>
              <a:t> (N))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A. when </a:t>
            </a:r>
            <a:r>
              <a:rPr lang="el-GR" dirty="0" smtClean="0"/>
              <a:t>λ</a:t>
            </a:r>
            <a:r>
              <a:rPr lang="en-US" dirty="0" smtClean="0"/>
              <a:t> &gt;</a:t>
            </a:r>
            <a:r>
              <a:rPr lang="el-GR" dirty="0"/>
              <a:t> λ</a:t>
            </a:r>
            <a:r>
              <a:rPr lang="en-US" dirty="0" smtClean="0"/>
              <a:t>* production equilibrium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B. when </a:t>
            </a:r>
            <a:r>
              <a:rPr lang="el-GR" dirty="0" smtClean="0"/>
              <a:t>λ</a:t>
            </a:r>
            <a:r>
              <a:rPr lang="en-US" dirty="0" smtClean="0"/>
              <a:t> &lt;</a:t>
            </a:r>
            <a:r>
              <a:rPr lang="el-GR" dirty="0" smtClean="0"/>
              <a:t> </a:t>
            </a:r>
            <a:r>
              <a:rPr lang="el-GR" dirty="0"/>
              <a:t>λ</a:t>
            </a:r>
            <a:r>
              <a:rPr lang="en-US" dirty="0" smtClean="0"/>
              <a:t>* grabber equilibrium</a:t>
            </a:r>
            <a:endParaRPr lang="en-US" dirty="0" smtClean="0"/>
          </a:p>
          <a:p>
            <a:r>
              <a:rPr lang="el-GR" dirty="0" smtClean="0"/>
              <a:t>Α</a:t>
            </a:r>
            <a:r>
              <a:rPr lang="en-US" dirty="0" smtClean="0"/>
              <a:t> R raises national income</a:t>
            </a:r>
          </a:p>
          <a:p>
            <a:r>
              <a:rPr lang="en-US" dirty="0" smtClean="0"/>
              <a:t>B R lowers national income Entrepreneurs move out of production into grabbing (displacement effect) This is pushed by the positive externality effect among producers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227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entrepreneurs are a blessing More go into production an induce more grabbers to switch into production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407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Empirics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Crucial Difference from Sachs and Warner</a:t>
            </a:r>
          </a:p>
          <a:p>
            <a:r>
              <a:rPr lang="en-US" dirty="0" smtClean="0"/>
              <a:t>Interaction not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202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-381000"/>
            <a:ext cx="9548674" cy="8816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1116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0" y="427037"/>
            <a:ext cx="9593590" cy="681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5551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8843639" cy="11698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2222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"/>
            <a:ext cx="11126233" cy="696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7767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37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"/>
            <a:ext cx="10287000" cy="6803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9077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40514"/>
            <a:ext cx="12801600" cy="69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76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-685800"/>
            <a:ext cx="12021372" cy="734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7219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7200" y="-818796"/>
            <a:ext cx="10168573" cy="765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0503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8200" y="-1066800"/>
            <a:ext cx="12676573" cy="7336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1512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Controls and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Geography</a:t>
            </a:r>
          </a:p>
          <a:p>
            <a:r>
              <a:rPr lang="en-US" dirty="0" smtClean="0"/>
              <a:t>Disease</a:t>
            </a:r>
          </a:p>
          <a:p>
            <a:r>
              <a:rPr lang="en-US" dirty="0" smtClean="0"/>
              <a:t>Lagged Growth (1960s)</a:t>
            </a:r>
          </a:p>
          <a:p>
            <a:r>
              <a:rPr lang="en-US" dirty="0" smtClean="0"/>
              <a:t>Exchange rates and inflation</a:t>
            </a:r>
          </a:p>
          <a:p>
            <a:r>
              <a:rPr lang="en-US" dirty="0" smtClean="0"/>
              <a:t>Why Not More with Volatility?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207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7568"/>
            <a:ext cx="7543800" cy="5838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6033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Words>303</Words>
  <Application>Microsoft Office PowerPoint</Application>
  <PresentationFormat>On-screen Show (4:3)</PresentationFormat>
  <Paragraphs>38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Sachs and Warner 1995, 1997,2002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Other Controls and Links</vt:lpstr>
      <vt:lpstr>PowerPoint Presentation</vt:lpstr>
      <vt:lpstr>PowerPoint Presentation</vt:lpstr>
      <vt:lpstr>PowerPoint Presentation</vt:lpstr>
      <vt:lpstr>Mehlum, Moene and Torvik</vt:lpstr>
      <vt:lpstr>Cases and Case Studies of Natural Resource Exporters</vt:lpstr>
      <vt:lpstr>Model</vt:lpstr>
      <vt:lpstr>Some conclusions</vt:lpstr>
      <vt:lpstr>Empirics</vt:lpstr>
      <vt:lpstr>PowerPoint Presentation</vt:lpstr>
      <vt:lpstr>PowerPoint Presentation</vt:lpstr>
      <vt:lpstr>PowerPoint Presentation</vt:lpstr>
      <vt:lpstr>PowerPoint Presentation</vt:lpstr>
    </vt:vector>
  </TitlesOfParts>
  <Company>USC Dornsife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Sachs and Warner 1995, 1997,2002</dc:title>
  <dc:creator>Jeffrey Nugent</dc:creator>
  <cp:lastModifiedBy>Jeffrey Nugent</cp:lastModifiedBy>
  <cp:revision>11</cp:revision>
  <dcterms:created xsi:type="dcterms:W3CDTF">2015-02-18T06:06:20Z</dcterms:created>
  <dcterms:modified xsi:type="dcterms:W3CDTF">2015-02-18T15:57:27Z</dcterms:modified>
</cp:coreProperties>
</file>