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4/7/2016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4/7/2016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4/7/2016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4/7/2016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Saving in Developing Countries: Theory and Review </a:t>
            </a:r>
            <a:endParaRPr lang="en-US" sz="6000" dirty="0"/>
          </a:p>
        </p:txBody>
      </p:sp>
      <p:sp>
        <p:nvSpPr>
          <p:cNvPr id="3" name="Subtitle 2"/>
          <p:cNvSpPr>
            <a:spLocks noGrp="1"/>
          </p:cNvSpPr>
          <p:nvPr>
            <p:ph type="subTitle" idx="1"/>
          </p:nvPr>
        </p:nvSpPr>
        <p:spPr>
          <a:xfrm>
            <a:off x="1069847" y="4389120"/>
            <a:ext cx="10123669" cy="1069848"/>
          </a:xfrm>
        </p:spPr>
        <p:txBody>
          <a:bodyPr/>
          <a:lstStyle/>
          <a:p>
            <a:r>
              <a:rPr lang="en-US" dirty="0" smtClean="0"/>
              <a:t>Angus Deaton (1990)</a:t>
            </a:r>
          </a:p>
          <a:p>
            <a:r>
              <a:rPr lang="en-US" dirty="0" smtClean="0"/>
              <a:t>World Bank Economics Review                           Presented by Nan Zhi                        </a:t>
            </a:r>
            <a:endParaRPr lang="en-US" dirty="0"/>
          </a:p>
        </p:txBody>
      </p:sp>
    </p:spTree>
    <p:extLst>
      <p:ext uri="{BB962C8B-B14F-4D97-AF65-F5344CB8AC3E}">
        <p14:creationId xmlns:p14="http://schemas.microsoft.com/office/powerpoint/2010/main" val="2942014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18370" t="26752" r="34548" b="7480"/>
          <a:stretch/>
        </p:blipFill>
        <p:spPr bwMode="auto">
          <a:xfrm>
            <a:off x="524504" y="200963"/>
            <a:ext cx="5786144" cy="366618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0666" t="28390" r="33387" b="7667"/>
          <a:stretch/>
        </p:blipFill>
        <p:spPr bwMode="auto">
          <a:xfrm>
            <a:off x="6310648" y="3281968"/>
            <a:ext cx="5280337" cy="336353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19173" t="21647" r="29380" b="7066"/>
          <a:stretch/>
        </p:blipFill>
        <p:spPr bwMode="auto">
          <a:xfrm>
            <a:off x="6143223" y="200963"/>
            <a:ext cx="5731098" cy="3392243"/>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1213945" y="4035972"/>
            <a:ext cx="509670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Cote </a:t>
            </a:r>
            <a:r>
              <a:rPr lang="en-US" dirty="0" smtClean="0"/>
              <a:t>d’Ivoire the consumption profile is heavily tipped toward young</a:t>
            </a:r>
          </a:p>
          <a:p>
            <a:pPr marL="285750" indent="-285750">
              <a:buFont typeface="Arial" panose="020B0604020202020204" pitchFamily="34" charset="0"/>
              <a:buChar char="•"/>
            </a:pPr>
            <a:r>
              <a:rPr lang="en-US" dirty="0"/>
              <a:t>I</a:t>
            </a:r>
            <a:r>
              <a:rPr lang="en-US" dirty="0" smtClean="0"/>
              <a:t>n </a:t>
            </a:r>
            <a:r>
              <a:rPr lang="en-US" dirty="0"/>
              <a:t>rural java, the peak is in the mid-forties.</a:t>
            </a:r>
          </a:p>
          <a:p>
            <a:pPr marL="285750" indent="-285750">
              <a:buFont typeface="Arial" panose="020B0604020202020204" pitchFamily="34" charset="0"/>
              <a:buChar char="•"/>
            </a:pPr>
            <a:r>
              <a:rPr lang="en-US" dirty="0" smtClean="0"/>
              <a:t>For Thailand and Korea, the profile peaks for households with heads in their fifties.</a:t>
            </a:r>
          </a:p>
          <a:p>
            <a:pPr marL="285750" indent="-285750">
              <a:buFont typeface="Arial" panose="020B0604020202020204" pitchFamily="34" charset="0"/>
              <a:buChar char="•"/>
            </a:pPr>
            <a:r>
              <a:rPr lang="en-US" dirty="0" smtClean="0"/>
              <a:t>For Hong Kong, the expenditure seems not vary very much from late twenties to late fifties. </a:t>
            </a:r>
            <a:endParaRPr lang="en-US" dirty="0"/>
          </a:p>
        </p:txBody>
      </p:sp>
    </p:spTree>
    <p:extLst>
      <p:ext uri="{BB962C8B-B14F-4D97-AF65-F5344CB8AC3E}">
        <p14:creationId xmlns:p14="http://schemas.microsoft.com/office/powerpoint/2010/main" val="2547875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673" y="515155"/>
            <a:ext cx="10136575" cy="5657045"/>
          </a:xfrm>
        </p:spPr>
        <p:txBody>
          <a:bodyPr/>
          <a:lstStyle/>
          <a:p>
            <a:r>
              <a:rPr lang="en-US" dirty="0" smtClean="0"/>
              <a:t>Profiles from the same country are much more similar than profiles across countries. </a:t>
            </a:r>
          </a:p>
          <a:p>
            <a:r>
              <a:rPr lang="en-US" dirty="0" smtClean="0"/>
              <a:t>The relative lifetime economics status of different age groups does not directly determine their current consumption level. The </a:t>
            </a:r>
            <a:r>
              <a:rPr lang="en-US" dirty="0"/>
              <a:t>standard explanation of life-cycle rate of growth </a:t>
            </a:r>
            <a:r>
              <a:rPr lang="en-US" dirty="0" smtClean="0"/>
              <a:t>effect, that </a:t>
            </a:r>
            <a:r>
              <a:rPr lang="en-US" dirty="0"/>
              <a:t>younger cohorts are saving and spending on a larger scale does not work</a:t>
            </a:r>
          </a:p>
        </p:txBody>
      </p:sp>
    </p:spTree>
    <p:extLst>
      <p:ext uri="{BB962C8B-B14F-4D97-AF65-F5344CB8AC3E}">
        <p14:creationId xmlns:p14="http://schemas.microsoft.com/office/powerpoint/2010/main" val="296708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44623"/>
          </a:xfrm>
        </p:spPr>
        <p:txBody>
          <a:bodyPr/>
          <a:lstStyle/>
          <a:p>
            <a:r>
              <a:rPr lang="en-US" dirty="0" smtClean="0"/>
              <a:t>GOVERNMENT POLICY </a:t>
            </a:r>
            <a:endParaRPr lang="en-US" dirty="0"/>
          </a:p>
        </p:txBody>
      </p:sp>
      <p:sp>
        <p:nvSpPr>
          <p:cNvPr id="3" name="Content Placeholder 2"/>
          <p:cNvSpPr>
            <a:spLocks noGrp="1"/>
          </p:cNvSpPr>
          <p:nvPr>
            <p:ph idx="1"/>
          </p:nvPr>
        </p:nvSpPr>
        <p:spPr>
          <a:xfrm>
            <a:off x="1069848" y="1529255"/>
            <a:ext cx="10058400" cy="4642945"/>
          </a:xfrm>
        </p:spPr>
        <p:txBody>
          <a:bodyPr>
            <a:normAutofit/>
          </a:bodyPr>
          <a:lstStyle/>
          <a:p>
            <a:r>
              <a:rPr lang="en-US" dirty="0" smtClean="0"/>
              <a:t>Government policy could affect household consumption and the level of economic activity by manipulation household disposable income. </a:t>
            </a:r>
          </a:p>
          <a:p>
            <a:r>
              <a:rPr lang="en-US" b="1" dirty="0" smtClean="0"/>
              <a:t>Agricultural pricing and tax policy: </a:t>
            </a:r>
            <a:r>
              <a:rPr lang="en-US" dirty="0"/>
              <a:t>A</a:t>
            </a:r>
            <a:r>
              <a:rPr lang="en-US" dirty="0" smtClean="0"/>
              <a:t>gricultural taxation affects the way income fluctuations are shared between government and farmers and so determines who must save to smooth consumption, e.g. coffee was not taxed in Kenya at the time of the coffee boom in 1975-76 so that coffee farmers apparently succeeded in saving a good deal of it. Thai government varies the rice “premium” in such a way as to allow the domestic price of rice to fluctuate with the world price. The government takes a larger share in tax when world price is high so that the income smoothing problem is share between public and private sectors. </a:t>
            </a:r>
          </a:p>
          <a:p>
            <a:r>
              <a:rPr lang="en-US" b="1" dirty="0" smtClean="0"/>
              <a:t>Fluctuations in commodity prices: </a:t>
            </a:r>
            <a:r>
              <a:rPr lang="en-US" dirty="0"/>
              <a:t>T</a:t>
            </a:r>
            <a:r>
              <a:rPr lang="en-US" dirty="0" smtClean="0"/>
              <a:t>he theory of commodity price determination is demand for inventories interacting with agricultural supply and demand. The underlying supply and demand conditions are assumed to be stationary. So that price process is stationary. As a consequence, price booms and slumps are transitory.  </a:t>
            </a:r>
            <a:endParaRPr lang="en-US" b="1" dirty="0"/>
          </a:p>
        </p:txBody>
      </p:sp>
    </p:spTree>
    <p:extLst>
      <p:ext uri="{BB962C8B-B14F-4D97-AF65-F5344CB8AC3E}">
        <p14:creationId xmlns:p14="http://schemas.microsoft.com/office/powerpoint/2010/main" val="505325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07685"/>
          </a:xfrm>
        </p:spPr>
        <p:txBody>
          <a:bodyPr/>
          <a:lstStyle/>
          <a:p>
            <a:r>
              <a:rPr lang="en-US" dirty="0" smtClean="0"/>
              <a:t>conclusions</a:t>
            </a:r>
            <a:endParaRPr lang="en-US" dirty="0"/>
          </a:p>
        </p:txBody>
      </p:sp>
      <p:sp>
        <p:nvSpPr>
          <p:cNvPr id="3" name="Content Placeholder 2"/>
          <p:cNvSpPr>
            <a:spLocks noGrp="1"/>
          </p:cNvSpPr>
          <p:nvPr>
            <p:ph idx="1"/>
          </p:nvPr>
        </p:nvSpPr>
        <p:spPr>
          <a:xfrm>
            <a:off x="1069848" y="1450428"/>
            <a:ext cx="10058400" cy="4721772"/>
          </a:xfrm>
        </p:spPr>
        <p:txBody>
          <a:bodyPr/>
          <a:lstStyle/>
          <a:p>
            <a:r>
              <a:rPr lang="en-US" dirty="0"/>
              <a:t>S</a:t>
            </a:r>
            <a:r>
              <a:rPr lang="en-US" dirty="0" smtClean="0"/>
              <a:t>aving </a:t>
            </a:r>
            <a:r>
              <a:rPr lang="en-US" dirty="0"/>
              <a:t>is not only about accumulation but about consumption smoothing in the face of volatile incomes, and about providing insurance for poor people whose lives are difficult and uncertain</a:t>
            </a:r>
            <a:r>
              <a:rPr lang="en-US" dirty="0" smtClean="0"/>
              <a:t>.</a:t>
            </a:r>
          </a:p>
          <a:p>
            <a:r>
              <a:rPr lang="en-US" dirty="0"/>
              <a:t>At macroeconomics level, the empirical evidence Deaton found could not support the life-cycle model in developing countries. </a:t>
            </a:r>
            <a:endParaRPr lang="en-US" dirty="0" smtClean="0"/>
          </a:p>
          <a:p>
            <a:r>
              <a:rPr lang="en-US" dirty="0" smtClean="0"/>
              <a:t>Data </a:t>
            </a:r>
            <a:r>
              <a:rPr lang="en-US" dirty="0"/>
              <a:t>exist would help economists understand how poor households use saving and assets and help government have a positive understanding of response to fluctuations in their </a:t>
            </a:r>
            <a:r>
              <a:rPr lang="en-US" dirty="0" smtClean="0"/>
              <a:t>revenues. Deaton </a:t>
            </a:r>
            <a:r>
              <a:rPr lang="en-US" dirty="0"/>
              <a:t>hoped that the World Bank could take the lead to help data improvements in developing countries. </a:t>
            </a:r>
          </a:p>
          <a:p>
            <a:pPr marL="0" indent="0">
              <a:buNone/>
            </a:pPr>
            <a:endParaRPr lang="en-US" dirty="0"/>
          </a:p>
        </p:txBody>
      </p:sp>
    </p:spTree>
    <p:extLst>
      <p:ext uri="{BB962C8B-B14F-4D97-AF65-F5344CB8AC3E}">
        <p14:creationId xmlns:p14="http://schemas.microsoft.com/office/powerpoint/2010/main" val="2631417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86513"/>
          </a:xfrm>
        </p:spPr>
        <p:txBody>
          <a:bodyPr/>
          <a:lstStyle/>
          <a:p>
            <a:r>
              <a:rPr lang="en-US" dirty="0" smtClean="0"/>
              <a:t>Comments </a:t>
            </a:r>
            <a:endParaRPr lang="en-US" dirty="0"/>
          </a:p>
        </p:txBody>
      </p:sp>
      <p:sp>
        <p:nvSpPr>
          <p:cNvPr id="3" name="Content Placeholder 2"/>
          <p:cNvSpPr>
            <a:spLocks noGrp="1"/>
          </p:cNvSpPr>
          <p:nvPr>
            <p:ph idx="1"/>
          </p:nvPr>
        </p:nvSpPr>
        <p:spPr>
          <a:xfrm>
            <a:off x="1069848" y="1671145"/>
            <a:ext cx="10058400" cy="4501055"/>
          </a:xfrm>
        </p:spPr>
        <p:txBody>
          <a:bodyPr/>
          <a:lstStyle/>
          <a:p>
            <a:r>
              <a:rPr lang="en-US" dirty="0" smtClean="0"/>
              <a:t>As finance market develops in developing counties, if taking off the borrow constraint, how saving behavior could change.</a:t>
            </a:r>
          </a:p>
          <a:p>
            <a:r>
              <a:rPr lang="en-US" dirty="0" smtClean="0"/>
              <a:t>When testing </a:t>
            </a:r>
            <a:r>
              <a:rPr lang="en-US" dirty="0"/>
              <a:t>life-cycle </a:t>
            </a:r>
            <a:r>
              <a:rPr lang="en-US" dirty="0" smtClean="0"/>
              <a:t>model, the author only </a:t>
            </a:r>
            <a:r>
              <a:rPr lang="en-US" dirty="0"/>
              <a:t>chose five countries which may have bias and cross-country correlations may </a:t>
            </a:r>
            <a:r>
              <a:rPr lang="en-US" dirty="0" smtClean="0"/>
              <a:t>exist.</a:t>
            </a:r>
            <a:r>
              <a:rPr lang="en-US" dirty="0"/>
              <a:t> O</a:t>
            </a:r>
            <a:r>
              <a:rPr lang="en-US" dirty="0" smtClean="0"/>
              <a:t>ther </a:t>
            </a:r>
            <a:r>
              <a:rPr lang="en-US" dirty="0"/>
              <a:t>factors such as family size, number of children etc. did not take into consideration</a:t>
            </a:r>
            <a:r>
              <a:rPr lang="en-US" dirty="0" smtClean="0"/>
              <a:t>.</a:t>
            </a:r>
          </a:p>
          <a:p>
            <a:r>
              <a:rPr lang="en-US" dirty="0" smtClean="0"/>
              <a:t>Due to the lack of household survey at that time, this paper did not use micro level data. As household survey improving a lot nowadays, micro level data could help analyze saving behavior in </a:t>
            </a:r>
            <a:r>
              <a:rPr lang="en-US" smtClean="0"/>
              <a:t>developing countries. </a:t>
            </a:r>
            <a:r>
              <a:rPr lang="en-US" dirty="0" smtClean="0"/>
              <a:t/>
            </a:r>
            <a:br>
              <a:rPr lang="en-US" dirty="0" smtClean="0"/>
            </a:br>
            <a:endParaRPr lang="en-US" dirty="0"/>
          </a:p>
        </p:txBody>
      </p:sp>
    </p:spTree>
    <p:extLst>
      <p:ext uri="{BB962C8B-B14F-4D97-AF65-F5344CB8AC3E}">
        <p14:creationId xmlns:p14="http://schemas.microsoft.com/office/powerpoint/2010/main" val="123132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484632"/>
            <a:ext cx="10182317" cy="965796"/>
          </a:xfrm>
        </p:spPr>
        <p:txBody>
          <a:bodyPr/>
          <a:lstStyle/>
          <a:p>
            <a:r>
              <a:rPr lang="en-US" dirty="0" smtClean="0"/>
              <a:t>Motivation</a:t>
            </a:r>
            <a:endParaRPr lang="en-US" dirty="0"/>
          </a:p>
        </p:txBody>
      </p:sp>
      <p:sp>
        <p:nvSpPr>
          <p:cNvPr id="3" name="Content Placeholder 2"/>
          <p:cNvSpPr>
            <a:spLocks noGrp="1"/>
          </p:cNvSpPr>
          <p:nvPr>
            <p:ph idx="1"/>
          </p:nvPr>
        </p:nvSpPr>
        <p:spPr>
          <a:xfrm>
            <a:off x="945931" y="1450429"/>
            <a:ext cx="10182317" cy="5155324"/>
          </a:xfrm>
        </p:spPr>
        <p:txBody>
          <a:bodyPr/>
          <a:lstStyle/>
          <a:p>
            <a:pPr marL="0" indent="0">
              <a:buNone/>
            </a:pPr>
            <a:r>
              <a:rPr lang="en-US" dirty="0" smtClean="0"/>
              <a:t>Reasons for studying saving in developing countries separately from saving behavior in developed economies:</a:t>
            </a:r>
          </a:p>
          <a:p>
            <a:r>
              <a:rPr lang="en-US" dirty="0" smtClean="0"/>
              <a:t>At the microeconomic level, developing-country households tend to be large and poor; they have a different demographic structure; most of them are engaged in agriculture and income are uncertain. </a:t>
            </a:r>
          </a:p>
          <a:p>
            <a:r>
              <a:rPr lang="en-US" dirty="0"/>
              <a:t>At the </a:t>
            </a:r>
            <a:r>
              <a:rPr lang="en-US" dirty="0" smtClean="0"/>
              <a:t>macroeconomic level, both </a:t>
            </a:r>
            <a:r>
              <a:rPr lang="en-US" dirty="0" err="1" smtClean="0"/>
              <a:t>developed&amp;developing</a:t>
            </a:r>
            <a:r>
              <a:rPr lang="en-US" dirty="0" smtClean="0"/>
              <a:t> countries concerned with saving and growth. Few developing countries possess that fiscal system permits deliberate manipulation of personal disposable income could help stabilize output and employment.</a:t>
            </a:r>
          </a:p>
          <a:p>
            <a:r>
              <a:rPr lang="en-US" dirty="0" smtClean="0"/>
              <a:t>Most of literature believe that saving is too low, development and growth are impeded by the shortfall. Sometimes the problem is blamed on the lack of policy and misguided policy.</a:t>
            </a:r>
          </a:p>
          <a:p>
            <a:r>
              <a:rPr lang="en-US" dirty="0" smtClean="0"/>
              <a:t>Saving is even more difficult to measure in developing countries at both household level and macroeconomic aggregate. </a:t>
            </a:r>
          </a:p>
          <a:p>
            <a:pPr marL="0" indent="0">
              <a:buNone/>
            </a:pPr>
            <a:endParaRPr lang="en-US" dirty="0" smtClean="0"/>
          </a:p>
          <a:p>
            <a:endParaRPr lang="en-US" dirty="0"/>
          </a:p>
        </p:txBody>
      </p:sp>
    </p:spTree>
    <p:extLst>
      <p:ext uri="{BB962C8B-B14F-4D97-AF65-F5344CB8AC3E}">
        <p14:creationId xmlns:p14="http://schemas.microsoft.com/office/powerpoint/2010/main" val="1421728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78" y="484632"/>
            <a:ext cx="9930069" cy="1060389"/>
          </a:xfrm>
        </p:spPr>
        <p:txBody>
          <a:bodyPr>
            <a:normAutofit fontScale="90000"/>
          </a:bodyPr>
          <a:lstStyle/>
          <a:p>
            <a:r>
              <a:rPr lang="en-US" sz="4800" dirty="0" smtClean="0"/>
              <a:t>HOUSEHOLD SAVING BEHAVIOR</a:t>
            </a:r>
            <a:br>
              <a:rPr lang="en-US" sz="4800" dirty="0" smtClean="0"/>
            </a:br>
            <a:r>
              <a:rPr lang="en-US" sz="4800" dirty="0" smtClean="0"/>
              <a:t>   --------MICROECONOMIC FRAMEWORK </a:t>
            </a:r>
            <a:endParaRPr lang="en-US" sz="4800" dirty="0"/>
          </a:p>
        </p:txBody>
      </p:sp>
      <p:sp>
        <p:nvSpPr>
          <p:cNvPr id="3" name="Content Placeholder 2"/>
          <p:cNvSpPr>
            <a:spLocks noGrp="1"/>
          </p:cNvSpPr>
          <p:nvPr>
            <p:ph idx="1"/>
          </p:nvPr>
        </p:nvSpPr>
        <p:spPr>
          <a:xfrm>
            <a:off x="977462" y="1545021"/>
            <a:ext cx="10150786" cy="4627179"/>
          </a:xfrm>
        </p:spPr>
        <p:txBody>
          <a:bodyPr/>
          <a:lstStyle/>
          <a:p>
            <a:pPr marL="0" indent="0">
              <a:buNone/>
            </a:pPr>
            <a:r>
              <a:rPr lang="en-US" dirty="0" smtClean="0"/>
              <a:t>Assumptions (diverges from textbook):</a:t>
            </a:r>
          </a:p>
          <a:p>
            <a:r>
              <a:rPr lang="en-US" dirty="0" smtClean="0"/>
              <a:t>Households </a:t>
            </a:r>
            <a:r>
              <a:rPr lang="en-US" dirty="0"/>
              <a:t>tend to be larger and several generation live together so that a household have a stationary demographic structure</a:t>
            </a:r>
            <a:r>
              <a:rPr lang="en-US" dirty="0" smtClean="0"/>
              <a:t>. Such a household has no need for “hump” or retirement saving. </a:t>
            </a:r>
            <a:endParaRPr lang="en-US" dirty="0"/>
          </a:p>
          <a:p>
            <a:r>
              <a:rPr lang="en-US" dirty="0" smtClean="0"/>
              <a:t> </a:t>
            </a:r>
            <a:r>
              <a:rPr lang="en-US" dirty="0"/>
              <a:t>Income derived from agriculture is with uncertainty. Uncertainty in low income would affect consumption level so that consumption equals to permanent income could not be hold in developing countries. </a:t>
            </a:r>
            <a:endParaRPr lang="en-US" dirty="0" smtClean="0"/>
          </a:p>
          <a:p>
            <a:r>
              <a:rPr lang="en-US" dirty="0" smtClean="0"/>
              <a:t>Borrowing </a:t>
            </a:r>
            <a:r>
              <a:rPr lang="en-US" dirty="0"/>
              <a:t>is not permitted</a:t>
            </a:r>
            <a:r>
              <a:rPr lang="en-US" dirty="0" smtClean="0"/>
              <a:t>. Households may be unwilling </a:t>
            </a:r>
            <a:r>
              <a:rPr lang="en-US" dirty="0"/>
              <a:t>to lend for consumption purpose to individuals who have no collateral or to lend across agricultural seasons rather than within </a:t>
            </a:r>
            <a:r>
              <a:rPr lang="en-US" dirty="0" smtClean="0"/>
              <a:t>them. </a:t>
            </a:r>
          </a:p>
          <a:p>
            <a:r>
              <a:rPr lang="en-US" dirty="0" smtClean="0"/>
              <a:t>Saving provides a </a:t>
            </a:r>
            <a:r>
              <a:rPr lang="en-US" dirty="0"/>
              <a:t>buffer between uncertain income and low level of consumption</a:t>
            </a:r>
            <a:r>
              <a:rPr lang="en-US" dirty="0" smtClean="0"/>
              <a:t>. Saving is intertemporal smoothing saving. </a:t>
            </a:r>
            <a:endParaRPr lang="en-US" dirty="0"/>
          </a:p>
        </p:txBody>
      </p:sp>
    </p:spTree>
    <p:extLst>
      <p:ext uri="{BB962C8B-B14F-4D97-AF65-F5344CB8AC3E}">
        <p14:creationId xmlns:p14="http://schemas.microsoft.com/office/powerpoint/2010/main" val="246751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457200"/>
                <a:ext cx="10058400" cy="5714999"/>
              </a:xfrm>
            </p:spPr>
            <p:txBody>
              <a:bodyPr>
                <a:normAutofit lnSpcReduction="10000"/>
              </a:bodyPr>
              <a:lstStyle/>
              <a:p>
                <a:r>
                  <a:rPr lang="en-US" dirty="0" smtClean="0"/>
                  <a:t>The household maximizes an intertemporal utility function, </a:t>
                </a:r>
              </a:p>
              <a:p>
                <a:pPr marL="0" lv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u</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sub>
                        <m:sup>
                          <m:r>
                            <a:rPr lang="en-US" i="1">
                              <a:latin typeface="Cambria Math" panose="02040503050406030204" pitchFamily="18" charset="0"/>
                            </a:rPr>
                            <m:t>∞</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𝛿</m:t>
                              </m:r>
                              <m:r>
                                <a:rPr lang="en-US" i="1">
                                  <a:latin typeface="Cambria Math" panose="02040503050406030204" pitchFamily="18" charset="0"/>
                                </a:rPr>
                                <m:t>)</m:t>
                              </m:r>
                            </m:e>
                            <m:sup>
                              <m:r>
                                <a:rPr lang="en-US" i="1">
                                  <a:latin typeface="Cambria Math" panose="02040503050406030204" pitchFamily="18" charset="0"/>
                                </a:rPr>
                                <m:t>−</m:t>
                              </m:r>
                              <m:r>
                                <a:rPr lang="en-US" i="1">
                                  <a:latin typeface="Cambria Math" panose="02040503050406030204" pitchFamily="18" charset="0"/>
                                </a:rPr>
                                <m:t>𝑡</m:t>
                              </m:r>
                            </m:sup>
                          </m:sSup>
                          <m:r>
                            <a:rPr lang="en-US" i="1">
                              <a:latin typeface="Cambria Math" panose="02040503050406030204" pitchFamily="18" charset="0"/>
                            </a:rPr>
                            <m:t>𝑣</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i="1">
                              <a:latin typeface="Cambria Math" panose="02040503050406030204" pitchFamily="18" charset="0"/>
                            </a:rPr>
                            <m:t>)</m:t>
                          </m:r>
                        </m:e>
                      </m:nary>
                      <m:r>
                        <a:rPr lang="en-US" i="1">
                          <a:latin typeface="Cambria Math" panose="02040503050406030204" pitchFamily="18" charset="0"/>
                        </a:rPr>
                        <m:t>]</m:t>
                      </m:r>
                    </m:oMath>
                  </m:oMathPara>
                </a14:m>
                <a:endParaRPr lang="en-US" dirty="0" smtClean="0"/>
              </a:p>
              <a:p>
                <a:pPr marL="0" lvl="0" indent="0">
                  <a:buNone/>
                </a:pP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&gt;0</m:t>
                    </m:r>
                  </m:oMath>
                </a14:m>
                <a:r>
                  <a:rPr lang="en-US" dirty="0"/>
                  <a:t> is the rate of time preference, c is total household </a:t>
                </a:r>
                <a:r>
                  <a:rPr lang="en-US" dirty="0" smtClean="0"/>
                  <a:t>consumption, </a:t>
                </a:r>
                <a14:m>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oMath>
                </a14:m>
                <a:r>
                  <a:rPr lang="en-US" dirty="0"/>
                  <a:t> is </a:t>
                </a:r>
                <a:r>
                  <a:rPr lang="en-US" dirty="0" smtClean="0"/>
                  <a:t>the utility </a:t>
                </a:r>
                <a:r>
                  <a:rPr lang="en-US" dirty="0"/>
                  <a:t>associated with consumption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oMath>
                </a14:m>
                <a:r>
                  <a:rPr lang="en-US" dirty="0"/>
                  <a:t>. </a:t>
                </a:r>
                <a:endParaRPr lang="en-US" dirty="0" smtClean="0"/>
              </a:p>
              <a:p>
                <a:r>
                  <a:rPr lang="en-US" dirty="0"/>
                  <a:t>The budget constraint is, </a:t>
                </a: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US" dirty="0"/>
              </a:p>
              <a:p>
                <a:pPr marL="0" lv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is real nonhuman wealth,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oMath>
                </a14:m>
                <a:r>
                  <a:rPr lang="en-US" dirty="0"/>
                  <a:t> is real income and </a:t>
                </a:r>
                <a14:m>
                  <m:oMath xmlns:m="http://schemas.openxmlformats.org/officeDocument/2006/math">
                    <m:r>
                      <a:rPr lang="en-US" i="1">
                        <a:latin typeface="Cambria Math" panose="02040503050406030204" pitchFamily="18" charset="0"/>
                      </a:rPr>
                      <m:t>𝑟</m:t>
                    </m:r>
                  </m:oMath>
                </a14:m>
                <a:r>
                  <a:rPr lang="en-US" dirty="0"/>
                  <a:t> is fixed interest rate. </a:t>
                </a:r>
                <a:endParaRPr lang="en-US" dirty="0" smtClean="0"/>
              </a:p>
              <a:p>
                <a:r>
                  <a:rPr lang="en-US" dirty="0" smtClean="0"/>
                  <a:t>E</a:t>
                </a:r>
                <a:r>
                  <a:rPr lang="en-US" altLang="zh-CN" dirty="0" smtClean="0"/>
                  <a:t>uler Equation</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r>
                                    <a:rPr lang="en-US" i="1">
                                      <a:latin typeface="Cambria Math" panose="02040503050406030204" pitchFamily="18" charset="0"/>
                                    </a:rPr>
                                    <m:t>+1</m:t>
                                  </m:r>
                                </m:sub>
                              </m:sSub>
                            </m:e>
                          </m:d>
                        </m:num>
                        <m:den>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𝛿</m:t>
                              </m:r>
                            </m:e>
                          </m:d>
                        </m:den>
                      </m:f>
                      <m:r>
                        <a:rPr lang="en-US" i="1">
                          <a:latin typeface="Cambria Math" panose="02040503050406030204" pitchFamily="18" charset="0"/>
                        </a:rPr>
                        <m:t>]</m:t>
                      </m:r>
                    </m:oMath>
                  </m:oMathPara>
                </a14:m>
                <a:endParaRPr lang="en-US" dirty="0" smtClean="0"/>
              </a:p>
              <a:p>
                <a:pPr marL="0" indent="0">
                  <a:buNone/>
                </a:pPr>
                <a14:m>
                  <m:oMath xmlns:m="http://schemas.openxmlformats.org/officeDocument/2006/math">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r>
                      <a:rPr lang="en-US" i="1" smtClean="0">
                        <a:latin typeface="Cambria Math" panose="02040503050406030204" pitchFamily="18" charset="0"/>
                      </a:rPr>
                      <m:t>=</m:t>
                    </m:r>
                    <m:r>
                      <a:rPr lang="en-US" b="0" i="1" smtClean="0">
                        <a:latin typeface="Cambria Math" panose="02040503050406030204" pitchFamily="18" charset="0"/>
                      </a:rPr>
                      <m:t>𝑣</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 is the marginal utility of consumption in period t. </a:t>
                </a:r>
              </a:p>
              <a:p>
                <a:pPr marL="0" indent="0">
                  <a:buNone/>
                </a:pPr>
                <a:r>
                  <a:rPr lang="en-US" dirty="0" smtClean="0"/>
                  <a:t>In the case of the concavity of </a:t>
                </a:r>
                <a14:m>
                  <m:oMath xmlns:m="http://schemas.openxmlformats.org/officeDocument/2006/math">
                    <m:r>
                      <m:rPr>
                        <m:sty m:val="p"/>
                      </m:rPr>
                      <a:rPr lang="en-US" smtClean="0">
                        <a:latin typeface="Cambria Math" panose="02040503050406030204" pitchFamily="18" charset="0"/>
                      </a:rPr>
                      <m:t>v</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oMath>
                </a14:m>
                <a:r>
                  <a:rPr lang="en-US" dirty="0" smtClean="0"/>
                  <a:t>, </a:t>
                </a:r>
                <a14:m>
                  <m:oMath xmlns:m="http://schemas.openxmlformats.org/officeDocument/2006/math">
                    <m:r>
                      <m:rPr>
                        <m:sty m:val="p"/>
                      </m:rPr>
                      <a:rPr lang="en-US" altLang="zh-CN" smtClean="0">
                        <a:latin typeface="Cambria Math" panose="02040503050406030204" pitchFamily="18" charset="0"/>
                      </a:rPr>
                      <m:t>λ</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oMath>
                </a14:m>
                <a:r>
                  <a:rPr lang="en-US" dirty="0" smtClean="0"/>
                  <a:t> is decreasing.</a:t>
                </a:r>
              </a:p>
              <a:p>
                <a:pPr marL="0" indent="0">
                  <a:buNone/>
                </a:pPr>
                <a:r>
                  <a:rPr lang="en-US" dirty="0" smtClean="0"/>
                  <a:t>Angus concerned more about the convexity case, which guarantees a precautionary motive for saving.</a:t>
                </a:r>
              </a:p>
              <a:p>
                <a:pPr marL="0" indent="0">
                  <a:buNone/>
                </a:pPr>
                <a:r>
                  <a:rPr lang="en-US" dirty="0" smtClean="0"/>
                  <a:t> An increase in the riskiness of future consumption will decline current consumption.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457200"/>
                <a:ext cx="10058400" cy="5714999"/>
              </a:xfrm>
              <a:blipFill rotWithShape="0">
                <a:blip r:embed="rId2"/>
                <a:stretch>
                  <a:fillRect l="-667" t="-1601" r="-606" b="-213"/>
                </a:stretch>
              </a:blipFill>
            </p:spPr>
            <p:txBody>
              <a:bodyPr/>
              <a:lstStyle/>
              <a:p>
                <a:r>
                  <a:rPr lang="en-US">
                    <a:noFill/>
                  </a:rPr>
                  <a:t> </a:t>
                </a:r>
              </a:p>
            </p:txBody>
          </p:sp>
        </mc:Fallback>
      </mc:AlternateContent>
    </p:spTree>
    <p:extLst>
      <p:ext uri="{BB962C8B-B14F-4D97-AF65-F5344CB8AC3E}">
        <p14:creationId xmlns:p14="http://schemas.microsoft.com/office/powerpoint/2010/main" val="1474378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88276" y="504497"/>
                <a:ext cx="10339972" cy="5667703"/>
              </a:xfrm>
            </p:spPr>
            <p:txBody>
              <a:bodyPr/>
              <a:lstStyle/>
              <a:p>
                <a:r>
                  <a:rPr lang="en-US" dirty="0" smtClean="0"/>
                  <a:t>2 cases of the Euler equation with a borrowing constraint, </a:t>
                </a:r>
              </a:p>
              <a:p>
                <a:pPr>
                  <a:buFont typeface="Wingdings" pitchFamily="2" charset="2"/>
                  <a:buChar char="Ø"/>
                </a:pPr>
                <a14:m>
                  <m:oMath xmlns:m="http://schemas.openxmlformats.org/officeDocument/2006/math">
                    <m:sSub>
                      <m:sSubPr>
                        <m:ctrlPr>
                          <a:rPr lang="en-US" i="1">
                            <a:latin typeface="Cambria Math" panose="02040503050406030204" pitchFamily="18" charset="0"/>
                          </a:rPr>
                        </m:ctrlPr>
                      </m:sSubPr>
                      <m:e>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sub>
                            </m:sSub>
                          </m:e>
                        </m:d>
                        <m:r>
                          <a:rPr lang="en-US" b="0" i="1" smtClean="0">
                            <a:latin typeface="Cambria Math" panose="02040503050406030204" pitchFamily="18" charset="0"/>
                          </a:rPr>
                          <m:t>&gt;</m:t>
                        </m:r>
                        <m:r>
                          <a:rPr lang="en-US" i="1">
                            <a:latin typeface="Cambria Math" panose="02040503050406030204" pitchFamily="18" charset="0"/>
                          </a:rPr>
                          <m:t>𝐸</m:t>
                        </m:r>
                      </m:e>
                      <m:sub>
                        <m:r>
                          <a:rPr lang="en-US" i="1">
                            <a:latin typeface="Cambria Math" panose="02040503050406030204" pitchFamily="18" charset="0"/>
                          </a:rPr>
                          <m:t>𝑡</m:t>
                        </m:r>
                      </m:sub>
                    </m:sSub>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r>
                                      <a:rPr lang="en-US" i="1">
                                        <a:latin typeface="Cambria Math" panose="02040503050406030204" pitchFamily="18" charset="0"/>
                                      </a:rPr>
                                      <m:t>+1</m:t>
                                    </m:r>
                                  </m:sub>
                                </m:sSub>
                              </m:e>
                            </m:d>
                          </m:num>
                          <m:den>
                            <m:d>
                              <m:dPr>
                                <m:ctrlPr>
                                  <a:rPr lang="en-US" i="1">
                                    <a:latin typeface="Cambria Math" panose="02040503050406030204" pitchFamily="18" charset="0"/>
                                  </a:rPr>
                                </m:ctrlPr>
                              </m:dPr>
                              <m:e>
                                <m:r>
                                  <a:rPr lang="en-US" i="1">
                                    <a:latin typeface="Cambria Math" panose="02040503050406030204" pitchFamily="18" charset="0"/>
                                  </a:rPr>
                                  <m:t>1</m:t>
                                </m:r>
                                <m:r>
                                  <a:rPr lang="en-US" i="1" smtClean="0">
                                    <a:latin typeface="Cambria Math" panose="02040503050406030204" pitchFamily="18" charset="0"/>
                                  </a:rPr>
                                  <m:t>+</m:t>
                                </m:r>
                                <m:r>
                                  <a:rPr lang="en-US" i="1">
                                    <a:latin typeface="Cambria Math" panose="02040503050406030204" pitchFamily="18" charset="0"/>
                                  </a:rPr>
                                  <m:t>𝛿</m:t>
                                </m:r>
                              </m:e>
                            </m:d>
                          </m:den>
                        </m:f>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𝑠</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i="1" smtClean="0">
                        <a:latin typeface="Cambria Math" panose="02040503050406030204" pitchFamily="18" charset="0"/>
                      </a:rPr>
                      <m:t>≤</m:t>
                    </m:r>
                    <m:r>
                      <a:rPr lang="en-US" b="0" i="1" smtClean="0">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0" i="0" smtClean="0">
                        <a:latin typeface="Cambria Math" panose="02040503050406030204" pitchFamily="18" charset="0"/>
                      </a:rPr>
                      <m:t>=</m:t>
                    </m:r>
                    <m:r>
                      <a:rPr lang="en-US">
                        <a:latin typeface="Cambria Math" panose="02040503050406030204" pitchFamily="18" charset="0"/>
                      </a:rPr>
                      <m:t>0</m:t>
                    </m:r>
                  </m:oMath>
                </a14:m>
                <a:endParaRPr lang="en-US" dirty="0" smtClean="0"/>
              </a:p>
              <a:p>
                <a:pPr marL="0" indent="0">
                  <a:buNone/>
                </a:pPr>
                <a:r>
                  <a:rPr lang="en-US" dirty="0" smtClean="0"/>
                  <a:t>The </a:t>
                </a:r>
                <a:r>
                  <a:rPr lang="en-US" dirty="0"/>
                  <a:t>consumer would like to borrow but </a:t>
                </a:r>
                <a:r>
                  <a:rPr lang="en-US" dirty="0" smtClean="0"/>
                  <a:t>cannot; even if all </a:t>
                </a:r>
                <a:r>
                  <a:rPr lang="en-US" dirty="0"/>
                  <a:t>wealth and current income are consumed, the marginal utility of </a:t>
                </a:r>
                <a:r>
                  <a:rPr lang="en-US" dirty="0" smtClean="0"/>
                  <a:t>an additional unit current </a:t>
                </a:r>
                <a:r>
                  <a:rPr lang="en-US" dirty="0"/>
                  <a:t>consumption is greater than the expected marginal utility to be derived by </a:t>
                </a:r>
                <a:r>
                  <a:rPr lang="en-US" dirty="0" smtClean="0"/>
                  <a:t>saving</a:t>
                </a:r>
                <a:r>
                  <a:rPr lang="en-US" dirty="0"/>
                  <a:t> </a:t>
                </a:r>
                <a:r>
                  <a:rPr lang="en-US" dirty="0" smtClean="0"/>
                  <a:t>tomorrow.</a:t>
                </a:r>
              </a:p>
              <a:p>
                <a:pPr>
                  <a:buFont typeface="Wingdings" panose="05000000000000000000" pitchFamily="2" charset="2"/>
                  <a:buChar char="Ø"/>
                </a:pPr>
                <a:r>
                  <a:rPr lang="en-US" dirty="0"/>
                  <a:t>T</a:t>
                </a:r>
                <a:r>
                  <a:rPr lang="en-US" dirty="0" smtClean="0"/>
                  <a:t>he </a:t>
                </a:r>
                <a:r>
                  <a:rPr lang="en-US" dirty="0"/>
                  <a:t>consumer does not want to borrow and consumption is less than total cash on hand. </a:t>
                </a:r>
                <a:endParaRPr lang="en-US" dirty="0" smtClean="0"/>
              </a:p>
              <a:p>
                <a:pPr marL="0" indent="0">
                  <a:buNone/>
                </a:pPr>
                <a14:m>
                  <m:oMath xmlns:m="http://schemas.openxmlformats.org/officeDocument/2006/math">
                    <m:r>
                      <a:rPr lang="en-US" altLang="zh-CN" b="0" i="0" smtClean="0">
                        <a:latin typeface="Cambria Math" panose="02040503050406030204" pitchFamily="18" charset="0"/>
                      </a:rPr>
                      <m:t>                                                      </m:t>
                    </m:r>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r>
                      <a:rPr lang="en-US" i="1">
                        <a:latin typeface="Cambria Math" panose="02040503050406030204" pitchFamily="18" charset="0"/>
                      </a:rPr>
                      <m:t>=</m:t>
                    </m:r>
                    <m:r>
                      <a:rPr lang="en-US" i="1">
                        <a:latin typeface="Cambria Math" panose="02040503050406030204" pitchFamily="18" charset="0"/>
                      </a:rPr>
                      <m:t>𝑚𝑎𝑥</m:t>
                    </m:r>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sub>
                            </m:sSub>
                          </m:e>
                        </m:d>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𝑡</m:t>
                        </m:r>
                      </m:sub>
                    </m:sSub>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r>
                              <m:rPr>
                                <m:sty m:val="p"/>
                              </m:rPr>
                              <a:rPr lang="en-US" altLang="zh-CN">
                                <a:latin typeface="Cambria Math" panose="02040503050406030204" pitchFamily="18" charset="0"/>
                              </a:rPr>
                              <m:t>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r>
                                      <a:rPr lang="en-US" i="1">
                                        <a:latin typeface="Cambria Math" panose="02040503050406030204" pitchFamily="18" charset="0"/>
                                      </a:rPr>
                                      <m:t>+1</m:t>
                                    </m:r>
                                  </m:sub>
                                </m:sSub>
                              </m:e>
                            </m:d>
                          </m:num>
                          <m:den>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𝛿</m:t>
                                </m:r>
                              </m:e>
                            </m:d>
                          </m:den>
                        </m:f>
                      </m:e>
                    </m:d>
                    <m:r>
                      <a:rPr lang="en-US" i="1">
                        <a:latin typeface="Cambria Math" panose="02040503050406030204" pitchFamily="18" charset="0"/>
                      </a:rPr>
                      <m:t>}</m:t>
                    </m:r>
                  </m:oMath>
                </a14:m>
                <a:r>
                  <a:rPr lang="en-US" dirty="0"/>
                  <a:t> </a:t>
                </a:r>
                <a:endParaRPr lang="en-US" dirty="0" smtClean="0"/>
              </a:p>
              <a:p>
                <a:pPr marL="0" indent="0">
                  <a:buNone/>
                </a:pPr>
                <a:r>
                  <a:rPr lang="en-US" dirty="0" smtClean="0"/>
                  <a:t>The solution takes the form </a:t>
                </a:r>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r>
                      <a:rPr lang="en-US">
                        <a:latin typeface="Cambria Math" panose="02040503050406030204" pitchFamily="18" charset="0"/>
                      </a:rPr>
                      <m:t>=</m:t>
                    </m:r>
                    <m:r>
                      <m:rPr>
                        <m:sty m:val="p"/>
                      </m:rPr>
                      <a:rPr lang="en-US">
                        <a:latin typeface="Cambria Math" panose="02040503050406030204" pitchFamily="18" charset="0"/>
                      </a:rPr>
                      <m:t>f</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  </a:t>
                </a:r>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𝑡</m:t>
                        </m:r>
                      </m:sub>
                    </m:sSub>
                  </m:oMath>
                </a14:m>
                <a:endParaRPr lang="en-US" dirty="0" smtClean="0"/>
              </a:p>
              <a:p>
                <a:pPr marL="0" indent="0">
                  <a:buNone/>
                </a:pPr>
                <a14:m>
                  <m:oMath xmlns:m="http://schemas.openxmlformats.org/officeDocument/2006/math">
                    <m:r>
                      <m:rPr>
                        <m:sty m:val="p"/>
                      </m:rPr>
                      <a:rPr lang="en-US">
                        <a:latin typeface="Cambria Math" panose="02040503050406030204" pitchFamily="18" charset="0"/>
                      </a:rPr>
                      <m:t>f</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smtClean="0"/>
                  <a:t> is determined by the process determining income (</a:t>
                </a:r>
                <a:r>
                  <a:rPr lang="en-US" dirty="0" err="1" smtClean="0"/>
                  <a:t>mean&amp;variance</a:t>
                </a:r>
                <a:r>
                  <a:rPr lang="en-US" dirty="0" smtClean="0"/>
                  <a:t>), by the parameters of utility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88276" y="504497"/>
                <a:ext cx="10339972" cy="5667703"/>
              </a:xfrm>
              <a:blipFill rotWithShape="0">
                <a:blip r:embed="rId2"/>
                <a:stretch>
                  <a:fillRect l="-589" t="-1183"/>
                </a:stretch>
              </a:blipFill>
            </p:spPr>
            <p:txBody>
              <a:bodyPr/>
              <a:lstStyle/>
              <a:p>
                <a:r>
                  <a:rPr lang="en-US">
                    <a:noFill/>
                  </a:rPr>
                  <a:t> </a:t>
                </a:r>
              </a:p>
            </p:txBody>
          </p:sp>
        </mc:Fallback>
      </mc:AlternateContent>
    </p:spTree>
    <p:extLst>
      <p:ext uri="{BB962C8B-B14F-4D97-AF65-F5344CB8AC3E}">
        <p14:creationId xmlns:p14="http://schemas.microsoft.com/office/powerpoint/2010/main" val="224552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26" y="0"/>
            <a:ext cx="10218263" cy="1481959"/>
          </a:xfrm>
        </p:spPr>
        <p:txBody>
          <a:bodyPr>
            <a:normAutofit/>
          </a:bodyPr>
          <a:lstStyle/>
          <a:p>
            <a:r>
              <a:rPr lang="en-US" sz="4400" dirty="0" smtClean="0"/>
              <a:t>Implications and Relation to the evidence </a:t>
            </a:r>
            <a:endParaRPr lang="en-US" sz="4400" dirty="0"/>
          </a:p>
        </p:txBody>
      </p:sp>
      <p:pic>
        <p:nvPicPr>
          <p:cNvPr id="4" name="Content Placeholder 3"/>
          <p:cNvPicPr>
            <a:picLocks noGrp="1"/>
          </p:cNvPicPr>
          <p:nvPr>
            <p:ph idx="1"/>
          </p:nvPr>
        </p:nvPicPr>
        <p:blipFill rotWithShape="1">
          <a:blip r:embed="rId2"/>
          <a:srcRect l="32721" t="31858" r="26974" b="5832"/>
          <a:stretch/>
        </p:blipFill>
        <p:spPr bwMode="auto">
          <a:xfrm>
            <a:off x="520946" y="1481959"/>
            <a:ext cx="4661064" cy="490307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TextBox 4"/>
              <p:cNvSpPr txBox="1"/>
              <p:nvPr/>
            </p:nvSpPr>
            <p:spPr>
              <a:xfrm>
                <a:off x="4603531" y="1481959"/>
                <a:ext cx="651115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Assuming income is normal distribution at (µ-5</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m:rPr>
                        <m:nor/>
                      </m:rPr>
                      <a:rPr lang="en-US" dirty="0"/>
                      <m:t>µ</m:t>
                    </m:r>
                    <m:r>
                      <a:rPr lang="en-US" b="0" i="1" dirty="0" smtClean="0">
                        <a:latin typeface="Cambria Math" panose="02040503050406030204" pitchFamily="18" charset="0"/>
                      </a:rPr>
                      <m:t>+5</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marL="285750" indent="-285750">
                  <a:buFont typeface="Arial" panose="020B0604020202020204" pitchFamily="34" charset="0"/>
                  <a:buChar char="•"/>
                </a:pPr>
                <a:r>
                  <a:rPr lang="en-US" dirty="0" smtClean="0"/>
                  <a:t>The utility function reflects the assumption of constant relative risk aversion. </a:t>
                </a:r>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λ</m:t>
                    </m:r>
                    <m:d>
                      <m:dPr>
                        <m:ctrlPr>
                          <a:rPr lang="en-US" i="1">
                            <a:latin typeface="Cambria Math" panose="02040503050406030204" pitchFamily="18" charset="0"/>
                          </a:rPr>
                        </m:ctrlPr>
                      </m:dPr>
                      <m:e>
                        <m:r>
                          <a:rPr lang="en-US" b="0" i="1" smtClean="0">
                            <a:latin typeface="Cambria Math" panose="02040503050406030204" pitchFamily="18" charset="0"/>
                          </a:rPr>
                          <m:t>𝑐</m:t>
                        </m:r>
                      </m:e>
                    </m:d>
                  </m:oMath>
                </a14:m>
                <a:r>
                  <a:rPr lang="en-US" dirty="0" smtClean="0"/>
                  <a:t>  takes the form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sup>
                    </m:sSup>
                  </m:oMath>
                </a14:m>
                <a:r>
                  <a:rPr lang="en-US" dirty="0" smtClean="0"/>
                  <a:t>. 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smtClean="0"/>
                  <a:t>&gt;0, </a:t>
                </a:r>
                <a14:m>
                  <m:oMath xmlns:m="http://schemas.openxmlformats.org/officeDocument/2006/math">
                    <m:r>
                      <m:rPr>
                        <m:sty m:val="p"/>
                      </m:rPr>
                      <a:rPr lang="en-US" altLang="zh-CN">
                        <a:latin typeface="Cambria Math" panose="02040503050406030204" pitchFamily="18" charset="0"/>
                      </a:rPr>
                      <m:t>λ</m:t>
                    </m:r>
                    <m:d>
                      <m:dPr>
                        <m:ctrlPr>
                          <a:rPr lang="en-US" i="1">
                            <a:latin typeface="Cambria Math" panose="02040503050406030204" pitchFamily="18" charset="0"/>
                          </a:rPr>
                        </m:ctrlPr>
                      </m:dPr>
                      <m:e>
                        <m:r>
                          <a:rPr lang="en-US" i="1">
                            <a:latin typeface="Cambria Math" panose="02040503050406030204" pitchFamily="18" charset="0"/>
                          </a:rPr>
                          <m:t>𝑐</m:t>
                        </m:r>
                      </m:e>
                    </m:d>
                  </m:oMath>
                </a14:m>
                <a:r>
                  <a:rPr lang="en-US" dirty="0" smtClean="0"/>
                  <a:t> is convex. </a:t>
                </a:r>
              </a:p>
              <a:p>
                <a:pPr marL="285750" indent="-285750">
                  <a:buFont typeface="Arial" panose="020B0604020202020204" pitchFamily="34" charset="0"/>
                  <a:buChar char="•"/>
                </a:pPr>
                <a:r>
                  <a:rPr lang="en-US" dirty="0" smtClean="0"/>
                  <a:t>Figure 1 shows the relation between consumption and cash on band 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smtClean="0"/>
                  <a:t>=2 and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smtClean="0"/>
                  <a:t> =3 given that </a:t>
                </a:r>
                <a14:m>
                  <m:oMath xmlns:m="http://schemas.openxmlformats.org/officeDocument/2006/math">
                    <m:r>
                      <m:rPr>
                        <m:nor/>
                      </m:rPr>
                      <a:rPr lang="en-US" dirty="0"/>
                      <m:t>µ</m:t>
                    </m:r>
                  </m:oMath>
                </a14:m>
                <a:r>
                  <a:rPr lang="en-US" dirty="0" smtClean="0"/>
                  <a:t>=100,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smtClean="0"/>
                  <a:t>=10, r=0.05,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smtClean="0"/>
                  <a:t>=0.10</a:t>
                </a:r>
              </a:p>
              <a:p>
                <a:pPr marL="285750" indent="-285750">
                  <a:buFont typeface="Arial" panose="020B0604020202020204" pitchFamily="34" charset="0"/>
                  <a:buChar char="•"/>
                </a:pPr>
                <a:r>
                  <a:rPr lang="en-US" dirty="0"/>
                  <a:t>The resulting saving behavior is determined by the interaction of the liquidity constraints and the degree of precautionary saving,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a:t>
                </a:r>
              </a:p>
              <a:p>
                <a:pPr marL="285750" indent="-285750">
                  <a:buFont typeface="Arial" panose="020B0604020202020204" pitchFamily="34" charset="0"/>
                  <a:buChar char="•"/>
                </a:pPr>
                <a:r>
                  <a:rPr lang="en-US" dirty="0" smtClean="0"/>
                  <a:t>Consumption function shift downward when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smtClean="0"/>
                  <a:t> is larger, riskiness of income increases, higher interest rates.</a:t>
                </a:r>
              </a:p>
              <a:p>
                <a:pPr marL="285750" indent="-285750">
                  <a:buFont typeface="Arial" panose="020B0604020202020204" pitchFamily="34" charset="0"/>
                  <a:buChar char="•"/>
                </a:pPr>
                <a:r>
                  <a:rPr lang="en-US" dirty="0" smtClean="0"/>
                  <a:t>Consumption is not a function of simple concept of wealth such as permanent income, but a nonlinear function of cash on hand, depending on incomes and preferences.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603531" y="1481959"/>
                <a:ext cx="6511157" cy="4801314"/>
              </a:xfrm>
              <a:prstGeom prst="rect">
                <a:avLst/>
              </a:prstGeom>
              <a:blipFill rotWithShape="0">
                <a:blip r:embed="rId3"/>
                <a:stretch>
                  <a:fillRect l="-562" t="-635" r="-1592"/>
                </a:stretch>
              </a:blipFill>
            </p:spPr>
            <p:txBody>
              <a:bodyPr/>
              <a:lstStyle/>
              <a:p>
                <a:r>
                  <a:rPr lang="en-US">
                    <a:noFill/>
                  </a:rPr>
                  <a:t> </a:t>
                </a:r>
              </a:p>
            </p:txBody>
          </p:sp>
        </mc:Fallback>
      </mc:AlternateContent>
    </p:spTree>
    <p:extLst>
      <p:ext uri="{BB962C8B-B14F-4D97-AF65-F5344CB8AC3E}">
        <p14:creationId xmlns:p14="http://schemas.microsoft.com/office/powerpoint/2010/main" val="1191169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19288" t="23282" r="29948" b="8094"/>
          <a:stretch/>
        </p:blipFill>
        <p:spPr bwMode="auto">
          <a:xfrm>
            <a:off x="772510" y="379260"/>
            <a:ext cx="5407572" cy="354635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8599" t="23282" r="34199" b="9099"/>
          <a:stretch/>
        </p:blipFill>
        <p:spPr bwMode="auto">
          <a:xfrm>
            <a:off x="5671382" y="379260"/>
            <a:ext cx="5490604" cy="3341404"/>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16303" t="17972" r="37527" b="12772"/>
          <a:stretch/>
        </p:blipFill>
        <p:spPr bwMode="auto">
          <a:xfrm>
            <a:off x="599091" y="3720663"/>
            <a:ext cx="5186854" cy="2979682"/>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5"/>
          <a:srcRect l="17562" t="17607" r="29379" b="13226"/>
          <a:stretch/>
        </p:blipFill>
        <p:spPr bwMode="auto">
          <a:xfrm>
            <a:off x="5439104" y="3755571"/>
            <a:ext cx="6132786" cy="29447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5337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869" y="488731"/>
            <a:ext cx="10245379" cy="5683469"/>
          </a:xfrm>
        </p:spPr>
        <p:txBody>
          <a:bodyPr/>
          <a:lstStyle/>
          <a:p>
            <a:r>
              <a:rPr lang="en-US" dirty="0" smtClean="0"/>
              <a:t>A typical 200-perid simulation for income, consumption, saving, assets. These simulations correspond to the broken line in figure 1, where the coefficient of relative risk aversion is 3. </a:t>
            </a:r>
          </a:p>
          <a:p>
            <a:r>
              <a:rPr lang="en-US" dirty="0" smtClean="0"/>
              <a:t>Assets levels are typically low. </a:t>
            </a:r>
          </a:p>
          <a:p>
            <a:r>
              <a:rPr lang="en-US" dirty="0" smtClean="0"/>
              <a:t>Consumption is much smoother than income and strongly </a:t>
            </a:r>
            <a:r>
              <a:rPr lang="en-US" dirty="0" err="1" smtClean="0"/>
              <a:t>autocorrelated</a:t>
            </a:r>
            <a:r>
              <a:rPr lang="en-US" dirty="0" smtClean="0"/>
              <a:t> over time.</a:t>
            </a:r>
          </a:p>
          <a:p>
            <a:r>
              <a:rPr lang="en-US" dirty="0" smtClean="0"/>
              <a:t>Saving is as often negative as positive, given the absence of net asset accumulation. </a:t>
            </a:r>
          </a:p>
          <a:p>
            <a:r>
              <a:rPr lang="en-US" dirty="0"/>
              <a:t>The model </a:t>
            </a:r>
            <a:r>
              <a:rPr lang="en-US" dirty="0" smtClean="0"/>
              <a:t>shows that </a:t>
            </a:r>
            <a:r>
              <a:rPr lang="en-US" dirty="0"/>
              <a:t>households which cannot borrow but accumulate assets as a buffer stock to protect consumption when incomes are </a:t>
            </a:r>
            <a:r>
              <a:rPr lang="en-US" dirty="0" smtClean="0"/>
              <a:t>low. </a:t>
            </a:r>
            <a:r>
              <a:rPr lang="en-US" dirty="0"/>
              <a:t>O</a:t>
            </a:r>
            <a:r>
              <a:rPr lang="en-US" dirty="0" smtClean="0"/>
              <a:t>ver a long enough run of years total household saving would be expected to average to zero.</a:t>
            </a:r>
          </a:p>
          <a:p>
            <a:endParaRPr lang="en-US" dirty="0"/>
          </a:p>
        </p:txBody>
      </p:sp>
    </p:spTree>
    <p:extLst>
      <p:ext uri="{BB962C8B-B14F-4D97-AF65-F5344CB8AC3E}">
        <p14:creationId xmlns:p14="http://schemas.microsoft.com/office/powerpoint/2010/main" val="3428073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3"/>
            <a:ext cx="10058400" cy="1154982"/>
          </a:xfrm>
        </p:spPr>
        <p:txBody>
          <a:bodyPr>
            <a:normAutofit/>
          </a:bodyPr>
          <a:lstStyle/>
          <a:p>
            <a:r>
              <a:rPr lang="en-US" sz="4400" dirty="0" smtClean="0"/>
              <a:t>Macroeconomic Aspect of saving</a:t>
            </a:r>
            <a:endParaRPr lang="en-US" sz="4400" dirty="0"/>
          </a:p>
        </p:txBody>
      </p:sp>
      <p:sp>
        <p:nvSpPr>
          <p:cNvPr id="3" name="Content Placeholder 2"/>
          <p:cNvSpPr>
            <a:spLocks noGrp="1"/>
          </p:cNvSpPr>
          <p:nvPr>
            <p:ph idx="1"/>
          </p:nvPr>
        </p:nvSpPr>
        <p:spPr>
          <a:xfrm>
            <a:off x="1069848" y="1513490"/>
            <a:ext cx="10058400" cy="4658710"/>
          </a:xfrm>
        </p:spPr>
        <p:txBody>
          <a:bodyPr/>
          <a:lstStyle/>
          <a:p>
            <a:r>
              <a:rPr lang="en-US" dirty="0"/>
              <a:t>T</a:t>
            </a:r>
            <a:r>
              <a:rPr lang="en-US" dirty="0" smtClean="0"/>
              <a:t>he </a:t>
            </a:r>
            <a:r>
              <a:rPr lang="en-US" dirty="0"/>
              <a:t>life-cycle </a:t>
            </a:r>
            <a:r>
              <a:rPr lang="en-US" dirty="0" smtClean="0"/>
              <a:t>model: there should be a relation </a:t>
            </a:r>
            <a:r>
              <a:rPr lang="en-US" dirty="0"/>
              <a:t>between aggregate saving and the rates of population and income </a:t>
            </a:r>
            <a:r>
              <a:rPr lang="en-US" dirty="0" smtClean="0"/>
              <a:t>growth. </a:t>
            </a:r>
          </a:p>
          <a:p>
            <a:r>
              <a:rPr lang="en-US" dirty="0" smtClean="0"/>
              <a:t>If saving is hump saving which accumulated during the working years to finance retirement, then population growth provides more savers than dissevers. Positive aggregate saving.</a:t>
            </a:r>
          </a:p>
          <a:p>
            <a:r>
              <a:rPr lang="en-US" dirty="0" smtClean="0"/>
              <a:t>Per capita income growth has similar effect since workers are saving on a larger sale than the retirees are dissaving. </a:t>
            </a:r>
          </a:p>
          <a:p>
            <a:r>
              <a:rPr lang="en-US" dirty="0" smtClean="0"/>
              <a:t>The cross-country empirical evidence from </a:t>
            </a:r>
            <a:r>
              <a:rPr lang="en-US" dirty="0"/>
              <a:t>World </a:t>
            </a:r>
            <a:r>
              <a:rPr lang="en-US" dirty="0" smtClean="0"/>
              <a:t>Bank shows </a:t>
            </a:r>
            <a:r>
              <a:rPr lang="en-US" dirty="0"/>
              <a:t>a positive relationship between saving and the total growth </a:t>
            </a:r>
            <a:r>
              <a:rPr lang="en-US" dirty="0" smtClean="0"/>
              <a:t>of gross </a:t>
            </a:r>
            <a:r>
              <a:rPr lang="en-US" dirty="0"/>
              <a:t>national product (GNP). </a:t>
            </a:r>
            <a:endParaRPr lang="en-US" dirty="0" smtClean="0"/>
          </a:p>
          <a:p>
            <a:r>
              <a:rPr lang="en-US" dirty="0" smtClean="0"/>
              <a:t>Data on age-consumption profiles for five countries and areas: </a:t>
            </a:r>
            <a:r>
              <a:rPr lang="en-US" dirty="0"/>
              <a:t>Cote d’Ivoire, Hong Kong, </a:t>
            </a:r>
            <a:r>
              <a:rPr lang="en-US" dirty="0" smtClean="0"/>
              <a:t>Indonesia(rural Java), Korea, </a:t>
            </a:r>
            <a:r>
              <a:rPr lang="en-US" dirty="0"/>
              <a:t>and Thailand</a:t>
            </a:r>
          </a:p>
        </p:txBody>
      </p:sp>
    </p:spTree>
    <p:extLst>
      <p:ext uri="{BB962C8B-B14F-4D97-AF65-F5344CB8AC3E}">
        <p14:creationId xmlns:p14="http://schemas.microsoft.com/office/powerpoint/2010/main" val="3387522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799</TotalTime>
  <Words>1061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方正姚体</vt:lpstr>
      <vt:lpstr>Rockwell</vt:lpstr>
      <vt:lpstr>Rockwell Condensed</vt:lpstr>
      <vt:lpstr>Wingdings</vt:lpstr>
      <vt:lpstr>Wood Type</vt:lpstr>
      <vt:lpstr>Saving in Developing Countries: Theory and Review </vt:lpstr>
      <vt:lpstr>Motivation</vt:lpstr>
      <vt:lpstr>HOUSEHOLD SAVING BEHAVIOR    --------MICROECONOMIC FRAMEWORK </vt:lpstr>
      <vt:lpstr>PowerPoint Presentation</vt:lpstr>
      <vt:lpstr>PowerPoint Presentation</vt:lpstr>
      <vt:lpstr>Implications and Relation to the evidence </vt:lpstr>
      <vt:lpstr>PowerPoint Presentation</vt:lpstr>
      <vt:lpstr>PowerPoint Presentation</vt:lpstr>
      <vt:lpstr>Macroeconomic Aspect of saving</vt:lpstr>
      <vt:lpstr>PowerPoint Presentation</vt:lpstr>
      <vt:lpstr>PowerPoint Presentation</vt:lpstr>
      <vt:lpstr>GOVERNMENT POLICY </vt:lpstr>
      <vt:lpstr>conclusions</vt:lpstr>
      <vt:lpstr>Comments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in Developing Countries: Theory and Review</dc:title>
  <dc:creator>Nan Zhi</dc:creator>
  <cp:lastModifiedBy>Jeffrey Nugent</cp:lastModifiedBy>
  <cp:revision>67</cp:revision>
  <dcterms:created xsi:type="dcterms:W3CDTF">2016-04-05T04:39:39Z</dcterms:created>
  <dcterms:modified xsi:type="dcterms:W3CDTF">2016-04-07T22:43:47Z</dcterms:modified>
</cp:coreProperties>
</file>