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4"/>
  </p:notesMasterIdLst>
  <p:sldIdLst>
    <p:sldId id="264" r:id="rId2"/>
    <p:sldId id="273" r:id="rId3"/>
    <p:sldId id="267" r:id="rId4"/>
    <p:sldId id="270" r:id="rId5"/>
    <p:sldId id="268" r:id="rId6"/>
    <p:sldId id="269" r:id="rId7"/>
    <p:sldId id="274" r:id="rId8"/>
    <p:sldId id="277" r:id="rId9"/>
    <p:sldId id="276" r:id="rId10"/>
    <p:sldId id="275" r:id="rId11"/>
    <p:sldId id="278" r:id="rId12"/>
    <p:sldId id="281" r:id="rId13"/>
    <p:sldId id="279" r:id="rId14"/>
    <p:sldId id="280" r:id="rId15"/>
    <p:sldId id="282" r:id="rId16"/>
    <p:sldId id="285" r:id="rId17"/>
    <p:sldId id="287" r:id="rId18"/>
    <p:sldId id="297" r:id="rId19"/>
    <p:sldId id="298" r:id="rId20"/>
    <p:sldId id="299" r:id="rId21"/>
    <p:sldId id="300" r:id="rId22"/>
    <p:sldId id="288" r:id="rId23"/>
    <p:sldId id="301" r:id="rId24"/>
    <p:sldId id="289" r:id="rId25"/>
    <p:sldId id="293" r:id="rId26"/>
    <p:sldId id="302" r:id="rId27"/>
    <p:sldId id="294" r:id="rId28"/>
    <p:sldId id="303" r:id="rId29"/>
    <p:sldId id="295" r:id="rId30"/>
    <p:sldId id="296" r:id="rId31"/>
    <p:sldId id="305" r:id="rId32"/>
    <p:sldId id="30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40" autoAdjust="0"/>
  </p:normalViewPr>
  <p:slideViewPr>
    <p:cSldViewPr snapToGrid="0">
      <p:cViewPr>
        <p:scale>
          <a:sx n="80" d="100"/>
          <a:sy n="80" d="100"/>
        </p:scale>
        <p:origin x="-96"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603D8-4F41-4602-B732-4E41E138703B}"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FA02AD9F-CB02-4F18-91B3-6B2DB5B6C574}">
      <dgm:prSet phldrT="[文本]"/>
      <dgm:spPr/>
      <dgm:t>
        <a:bodyPr/>
        <a:lstStyle/>
        <a:p>
          <a:r>
            <a:rPr lang="en-US" altLang="zh-CN" dirty="0" smtClean="0"/>
            <a:t>Prior-WW2 period</a:t>
          </a:r>
          <a:endParaRPr lang="zh-CN" altLang="en-US" dirty="0"/>
        </a:p>
      </dgm:t>
    </dgm:pt>
    <dgm:pt modelId="{61E80BF6-EC38-47D3-8BB9-3988045807BD}" type="parTrans" cxnId="{ACC14DDE-DACF-4C2E-B338-F065A9B0DFF9}">
      <dgm:prSet/>
      <dgm:spPr/>
      <dgm:t>
        <a:bodyPr/>
        <a:lstStyle/>
        <a:p>
          <a:endParaRPr lang="zh-CN" altLang="en-US"/>
        </a:p>
      </dgm:t>
    </dgm:pt>
    <dgm:pt modelId="{4B446924-CF59-4D5A-AD7D-B0700D2F0A2C}" type="sibTrans" cxnId="{ACC14DDE-DACF-4C2E-B338-F065A9B0DFF9}">
      <dgm:prSet/>
      <dgm:spPr/>
      <dgm:t>
        <a:bodyPr/>
        <a:lstStyle/>
        <a:p>
          <a:endParaRPr lang="zh-CN" altLang="en-US"/>
        </a:p>
      </dgm:t>
    </dgm:pt>
    <dgm:pt modelId="{F21E2364-B39A-48B7-9F63-4589EBB33D73}">
      <dgm:prSet phldrT="[文本]"/>
      <dgm:spPr/>
      <dgm:t>
        <a:bodyPr/>
        <a:lstStyle/>
        <a:p>
          <a:r>
            <a:rPr lang="en-US" altLang="zh-CN" dirty="0" smtClean="0"/>
            <a:t>credit</a:t>
          </a:r>
          <a:endParaRPr lang="zh-CN" altLang="en-US" dirty="0"/>
        </a:p>
      </dgm:t>
    </dgm:pt>
    <dgm:pt modelId="{BFA179FD-EBA4-4403-B6CE-594C373ECBA3}" type="parTrans" cxnId="{914C8969-45A6-4ED4-BB0A-8EDBE55C7573}">
      <dgm:prSet/>
      <dgm:spPr/>
      <dgm:t>
        <a:bodyPr/>
        <a:lstStyle/>
        <a:p>
          <a:endParaRPr lang="zh-CN" altLang="en-US"/>
        </a:p>
      </dgm:t>
    </dgm:pt>
    <dgm:pt modelId="{03A1B17D-6443-41BD-82B9-7ED69C192172}" type="sibTrans" cxnId="{914C8969-45A6-4ED4-BB0A-8EDBE55C7573}">
      <dgm:prSet/>
      <dgm:spPr/>
      <dgm:t>
        <a:bodyPr/>
        <a:lstStyle/>
        <a:p>
          <a:endParaRPr lang="zh-CN" altLang="en-US"/>
        </a:p>
      </dgm:t>
    </dgm:pt>
    <dgm:pt modelId="{DFA2A5B0-B8F4-462D-8FC5-39025105CD03}">
      <dgm:prSet phldrT="[文本]"/>
      <dgm:spPr/>
      <dgm:t>
        <a:bodyPr/>
        <a:lstStyle/>
        <a:p>
          <a:r>
            <a:rPr lang="en-US" altLang="zh-CN" dirty="0" smtClean="0"/>
            <a:t>money</a:t>
          </a:r>
          <a:endParaRPr lang="zh-CN" altLang="en-US" dirty="0"/>
        </a:p>
      </dgm:t>
    </dgm:pt>
    <dgm:pt modelId="{93986D10-6572-46DA-8D81-0BCE6206748C}" type="parTrans" cxnId="{3D846627-5E1A-4D61-BC3A-B10E9FC46061}">
      <dgm:prSet/>
      <dgm:spPr/>
      <dgm:t>
        <a:bodyPr/>
        <a:lstStyle/>
        <a:p>
          <a:endParaRPr lang="zh-CN" altLang="en-US"/>
        </a:p>
      </dgm:t>
    </dgm:pt>
    <dgm:pt modelId="{34477700-40AB-4582-91EB-A71B471FD536}" type="sibTrans" cxnId="{3D846627-5E1A-4D61-BC3A-B10E9FC46061}">
      <dgm:prSet/>
      <dgm:spPr/>
      <dgm:t>
        <a:bodyPr/>
        <a:lstStyle/>
        <a:p>
          <a:endParaRPr lang="zh-CN" altLang="en-US"/>
        </a:p>
      </dgm:t>
    </dgm:pt>
    <dgm:pt modelId="{75322149-F8DC-4119-9E8F-1D555F6194B8}">
      <dgm:prSet phldrT="[文本]"/>
      <dgm:spPr/>
      <dgm:t>
        <a:bodyPr/>
        <a:lstStyle/>
        <a:p>
          <a:r>
            <a:rPr lang="en-US" altLang="zh-CN" dirty="0" smtClean="0"/>
            <a:t>Post-WW2 period</a:t>
          </a:r>
          <a:endParaRPr lang="zh-CN" altLang="en-US" dirty="0"/>
        </a:p>
      </dgm:t>
    </dgm:pt>
    <dgm:pt modelId="{28B7363F-60EB-46B7-8202-7596E04215A9}" type="parTrans" cxnId="{AD0111DC-2806-4D46-A9C5-D72315DF6EF0}">
      <dgm:prSet/>
      <dgm:spPr/>
      <dgm:t>
        <a:bodyPr/>
        <a:lstStyle/>
        <a:p>
          <a:endParaRPr lang="zh-CN" altLang="en-US"/>
        </a:p>
      </dgm:t>
    </dgm:pt>
    <dgm:pt modelId="{42AFEE09-D0BA-479A-91B3-03EB45A778CF}" type="sibTrans" cxnId="{AD0111DC-2806-4D46-A9C5-D72315DF6EF0}">
      <dgm:prSet/>
      <dgm:spPr/>
      <dgm:t>
        <a:bodyPr/>
        <a:lstStyle/>
        <a:p>
          <a:endParaRPr lang="zh-CN" altLang="en-US"/>
        </a:p>
      </dgm:t>
    </dgm:pt>
    <dgm:pt modelId="{D8A6F0E1-D8FD-48A1-9ECC-6BF435BED17F}">
      <dgm:prSet phldrT="[文本]"/>
      <dgm:spPr/>
      <dgm:t>
        <a:bodyPr/>
        <a:lstStyle/>
        <a:p>
          <a:r>
            <a:rPr lang="en-US" altLang="zh-CN" dirty="0" smtClean="0"/>
            <a:t>credit</a:t>
          </a:r>
          <a:endParaRPr lang="zh-CN" altLang="en-US" dirty="0"/>
        </a:p>
      </dgm:t>
    </dgm:pt>
    <dgm:pt modelId="{B07729D6-19EE-4DA5-9A57-24A9CDEDDE6C}" type="parTrans" cxnId="{E94D0A78-0848-4537-ADE8-12F1ACAE6FFD}">
      <dgm:prSet/>
      <dgm:spPr/>
      <dgm:t>
        <a:bodyPr/>
        <a:lstStyle/>
        <a:p>
          <a:endParaRPr lang="zh-CN" altLang="en-US"/>
        </a:p>
      </dgm:t>
    </dgm:pt>
    <dgm:pt modelId="{AC7E2AB7-5910-440A-9078-3E7CD89EE20F}" type="sibTrans" cxnId="{E94D0A78-0848-4537-ADE8-12F1ACAE6FFD}">
      <dgm:prSet/>
      <dgm:spPr/>
      <dgm:t>
        <a:bodyPr/>
        <a:lstStyle/>
        <a:p>
          <a:endParaRPr lang="zh-CN" altLang="en-US"/>
        </a:p>
      </dgm:t>
    </dgm:pt>
    <dgm:pt modelId="{20EC2B01-E7F0-474C-BFD9-1E6A6BD78D11}">
      <dgm:prSet phldrT="[文本]"/>
      <dgm:spPr/>
      <dgm:t>
        <a:bodyPr/>
        <a:lstStyle/>
        <a:p>
          <a:r>
            <a:rPr lang="en-US" altLang="zh-CN" dirty="0" smtClean="0"/>
            <a:t>money</a:t>
          </a:r>
          <a:endParaRPr lang="zh-CN" altLang="en-US" dirty="0"/>
        </a:p>
      </dgm:t>
    </dgm:pt>
    <dgm:pt modelId="{0BB54BEF-9C5A-41BC-B4D7-7ACC2A95B5D2}" type="parTrans" cxnId="{5ACFF029-FC47-45A1-A14F-55E7D1F10B10}">
      <dgm:prSet/>
      <dgm:spPr/>
      <dgm:t>
        <a:bodyPr/>
        <a:lstStyle/>
        <a:p>
          <a:endParaRPr lang="zh-CN" altLang="en-US"/>
        </a:p>
      </dgm:t>
    </dgm:pt>
    <dgm:pt modelId="{4B2E92BC-0CFD-435A-90B3-BAF264794119}" type="sibTrans" cxnId="{5ACFF029-FC47-45A1-A14F-55E7D1F10B10}">
      <dgm:prSet/>
      <dgm:spPr/>
      <dgm:t>
        <a:bodyPr/>
        <a:lstStyle/>
        <a:p>
          <a:endParaRPr lang="zh-CN" altLang="en-US"/>
        </a:p>
      </dgm:t>
    </dgm:pt>
    <dgm:pt modelId="{5D8D8492-8A6C-4A4F-9093-446886DAF73F}" type="pres">
      <dgm:prSet presAssocID="{72C603D8-4F41-4602-B732-4E41E138703B}" presName="diagram" presStyleCnt="0">
        <dgm:presLayoutVars>
          <dgm:chPref val="1"/>
          <dgm:dir/>
          <dgm:animOne val="branch"/>
          <dgm:animLvl val="lvl"/>
          <dgm:resizeHandles/>
        </dgm:presLayoutVars>
      </dgm:prSet>
      <dgm:spPr/>
      <dgm:t>
        <a:bodyPr/>
        <a:lstStyle/>
        <a:p>
          <a:endParaRPr lang="zh-CN" altLang="en-US"/>
        </a:p>
      </dgm:t>
    </dgm:pt>
    <dgm:pt modelId="{D496794A-4E34-4C2F-BE8C-DC9F96836096}" type="pres">
      <dgm:prSet presAssocID="{FA02AD9F-CB02-4F18-91B3-6B2DB5B6C574}" presName="root" presStyleCnt="0"/>
      <dgm:spPr/>
    </dgm:pt>
    <dgm:pt modelId="{7317D4DE-FAF1-4006-894D-580688CD73DE}" type="pres">
      <dgm:prSet presAssocID="{FA02AD9F-CB02-4F18-91B3-6B2DB5B6C574}" presName="rootComposite" presStyleCnt="0"/>
      <dgm:spPr/>
    </dgm:pt>
    <dgm:pt modelId="{CE55EBDE-66C2-44F6-91DD-E2C83004A451}" type="pres">
      <dgm:prSet presAssocID="{FA02AD9F-CB02-4F18-91B3-6B2DB5B6C574}" presName="rootText" presStyleLbl="node1" presStyleIdx="0" presStyleCnt="2"/>
      <dgm:spPr/>
      <dgm:t>
        <a:bodyPr/>
        <a:lstStyle/>
        <a:p>
          <a:endParaRPr lang="zh-CN" altLang="en-US"/>
        </a:p>
      </dgm:t>
    </dgm:pt>
    <dgm:pt modelId="{557A0A0C-9E98-423F-AE57-E17103045452}" type="pres">
      <dgm:prSet presAssocID="{FA02AD9F-CB02-4F18-91B3-6B2DB5B6C574}" presName="rootConnector" presStyleLbl="node1" presStyleIdx="0" presStyleCnt="2"/>
      <dgm:spPr/>
      <dgm:t>
        <a:bodyPr/>
        <a:lstStyle/>
        <a:p>
          <a:endParaRPr lang="zh-CN" altLang="en-US"/>
        </a:p>
      </dgm:t>
    </dgm:pt>
    <dgm:pt modelId="{10C1FA54-A22F-4D19-9267-99F5B2816D48}" type="pres">
      <dgm:prSet presAssocID="{FA02AD9F-CB02-4F18-91B3-6B2DB5B6C574}" presName="childShape" presStyleCnt="0"/>
      <dgm:spPr/>
    </dgm:pt>
    <dgm:pt modelId="{419917E1-A3B3-4AC7-A036-4B0891C75431}" type="pres">
      <dgm:prSet presAssocID="{BFA179FD-EBA4-4403-B6CE-594C373ECBA3}" presName="Name13" presStyleLbl="parChTrans1D2" presStyleIdx="0" presStyleCnt="4"/>
      <dgm:spPr/>
      <dgm:t>
        <a:bodyPr/>
        <a:lstStyle/>
        <a:p>
          <a:endParaRPr lang="zh-CN" altLang="en-US"/>
        </a:p>
      </dgm:t>
    </dgm:pt>
    <dgm:pt modelId="{3742D132-E773-41F0-8421-A41A488DECF7}" type="pres">
      <dgm:prSet presAssocID="{F21E2364-B39A-48B7-9F63-4589EBB33D73}" presName="childText" presStyleLbl="bgAcc1" presStyleIdx="0" presStyleCnt="4">
        <dgm:presLayoutVars>
          <dgm:bulletEnabled val="1"/>
        </dgm:presLayoutVars>
      </dgm:prSet>
      <dgm:spPr/>
      <dgm:t>
        <a:bodyPr/>
        <a:lstStyle/>
        <a:p>
          <a:endParaRPr lang="zh-CN" altLang="en-US"/>
        </a:p>
      </dgm:t>
    </dgm:pt>
    <dgm:pt modelId="{C783389E-DE0D-4E05-B7B5-C6EBFE72344A}" type="pres">
      <dgm:prSet presAssocID="{93986D10-6572-46DA-8D81-0BCE6206748C}" presName="Name13" presStyleLbl="parChTrans1D2" presStyleIdx="1" presStyleCnt="4"/>
      <dgm:spPr/>
      <dgm:t>
        <a:bodyPr/>
        <a:lstStyle/>
        <a:p>
          <a:endParaRPr lang="zh-CN" altLang="en-US"/>
        </a:p>
      </dgm:t>
    </dgm:pt>
    <dgm:pt modelId="{51ACCCA4-0478-47D8-A1FE-3C3B13AA4BF7}" type="pres">
      <dgm:prSet presAssocID="{DFA2A5B0-B8F4-462D-8FC5-39025105CD03}" presName="childText" presStyleLbl="bgAcc1" presStyleIdx="1" presStyleCnt="4">
        <dgm:presLayoutVars>
          <dgm:bulletEnabled val="1"/>
        </dgm:presLayoutVars>
      </dgm:prSet>
      <dgm:spPr/>
      <dgm:t>
        <a:bodyPr/>
        <a:lstStyle/>
        <a:p>
          <a:endParaRPr lang="zh-CN" altLang="en-US"/>
        </a:p>
      </dgm:t>
    </dgm:pt>
    <dgm:pt modelId="{DFE1B461-91CB-409F-8257-0984519C2295}" type="pres">
      <dgm:prSet presAssocID="{75322149-F8DC-4119-9E8F-1D555F6194B8}" presName="root" presStyleCnt="0"/>
      <dgm:spPr/>
    </dgm:pt>
    <dgm:pt modelId="{6F6321A4-B346-40E4-AF14-252A83EEF61D}" type="pres">
      <dgm:prSet presAssocID="{75322149-F8DC-4119-9E8F-1D555F6194B8}" presName="rootComposite" presStyleCnt="0"/>
      <dgm:spPr/>
    </dgm:pt>
    <dgm:pt modelId="{5766932F-8E8E-4A56-BC36-7B958AC12731}" type="pres">
      <dgm:prSet presAssocID="{75322149-F8DC-4119-9E8F-1D555F6194B8}" presName="rootText" presStyleLbl="node1" presStyleIdx="1" presStyleCnt="2"/>
      <dgm:spPr/>
      <dgm:t>
        <a:bodyPr/>
        <a:lstStyle/>
        <a:p>
          <a:endParaRPr lang="zh-CN" altLang="en-US"/>
        </a:p>
      </dgm:t>
    </dgm:pt>
    <dgm:pt modelId="{67C84B30-60DE-4BD3-A011-CEDA997FB99C}" type="pres">
      <dgm:prSet presAssocID="{75322149-F8DC-4119-9E8F-1D555F6194B8}" presName="rootConnector" presStyleLbl="node1" presStyleIdx="1" presStyleCnt="2"/>
      <dgm:spPr/>
      <dgm:t>
        <a:bodyPr/>
        <a:lstStyle/>
        <a:p>
          <a:endParaRPr lang="zh-CN" altLang="en-US"/>
        </a:p>
      </dgm:t>
    </dgm:pt>
    <dgm:pt modelId="{8E6D6BB5-6829-4647-8894-394B1F7BDCD6}" type="pres">
      <dgm:prSet presAssocID="{75322149-F8DC-4119-9E8F-1D555F6194B8}" presName="childShape" presStyleCnt="0"/>
      <dgm:spPr/>
    </dgm:pt>
    <dgm:pt modelId="{368A385D-BE19-460C-A6C7-15161312DAC1}" type="pres">
      <dgm:prSet presAssocID="{B07729D6-19EE-4DA5-9A57-24A9CDEDDE6C}" presName="Name13" presStyleLbl="parChTrans1D2" presStyleIdx="2" presStyleCnt="4"/>
      <dgm:spPr/>
      <dgm:t>
        <a:bodyPr/>
        <a:lstStyle/>
        <a:p>
          <a:endParaRPr lang="zh-CN" altLang="en-US"/>
        </a:p>
      </dgm:t>
    </dgm:pt>
    <dgm:pt modelId="{0202B13F-7945-4044-8C52-7092F0713C71}" type="pres">
      <dgm:prSet presAssocID="{D8A6F0E1-D8FD-48A1-9ECC-6BF435BED17F}" presName="childText" presStyleLbl="bgAcc1" presStyleIdx="2" presStyleCnt="4">
        <dgm:presLayoutVars>
          <dgm:bulletEnabled val="1"/>
        </dgm:presLayoutVars>
      </dgm:prSet>
      <dgm:spPr/>
      <dgm:t>
        <a:bodyPr/>
        <a:lstStyle/>
        <a:p>
          <a:endParaRPr lang="zh-CN" altLang="en-US"/>
        </a:p>
      </dgm:t>
    </dgm:pt>
    <dgm:pt modelId="{18A39B55-261C-4202-9A48-547F7631B441}" type="pres">
      <dgm:prSet presAssocID="{0BB54BEF-9C5A-41BC-B4D7-7ACC2A95B5D2}" presName="Name13" presStyleLbl="parChTrans1D2" presStyleIdx="3" presStyleCnt="4"/>
      <dgm:spPr/>
      <dgm:t>
        <a:bodyPr/>
        <a:lstStyle/>
        <a:p>
          <a:endParaRPr lang="zh-CN" altLang="en-US"/>
        </a:p>
      </dgm:t>
    </dgm:pt>
    <dgm:pt modelId="{4D4EADA4-1090-45B0-95FD-7F77CA8D1577}" type="pres">
      <dgm:prSet presAssocID="{20EC2B01-E7F0-474C-BFD9-1E6A6BD78D11}" presName="childText" presStyleLbl="bgAcc1" presStyleIdx="3" presStyleCnt="4">
        <dgm:presLayoutVars>
          <dgm:bulletEnabled val="1"/>
        </dgm:presLayoutVars>
      </dgm:prSet>
      <dgm:spPr/>
      <dgm:t>
        <a:bodyPr/>
        <a:lstStyle/>
        <a:p>
          <a:endParaRPr lang="zh-CN" altLang="en-US"/>
        </a:p>
      </dgm:t>
    </dgm:pt>
  </dgm:ptLst>
  <dgm:cxnLst>
    <dgm:cxn modelId="{3D846627-5E1A-4D61-BC3A-B10E9FC46061}" srcId="{FA02AD9F-CB02-4F18-91B3-6B2DB5B6C574}" destId="{DFA2A5B0-B8F4-462D-8FC5-39025105CD03}" srcOrd="1" destOrd="0" parTransId="{93986D10-6572-46DA-8D81-0BCE6206748C}" sibTransId="{34477700-40AB-4582-91EB-A71B471FD536}"/>
    <dgm:cxn modelId="{E94D0A78-0848-4537-ADE8-12F1ACAE6FFD}" srcId="{75322149-F8DC-4119-9E8F-1D555F6194B8}" destId="{D8A6F0E1-D8FD-48A1-9ECC-6BF435BED17F}" srcOrd="0" destOrd="0" parTransId="{B07729D6-19EE-4DA5-9A57-24A9CDEDDE6C}" sibTransId="{AC7E2AB7-5910-440A-9078-3E7CD89EE20F}"/>
    <dgm:cxn modelId="{914C8969-45A6-4ED4-BB0A-8EDBE55C7573}" srcId="{FA02AD9F-CB02-4F18-91B3-6B2DB5B6C574}" destId="{F21E2364-B39A-48B7-9F63-4589EBB33D73}" srcOrd="0" destOrd="0" parTransId="{BFA179FD-EBA4-4403-B6CE-594C373ECBA3}" sibTransId="{03A1B17D-6443-41BD-82B9-7ED69C192172}"/>
    <dgm:cxn modelId="{AD0111DC-2806-4D46-A9C5-D72315DF6EF0}" srcId="{72C603D8-4F41-4602-B732-4E41E138703B}" destId="{75322149-F8DC-4119-9E8F-1D555F6194B8}" srcOrd="1" destOrd="0" parTransId="{28B7363F-60EB-46B7-8202-7596E04215A9}" sibTransId="{42AFEE09-D0BA-479A-91B3-03EB45A778CF}"/>
    <dgm:cxn modelId="{EBC03498-E96A-4041-8A2A-3E884DF51360}" type="presOf" srcId="{93986D10-6572-46DA-8D81-0BCE6206748C}" destId="{C783389E-DE0D-4E05-B7B5-C6EBFE72344A}" srcOrd="0" destOrd="0" presId="urn:microsoft.com/office/officeart/2005/8/layout/hierarchy3"/>
    <dgm:cxn modelId="{B4AF989A-B8D8-44B3-918E-E9FA51F960EA}" type="presOf" srcId="{20EC2B01-E7F0-474C-BFD9-1E6A6BD78D11}" destId="{4D4EADA4-1090-45B0-95FD-7F77CA8D1577}" srcOrd="0" destOrd="0" presId="urn:microsoft.com/office/officeart/2005/8/layout/hierarchy3"/>
    <dgm:cxn modelId="{5ACFF029-FC47-45A1-A14F-55E7D1F10B10}" srcId="{75322149-F8DC-4119-9E8F-1D555F6194B8}" destId="{20EC2B01-E7F0-474C-BFD9-1E6A6BD78D11}" srcOrd="1" destOrd="0" parTransId="{0BB54BEF-9C5A-41BC-B4D7-7ACC2A95B5D2}" sibTransId="{4B2E92BC-0CFD-435A-90B3-BAF264794119}"/>
    <dgm:cxn modelId="{58DEE5A1-0330-4E53-8849-63E0549E10AC}" type="presOf" srcId="{B07729D6-19EE-4DA5-9A57-24A9CDEDDE6C}" destId="{368A385D-BE19-460C-A6C7-15161312DAC1}" srcOrd="0" destOrd="0" presId="urn:microsoft.com/office/officeart/2005/8/layout/hierarchy3"/>
    <dgm:cxn modelId="{76F40783-B778-47A9-92E8-9AD00FD446DA}" type="presOf" srcId="{75322149-F8DC-4119-9E8F-1D555F6194B8}" destId="{5766932F-8E8E-4A56-BC36-7B958AC12731}" srcOrd="0" destOrd="0" presId="urn:microsoft.com/office/officeart/2005/8/layout/hierarchy3"/>
    <dgm:cxn modelId="{756FD147-8675-495B-94FB-AA1CB3211EEF}" type="presOf" srcId="{0BB54BEF-9C5A-41BC-B4D7-7ACC2A95B5D2}" destId="{18A39B55-261C-4202-9A48-547F7631B441}" srcOrd="0" destOrd="0" presId="urn:microsoft.com/office/officeart/2005/8/layout/hierarchy3"/>
    <dgm:cxn modelId="{ACC14DDE-DACF-4C2E-B338-F065A9B0DFF9}" srcId="{72C603D8-4F41-4602-B732-4E41E138703B}" destId="{FA02AD9F-CB02-4F18-91B3-6B2DB5B6C574}" srcOrd="0" destOrd="0" parTransId="{61E80BF6-EC38-47D3-8BB9-3988045807BD}" sibTransId="{4B446924-CF59-4D5A-AD7D-B0700D2F0A2C}"/>
    <dgm:cxn modelId="{8A5A7DF7-8320-4885-99B5-503B1061B535}" type="presOf" srcId="{75322149-F8DC-4119-9E8F-1D555F6194B8}" destId="{67C84B30-60DE-4BD3-A011-CEDA997FB99C}" srcOrd="1" destOrd="0" presId="urn:microsoft.com/office/officeart/2005/8/layout/hierarchy3"/>
    <dgm:cxn modelId="{D7A8C1AD-C8CD-4B53-90D5-02CE2FB7E64E}" type="presOf" srcId="{FA02AD9F-CB02-4F18-91B3-6B2DB5B6C574}" destId="{557A0A0C-9E98-423F-AE57-E17103045452}" srcOrd="1" destOrd="0" presId="urn:microsoft.com/office/officeart/2005/8/layout/hierarchy3"/>
    <dgm:cxn modelId="{9D15A46E-4800-4C47-A456-FB5D261077FC}" type="presOf" srcId="{FA02AD9F-CB02-4F18-91B3-6B2DB5B6C574}" destId="{CE55EBDE-66C2-44F6-91DD-E2C83004A451}" srcOrd="0" destOrd="0" presId="urn:microsoft.com/office/officeart/2005/8/layout/hierarchy3"/>
    <dgm:cxn modelId="{C972E4DE-6C37-4AC9-931B-89F51CA7B391}" type="presOf" srcId="{DFA2A5B0-B8F4-462D-8FC5-39025105CD03}" destId="{51ACCCA4-0478-47D8-A1FE-3C3B13AA4BF7}" srcOrd="0" destOrd="0" presId="urn:microsoft.com/office/officeart/2005/8/layout/hierarchy3"/>
    <dgm:cxn modelId="{17D1FA8D-7D49-4753-A5E2-580401FBD2E9}" type="presOf" srcId="{BFA179FD-EBA4-4403-B6CE-594C373ECBA3}" destId="{419917E1-A3B3-4AC7-A036-4B0891C75431}" srcOrd="0" destOrd="0" presId="urn:microsoft.com/office/officeart/2005/8/layout/hierarchy3"/>
    <dgm:cxn modelId="{837D5774-5F68-4F00-BF69-A163452CFBB3}" type="presOf" srcId="{F21E2364-B39A-48B7-9F63-4589EBB33D73}" destId="{3742D132-E773-41F0-8421-A41A488DECF7}" srcOrd="0" destOrd="0" presId="urn:microsoft.com/office/officeart/2005/8/layout/hierarchy3"/>
    <dgm:cxn modelId="{9421AB8F-1E54-4127-8E02-D688F95AB722}" type="presOf" srcId="{D8A6F0E1-D8FD-48A1-9ECC-6BF435BED17F}" destId="{0202B13F-7945-4044-8C52-7092F0713C71}" srcOrd="0" destOrd="0" presId="urn:microsoft.com/office/officeart/2005/8/layout/hierarchy3"/>
    <dgm:cxn modelId="{130830FF-5D8C-425A-8D11-B8BCB2D07DD6}" type="presOf" srcId="{72C603D8-4F41-4602-B732-4E41E138703B}" destId="{5D8D8492-8A6C-4A4F-9093-446886DAF73F}" srcOrd="0" destOrd="0" presId="urn:microsoft.com/office/officeart/2005/8/layout/hierarchy3"/>
    <dgm:cxn modelId="{9C98BF9E-7CEA-4376-BD8A-BBFC92B8CB33}" type="presParOf" srcId="{5D8D8492-8A6C-4A4F-9093-446886DAF73F}" destId="{D496794A-4E34-4C2F-BE8C-DC9F96836096}" srcOrd="0" destOrd="0" presId="urn:microsoft.com/office/officeart/2005/8/layout/hierarchy3"/>
    <dgm:cxn modelId="{E6F76A72-AFCF-4700-B957-4134C74B3C48}" type="presParOf" srcId="{D496794A-4E34-4C2F-BE8C-DC9F96836096}" destId="{7317D4DE-FAF1-4006-894D-580688CD73DE}" srcOrd="0" destOrd="0" presId="urn:microsoft.com/office/officeart/2005/8/layout/hierarchy3"/>
    <dgm:cxn modelId="{61464A8A-29AA-4596-BE3A-A088AFA364FE}" type="presParOf" srcId="{7317D4DE-FAF1-4006-894D-580688CD73DE}" destId="{CE55EBDE-66C2-44F6-91DD-E2C83004A451}" srcOrd="0" destOrd="0" presId="urn:microsoft.com/office/officeart/2005/8/layout/hierarchy3"/>
    <dgm:cxn modelId="{4D399AC4-4025-4F90-88DB-17D89EEC34AD}" type="presParOf" srcId="{7317D4DE-FAF1-4006-894D-580688CD73DE}" destId="{557A0A0C-9E98-423F-AE57-E17103045452}" srcOrd="1" destOrd="0" presId="urn:microsoft.com/office/officeart/2005/8/layout/hierarchy3"/>
    <dgm:cxn modelId="{C5162624-F6EF-4D09-9E3D-331D6D942BCA}" type="presParOf" srcId="{D496794A-4E34-4C2F-BE8C-DC9F96836096}" destId="{10C1FA54-A22F-4D19-9267-99F5B2816D48}" srcOrd="1" destOrd="0" presId="urn:microsoft.com/office/officeart/2005/8/layout/hierarchy3"/>
    <dgm:cxn modelId="{C9088FCF-B353-4316-A2D5-BC3F94E6BB4B}" type="presParOf" srcId="{10C1FA54-A22F-4D19-9267-99F5B2816D48}" destId="{419917E1-A3B3-4AC7-A036-4B0891C75431}" srcOrd="0" destOrd="0" presId="urn:microsoft.com/office/officeart/2005/8/layout/hierarchy3"/>
    <dgm:cxn modelId="{7BF5F86E-9C97-4CCE-8A49-59005449624D}" type="presParOf" srcId="{10C1FA54-A22F-4D19-9267-99F5B2816D48}" destId="{3742D132-E773-41F0-8421-A41A488DECF7}" srcOrd="1" destOrd="0" presId="urn:microsoft.com/office/officeart/2005/8/layout/hierarchy3"/>
    <dgm:cxn modelId="{75E8E432-49DC-466D-A05F-91A766DF3BAE}" type="presParOf" srcId="{10C1FA54-A22F-4D19-9267-99F5B2816D48}" destId="{C783389E-DE0D-4E05-B7B5-C6EBFE72344A}" srcOrd="2" destOrd="0" presId="urn:microsoft.com/office/officeart/2005/8/layout/hierarchy3"/>
    <dgm:cxn modelId="{FC19BF5B-B7A1-406F-99C0-54B991BF14A3}" type="presParOf" srcId="{10C1FA54-A22F-4D19-9267-99F5B2816D48}" destId="{51ACCCA4-0478-47D8-A1FE-3C3B13AA4BF7}" srcOrd="3" destOrd="0" presId="urn:microsoft.com/office/officeart/2005/8/layout/hierarchy3"/>
    <dgm:cxn modelId="{ECE7BCDE-E640-4C7D-8A2E-F089F61B89E9}" type="presParOf" srcId="{5D8D8492-8A6C-4A4F-9093-446886DAF73F}" destId="{DFE1B461-91CB-409F-8257-0984519C2295}" srcOrd="1" destOrd="0" presId="urn:microsoft.com/office/officeart/2005/8/layout/hierarchy3"/>
    <dgm:cxn modelId="{51609B27-35E3-4E3B-B8F1-3B348450022F}" type="presParOf" srcId="{DFE1B461-91CB-409F-8257-0984519C2295}" destId="{6F6321A4-B346-40E4-AF14-252A83EEF61D}" srcOrd="0" destOrd="0" presId="urn:microsoft.com/office/officeart/2005/8/layout/hierarchy3"/>
    <dgm:cxn modelId="{2C7FC630-7061-46C0-8A77-03573F598D6B}" type="presParOf" srcId="{6F6321A4-B346-40E4-AF14-252A83EEF61D}" destId="{5766932F-8E8E-4A56-BC36-7B958AC12731}" srcOrd="0" destOrd="0" presId="urn:microsoft.com/office/officeart/2005/8/layout/hierarchy3"/>
    <dgm:cxn modelId="{5C545F6A-E836-465F-942D-3361A4FFC380}" type="presParOf" srcId="{6F6321A4-B346-40E4-AF14-252A83EEF61D}" destId="{67C84B30-60DE-4BD3-A011-CEDA997FB99C}" srcOrd="1" destOrd="0" presId="urn:microsoft.com/office/officeart/2005/8/layout/hierarchy3"/>
    <dgm:cxn modelId="{E274CF9B-7DD6-495C-A4A5-8BB0486D999C}" type="presParOf" srcId="{DFE1B461-91CB-409F-8257-0984519C2295}" destId="{8E6D6BB5-6829-4647-8894-394B1F7BDCD6}" srcOrd="1" destOrd="0" presId="urn:microsoft.com/office/officeart/2005/8/layout/hierarchy3"/>
    <dgm:cxn modelId="{F3A8599C-425D-41B7-8260-19997B32EDB8}" type="presParOf" srcId="{8E6D6BB5-6829-4647-8894-394B1F7BDCD6}" destId="{368A385D-BE19-460C-A6C7-15161312DAC1}" srcOrd="0" destOrd="0" presId="urn:microsoft.com/office/officeart/2005/8/layout/hierarchy3"/>
    <dgm:cxn modelId="{91D48E7A-CE4D-45A9-BC65-36E6016AD97F}" type="presParOf" srcId="{8E6D6BB5-6829-4647-8894-394B1F7BDCD6}" destId="{0202B13F-7945-4044-8C52-7092F0713C71}" srcOrd="1" destOrd="0" presId="urn:microsoft.com/office/officeart/2005/8/layout/hierarchy3"/>
    <dgm:cxn modelId="{70926021-6A9C-4A0B-A037-E657F2B4773B}" type="presParOf" srcId="{8E6D6BB5-6829-4647-8894-394B1F7BDCD6}" destId="{18A39B55-261C-4202-9A48-547F7631B441}" srcOrd="2" destOrd="0" presId="urn:microsoft.com/office/officeart/2005/8/layout/hierarchy3"/>
    <dgm:cxn modelId="{65AFF2A8-FE99-455B-8CFE-0EC6548C1E17}" type="presParOf" srcId="{8E6D6BB5-6829-4647-8894-394B1F7BDCD6}" destId="{4D4EADA4-1090-45B0-95FD-7F77CA8D157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C603D8-4F41-4602-B732-4E41E138703B}"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zh-CN" altLang="en-US"/>
        </a:p>
      </dgm:t>
    </dgm:pt>
    <dgm:pt modelId="{FA02AD9F-CB02-4F18-91B3-6B2DB5B6C574}">
      <dgm:prSet phldrT="[文本]"/>
      <dgm:spPr/>
      <dgm:t>
        <a:bodyPr/>
        <a:lstStyle/>
        <a:p>
          <a:r>
            <a:rPr lang="en-US" altLang="zh-CN" dirty="0" smtClean="0"/>
            <a:t>Prior-WW2 period</a:t>
          </a:r>
          <a:endParaRPr lang="zh-CN" altLang="en-US" dirty="0"/>
        </a:p>
      </dgm:t>
    </dgm:pt>
    <dgm:pt modelId="{61E80BF6-EC38-47D3-8BB9-3988045807BD}" type="parTrans" cxnId="{ACC14DDE-DACF-4C2E-B338-F065A9B0DFF9}">
      <dgm:prSet/>
      <dgm:spPr/>
      <dgm:t>
        <a:bodyPr/>
        <a:lstStyle/>
        <a:p>
          <a:endParaRPr lang="zh-CN" altLang="en-US"/>
        </a:p>
      </dgm:t>
    </dgm:pt>
    <dgm:pt modelId="{4B446924-CF59-4D5A-AD7D-B0700D2F0A2C}" type="sibTrans" cxnId="{ACC14DDE-DACF-4C2E-B338-F065A9B0DFF9}">
      <dgm:prSet/>
      <dgm:spPr/>
      <dgm:t>
        <a:bodyPr/>
        <a:lstStyle/>
        <a:p>
          <a:endParaRPr lang="zh-CN" altLang="en-US"/>
        </a:p>
      </dgm:t>
    </dgm:pt>
    <dgm:pt modelId="{F21E2364-B39A-48B7-9F63-4589EBB33D73}">
      <dgm:prSet phldrT="[文本]"/>
      <dgm:spPr/>
      <dgm:t>
        <a:bodyPr/>
        <a:lstStyle/>
        <a:p>
          <a:r>
            <a:rPr lang="en-US" altLang="zh-CN" dirty="0" smtClean="0"/>
            <a:t>credit</a:t>
          </a:r>
          <a:endParaRPr lang="zh-CN" altLang="en-US" dirty="0"/>
        </a:p>
      </dgm:t>
    </dgm:pt>
    <dgm:pt modelId="{BFA179FD-EBA4-4403-B6CE-594C373ECBA3}" type="parTrans" cxnId="{914C8969-45A6-4ED4-BB0A-8EDBE55C7573}">
      <dgm:prSet/>
      <dgm:spPr/>
      <dgm:t>
        <a:bodyPr/>
        <a:lstStyle/>
        <a:p>
          <a:endParaRPr lang="zh-CN" altLang="en-US"/>
        </a:p>
      </dgm:t>
    </dgm:pt>
    <dgm:pt modelId="{03A1B17D-6443-41BD-82B9-7ED69C192172}" type="sibTrans" cxnId="{914C8969-45A6-4ED4-BB0A-8EDBE55C7573}">
      <dgm:prSet/>
      <dgm:spPr/>
      <dgm:t>
        <a:bodyPr/>
        <a:lstStyle/>
        <a:p>
          <a:endParaRPr lang="zh-CN" altLang="en-US"/>
        </a:p>
      </dgm:t>
    </dgm:pt>
    <dgm:pt modelId="{DFA2A5B0-B8F4-462D-8FC5-39025105CD03}">
      <dgm:prSet phldrT="[文本]"/>
      <dgm:spPr/>
      <dgm:t>
        <a:bodyPr/>
        <a:lstStyle/>
        <a:p>
          <a:r>
            <a:rPr lang="en-US" altLang="zh-CN" dirty="0" smtClean="0"/>
            <a:t>money</a:t>
          </a:r>
          <a:endParaRPr lang="zh-CN" altLang="en-US" dirty="0"/>
        </a:p>
      </dgm:t>
    </dgm:pt>
    <dgm:pt modelId="{93986D10-6572-46DA-8D81-0BCE6206748C}" type="parTrans" cxnId="{3D846627-5E1A-4D61-BC3A-B10E9FC46061}">
      <dgm:prSet/>
      <dgm:spPr/>
      <dgm:t>
        <a:bodyPr/>
        <a:lstStyle/>
        <a:p>
          <a:endParaRPr lang="zh-CN" altLang="en-US"/>
        </a:p>
      </dgm:t>
    </dgm:pt>
    <dgm:pt modelId="{34477700-40AB-4582-91EB-A71B471FD536}" type="sibTrans" cxnId="{3D846627-5E1A-4D61-BC3A-B10E9FC46061}">
      <dgm:prSet/>
      <dgm:spPr/>
      <dgm:t>
        <a:bodyPr/>
        <a:lstStyle/>
        <a:p>
          <a:endParaRPr lang="zh-CN" altLang="en-US"/>
        </a:p>
      </dgm:t>
    </dgm:pt>
    <dgm:pt modelId="{75322149-F8DC-4119-9E8F-1D555F6194B8}">
      <dgm:prSet phldrT="[文本]"/>
      <dgm:spPr/>
      <dgm:t>
        <a:bodyPr/>
        <a:lstStyle/>
        <a:p>
          <a:r>
            <a:rPr lang="en-US" altLang="zh-CN" dirty="0" smtClean="0"/>
            <a:t>Post-WW2 period</a:t>
          </a:r>
          <a:endParaRPr lang="zh-CN" altLang="en-US" dirty="0"/>
        </a:p>
      </dgm:t>
    </dgm:pt>
    <dgm:pt modelId="{28B7363F-60EB-46B7-8202-7596E04215A9}" type="parTrans" cxnId="{AD0111DC-2806-4D46-A9C5-D72315DF6EF0}">
      <dgm:prSet/>
      <dgm:spPr/>
      <dgm:t>
        <a:bodyPr/>
        <a:lstStyle/>
        <a:p>
          <a:endParaRPr lang="zh-CN" altLang="en-US"/>
        </a:p>
      </dgm:t>
    </dgm:pt>
    <dgm:pt modelId="{42AFEE09-D0BA-479A-91B3-03EB45A778CF}" type="sibTrans" cxnId="{AD0111DC-2806-4D46-A9C5-D72315DF6EF0}">
      <dgm:prSet/>
      <dgm:spPr/>
      <dgm:t>
        <a:bodyPr/>
        <a:lstStyle/>
        <a:p>
          <a:endParaRPr lang="zh-CN" altLang="en-US"/>
        </a:p>
      </dgm:t>
    </dgm:pt>
    <dgm:pt modelId="{D8A6F0E1-D8FD-48A1-9ECC-6BF435BED17F}">
      <dgm:prSet phldrT="[文本]"/>
      <dgm:spPr/>
      <dgm:t>
        <a:bodyPr/>
        <a:lstStyle/>
        <a:p>
          <a:r>
            <a:rPr lang="en-US" altLang="zh-CN" dirty="0" smtClean="0"/>
            <a:t>credit</a:t>
          </a:r>
          <a:endParaRPr lang="zh-CN" altLang="en-US" dirty="0"/>
        </a:p>
      </dgm:t>
    </dgm:pt>
    <dgm:pt modelId="{B07729D6-19EE-4DA5-9A57-24A9CDEDDE6C}" type="parTrans" cxnId="{E94D0A78-0848-4537-ADE8-12F1ACAE6FFD}">
      <dgm:prSet/>
      <dgm:spPr/>
      <dgm:t>
        <a:bodyPr/>
        <a:lstStyle/>
        <a:p>
          <a:endParaRPr lang="zh-CN" altLang="en-US"/>
        </a:p>
      </dgm:t>
    </dgm:pt>
    <dgm:pt modelId="{AC7E2AB7-5910-440A-9078-3E7CD89EE20F}" type="sibTrans" cxnId="{E94D0A78-0848-4537-ADE8-12F1ACAE6FFD}">
      <dgm:prSet/>
      <dgm:spPr/>
      <dgm:t>
        <a:bodyPr/>
        <a:lstStyle/>
        <a:p>
          <a:endParaRPr lang="zh-CN" altLang="en-US"/>
        </a:p>
      </dgm:t>
    </dgm:pt>
    <dgm:pt modelId="{20EC2B01-E7F0-474C-BFD9-1E6A6BD78D11}">
      <dgm:prSet phldrT="[文本]"/>
      <dgm:spPr/>
      <dgm:t>
        <a:bodyPr/>
        <a:lstStyle/>
        <a:p>
          <a:r>
            <a:rPr lang="en-US" altLang="zh-CN" dirty="0" smtClean="0"/>
            <a:t>money</a:t>
          </a:r>
          <a:endParaRPr lang="zh-CN" altLang="en-US" dirty="0"/>
        </a:p>
      </dgm:t>
    </dgm:pt>
    <dgm:pt modelId="{0BB54BEF-9C5A-41BC-B4D7-7ACC2A95B5D2}" type="parTrans" cxnId="{5ACFF029-FC47-45A1-A14F-55E7D1F10B10}">
      <dgm:prSet/>
      <dgm:spPr/>
      <dgm:t>
        <a:bodyPr/>
        <a:lstStyle/>
        <a:p>
          <a:endParaRPr lang="zh-CN" altLang="en-US"/>
        </a:p>
      </dgm:t>
    </dgm:pt>
    <dgm:pt modelId="{4B2E92BC-0CFD-435A-90B3-BAF264794119}" type="sibTrans" cxnId="{5ACFF029-FC47-45A1-A14F-55E7D1F10B10}">
      <dgm:prSet/>
      <dgm:spPr/>
      <dgm:t>
        <a:bodyPr/>
        <a:lstStyle/>
        <a:p>
          <a:endParaRPr lang="zh-CN" altLang="en-US"/>
        </a:p>
      </dgm:t>
    </dgm:pt>
    <dgm:pt modelId="{5D8D8492-8A6C-4A4F-9093-446886DAF73F}" type="pres">
      <dgm:prSet presAssocID="{72C603D8-4F41-4602-B732-4E41E138703B}" presName="diagram" presStyleCnt="0">
        <dgm:presLayoutVars>
          <dgm:chPref val="1"/>
          <dgm:dir/>
          <dgm:animOne val="branch"/>
          <dgm:animLvl val="lvl"/>
          <dgm:resizeHandles/>
        </dgm:presLayoutVars>
      </dgm:prSet>
      <dgm:spPr/>
      <dgm:t>
        <a:bodyPr/>
        <a:lstStyle/>
        <a:p>
          <a:endParaRPr lang="zh-CN" altLang="en-US"/>
        </a:p>
      </dgm:t>
    </dgm:pt>
    <dgm:pt modelId="{D496794A-4E34-4C2F-BE8C-DC9F96836096}" type="pres">
      <dgm:prSet presAssocID="{FA02AD9F-CB02-4F18-91B3-6B2DB5B6C574}" presName="root" presStyleCnt="0"/>
      <dgm:spPr/>
    </dgm:pt>
    <dgm:pt modelId="{7317D4DE-FAF1-4006-894D-580688CD73DE}" type="pres">
      <dgm:prSet presAssocID="{FA02AD9F-CB02-4F18-91B3-6B2DB5B6C574}" presName="rootComposite" presStyleCnt="0"/>
      <dgm:spPr/>
    </dgm:pt>
    <dgm:pt modelId="{CE55EBDE-66C2-44F6-91DD-E2C83004A451}" type="pres">
      <dgm:prSet presAssocID="{FA02AD9F-CB02-4F18-91B3-6B2DB5B6C574}" presName="rootText" presStyleLbl="node1" presStyleIdx="0" presStyleCnt="2"/>
      <dgm:spPr/>
      <dgm:t>
        <a:bodyPr/>
        <a:lstStyle/>
        <a:p>
          <a:endParaRPr lang="zh-CN" altLang="en-US"/>
        </a:p>
      </dgm:t>
    </dgm:pt>
    <dgm:pt modelId="{557A0A0C-9E98-423F-AE57-E17103045452}" type="pres">
      <dgm:prSet presAssocID="{FA02AD9F-CB02-4F18-91B3-6B2DB5B6C574}" presName="rootConnector" presStyleLbl="node1" presStyleIdx="0" presStyleCnt="2"/>
      <dgm:spPr/>
      <dgm:t>
        <a:bodyPr/>
        <a:lstStyle/>
        <a:p>
          <a:endParaRPr lang="zh-CN" altLang="en-US"/>
        </a:p>
      </dgm:t>
    </dgm:pt>
    <dgm:pt modelId="{10C1FA54-A22F-4D19-9267-99F5B2816D48}" type="pres">
      <dgm:prSet presAssocID="{FA02AD9F-CB02-4F18-91B3-6B2DB5B6C574}" presName="childShape" presStyleCnt="0"/>
      <dgm:spPr/>
    </dgm:pt>
    <dgm:pt modelId="{419917E1-A3B3-4AC7-A036-4B0891C75431}" type="pres">
      <dgm:prSet presAssocID="{BFA179FD-EBA4-4403-B6CE-594C373ECBA3}" presName="Name13" presStyleLbl="parChTrans1D2" presStyleIdx="0" presStyleCnt="4"/>
      <dgm:spPr/>
      <dgm:t>
        <a:bodyPr/>
        <a:lstStyle/>
        <a:p>
          <a:endParaRPr lang="zh-CN" altLang="en-US"/>
        </a:p>
      </dgm:t>
    </dgm:pt>
    <dgm:pt modelId="{3742D132-E773-41F0-8421-A41A488DECF7}" type="pres">
      <dgm:prSet presAssocID="{F21E2364-B39A-48B7-9F63-4589EBB33D73}" presName="childText" presStyleLbl="bgAcc1" presStyleIdx="0" presStyleCnt="4">
        <dgm:presLayoutVars>
          <dgm:bulletEnabled val="1"/>
        </dgm:presLayoutVars>
      </dgm:prSet>
      <dgm:spPr/>
      <dgm:t>
        <a:bodyPr/>
        <a:lstStyle/>
        <a:p>
          <a:endParaRPr lang="zh-CN" altLang="en-US"/>
        </a:p>
      </dgm:t>
    </dgm:pt>
    <dgm:pt modelId="{C783389E-DE0D-4E05-B7B5-C6EBFE72344A}" type="pres">
      <dgm:prSet presAssocID="{93986D10-6572-46DA-8D81-0BCE6206748C}" presName="Name13" presStyleLbl="parChTrans1D2" presStyleIdx="1" presStyleCnt="4"/>
      <dgm:spPr/>
      <dgm:t>
        <a:bodyPr/>
        <a:lstStyle/>
        <a:p>
          <a:endParaRPr lang="zh-CN" altLang="en-US"/>
        </a:p>
      </dgm:t>
    </dgm:pt>
    <dgm:pt modelId="{51ACCCA4-0478-47D8-A1FE-3C3B13AA4BF7}" type="pres">
      <dgm:prSet presAssocID="{DFA2A5B0-B8F4-462D-8FC5-39025105CD03}" presName="childText" presStyleLbl="bgAcc1" presStyleIdx="1" presStyleCnt="4">
        <dgm:presLayoutVars>
          <dgm:bulletEnabled val="1"/>
        </dgm:presLayoutVars>
      </dgm:prSet>
      <dgm:spPr/>
      <dgm:t>
        <a:bodyPr/>
        <a:lstStyle/>
        <a:p>
          <a:endParaRPr lang="zh-CN" altLang="en-US"/>
        </a:p>
      </dgm:t>
    </dgm:pt>
    <dgm:pt modelId="{DFE1B461-91CB-409F-8257-0984519C2295}" type="pres">
      <dgm:prSet presAssocID="{75322149-F8DC-4119-9E8F-1D555F6194B8}" presName="root" presStyleCnt="0"/>
      <dgm:spPr/>
    </dgm:pt>
    <dgm:pt modelId="{6F6321A4-B346-40E4-AF14-252A83EEF61D}" type="pres">
      <dgm:prSet presAssocID="{75322149-F8DC-4119-9E8F-1D555F6194B8}" presName="rootComposite" presStyleCnt="0"/>
      <dgm:spPr/>
    </dgm:pt>
    <dgm:pt modelId="{5766932F-8E8E-4A56-BC36-7B958AC12731}" type="pres">
      <dgm:prSet presAssocID="{75322149-F8DC-4119-9E8F-1D555F6194B8}" presName="rootText" presStyleLbl="node1" presStyleIdx="1" presStyleCnt="2"/>
      <dgm:spPr/>
      <dgm:t>
        <a:bodyPr/>
        <a:lstStyle/>
        <a:p>
          <a:endParaRPr lang="zh-CN" altLang="en-US"/>
        </a:p>
      </dgm:t>
    </dgm:pt>
    <dgm:pt modelId="{67C84B30-60DE-4BD3-A011-CEDA997FB99C}" type="pres">
      <dgm:prSet presAssocID="{75322149-F8DC-4119-9E8F-1D555F6194B8}" presName="rootConnector" presStyleLbl="node1" presStyleIdx="1" presStyleCnt="2"/>
      <dgm:spPr/>
      <dgm:t>
        <a:bodyPr/>
        <a:lstStyle/>
        <a:p>
          <a:endParaRPr lang="zh-CN" altLang="en-US"/>
        </a:p>
      </dgm:t>
    </dgm:pt>
    <dgm:pt modelId="{8E6D6BB5-6829-4647-8894-394B1F7BDCD6}" type="pres">
      <dgm:prSet presAssocID="{75322149-F8DC-4119-9E8F-1D555F6194B8}" presName="childShape" presStyleCnt="0"/>
      <dgm:spPr/>
    </dgm:pt>
    <dgm:pt modelId="{368A385D-BE19-460C-A6C7-15161312DAC1}" type="pres">
      <dgm:prSet presAssocID="{B07729D6-19EE-4DA5-9A57-24A9CDEDDE6C}" presName="Name13" presStyleLbl="parChTrans1D2" presStyleIdx="2" presStyleCnt="4"/>
      <dgm:spPr/>
      <dgm:t>
        <a:bodyPr/>
        <a:lstStyle/>
        <a:p>
          <a:endParaRPr lang="zh-CN" altLang="en-US"/>
        </a:p>
      </dgm:t>
    </dgm:pt>
    <dgm:pt modelId="{0202B13F-7945-4044-8C52-7092F0713C71}" type="pres">
      <dgm:prSet presAssocID="{D8A6F0E1-D8FD-48A1-9ECC-6BF435BED17F}" presName="childText" presStyleLbl="bgAcc1" presStyleIdx="2" presStyleCnt="4">
        <dgm:presLayoutVars>
          <dgm:bulletEnabled val="1"/>
        </dgm:presLayoutVars>
      </dgm:prSet>
      <dgm:spPr/>
      <dgm:t>
        <a:bodyPr/>
        <a:lstStyle/>
        <a:p>
          <a:endParaRPr lang="zh-CN" altLang="en-US"/>
        </a:p>
      </dgm:t>
    </dgm:pt>
    <dgm:pt modelId="{18A39B55-261C-4202-9A48-547F7631B441}" type="pres">
      <dgm:prSet presAssocID="{0BB54BEF-9C5A-41BC-B4D7-7ACC2A95B5D2}" presName="Name13" presStyleLbl="parChTrans1D2" presStyleIdx="3" presStyleCnt="4"/>
      <dgm:spPr/>
      <dgm:t>
        <a:bodyPr/>
        <a:lstStyle/>
        <a:p>
          <a:endParaRPr lang="zh-CN" altLang="en-US"/>
        </a:p>
      </dgm:t>
    </dgm:pt>
    <dgm:pt modelId="{4D4EADA4-1090-45B0-95FD-7F77CA8D1577}" type="pres">
      <dgm:prSet presAssocID="{20EC2B01-E7F0-474C-BFD9-1E6A6BD78D11}" presName="childText" presStyleLbl="bgAcc1" presStyleIdx="3" presStyleCnt="4">
        <dgm:presLayoutVars>
          <dgm:bulletEnabled val="1"/>
        </dgm:presLayoutVars>
      </dgm:prSet>
      <dgm:spPr/>
      <dgm:t>
        <a:bodyPr/>
        <a:lstStyle/>
        <a:p>
          <a:endParaRPr lang="zh-CN" altLang="en-US"/>
        </a:p>
      </dgm:t>
    </dgm:pt>
  </dgm:ptLst>
  <dgm:cxnLst>
    <dgm:cxn modelId="{98689F00-AF18-4EBB-B9CF-406644D4AA43}" type="presOf" srcId="{F21E2364-B39A-48B7-9F63-4589EBB33D73}" destId="{3742D132-E773-41F0-8421-A41A488DECF7}" srcOrd="0" destOrd="0" presId="urn:microsoft.com/office/officeart/2005/8/layout/hierarchy3"/>
    <dgm:cxn modelId="{EFAAD092-E6A7-4033-86A8-9AADBD9A1C64}" type="presOf" srcId="{DFA2A5B0-B8F4-462D-8FC5-39025105CD03}" destId="{51ACCCA4-0478-47D8-A1FE-3C3B13AA4BF7}" srcOrd="0" destOrd="0" presId="urn:microsoft.com/office/officeart/2005/8/layout/hierarchy3"/>
    <dgm:cxn modelId="{1B97F845-78AA-4C3E-AAAD-EAA440A4CD6D}" type="presOf" srcId="{BFA179FD-EBA4-4403-B6CE-594C373ECBA3}" destId="{419917E1-A3B3-4AC7-A036-4B0891C75431}" srcOrd="0" destOrd="0" presId="urn:microsoft.com/office/officeart/2005/8/layout/hierarchy3"/>
    <dgm:cxn modelId="{3D846627-5E1A-4D61-BC3A-B10E9FC46061}" srcId="{FA02AD9F-CB02-4F18-91B3-6B2DB5B6C574}" destId="{DFA2A5B0-B8F4-462D-8FC5-39025105CD03}" srcOrd="1" destOrd="0" parTransId="{93986D10-6572-46DA-8D81-0BCE6206748C}" sibTransId="{34477700-40AB-4582-91EB-A71B471FD536}"/>
    <dgm:cxn modelId="{4D73E818-2EF8-4C26-BF75-34125DA0DC25}" type="presOf" srcId="{0BB54BEF-9C5A-41BC-B4D7-7ACC2A95B5D2}" destId="{18A39B55-261C-4202-9A48-547F7631B441}" srcOrd="0" destOrd="0" presId="urn:microsoft.com/office/officeart/2005/8/layout/hierarchy3"/>
    <dgm:cxn modelId="{F007BF01-1E27-4237-888E-47DC13FFA949}" type="presOf" srcId="{72C603D8-4F41-4602-B732-4E41E138703B}" destId="{5D8D8492-8A6C-4A4F-9093-446886DAF73F}" srcOrd="0" destOrd="0" presId="urn:microsoft.com/office/officeart/2005/8/layout/hierarchy3"/>
    <dgm:cxn modelId="{E94D0A78-0848-4537-ADE8-12F1ACAE6FFD}" srcId="{75322149-F8DC-4119-9E8F-1D555F6194B8}" destId="{D8A6F0E1-D8FD-48A1-9ECC-6BF435BED17F}" srcOrd="0" destOrd="0" parTransId="{B07729D6-19EE-4DA5-9A57-24A9CDEDDE6C}" sibTransId="{AC7E2AB7-5910-440A-9078-3E7CD89EE20F}"/>
    <dgm:cxn modelId="{914C8969-45A6-4ED4-BB0A-8EDBE55C7573}" srcId="{FA02AD9F-CB02-4F18-91B3-6B2DB5B6C574}" destId="{F21E2364-B39A-48B7-9F63-4589EBB33D73}" srcOrd="0" destOrd="0" parTransId="{BFA179FD-EBA4-4403-B6CE-594C373ECBA3}" sibTransId="{03A1B17D-6443-41BD-82B9-7ED69C192172}"/>
    <dgm:cxn modelId="{276F458E-DF58-4CFF-88A2-0AD1C6D2E730}" type="presOf" srcId="{75322149-F8DC-4119-9E8F-1D555F6194B8}" destId="{5766932F-8E8E-4A56-BC36-7B958AC12731}" srcOrd="0" destOrd="0" presId="urn:microsoft.com/office/officeart/2005/8/layout/hierarchy3"/>
    <dgm:cxn modelId="{AD0111DC-2806-4D46-A9C5-D72315DF6EF0}" srcId="{72C603D8-4F41-4602-B732-4E41E138703B}" destId="{75322149-F8DC-4119-9E8F-1D555F6194B8}" srcOrd="1" destOrd="0" parTransId="{28B7363F-60EB-46B7-8202-7596E04215A9}" sibTransId="{42AFEE09-D0BA-479A-91B3-03EB45A778CF}"/>
    <dgm:cxn modelId="{5ACFF029-FC47-45A1-A14F-55E7D1F10B10}" srcId="{75322149-F8DC-4119-9E8F-1D555F6194B8}" destId="{20EC2B01-E7F0-474C-BFD9-1E6A6BD78D11}" srcOrd="1" destOrd="0" parTransId="{0BB54BEF-9C5A-41BC-B4D7-7ACC2A95B5D2}" sibTransId="{4B2E92BC-0CFD-435A-90B3-BAF264794119}"/>
    <dgm:cxn modelId="{7DC8DC10-9646-41CE-BF2D-34A8994500C1}" type="presOf" srcId="{D8A6F0E1-D8FD-48A1-9ECC-6BF435BED17F}" destId="{0202B13F-7945-4044-8C52-7092F0713C71}" srcOrd="0" destOrd="0" presId="urn:microsoft.com/office/officeart/2005/8/layout/hierarchy3"/>
    <dgm:cxn modelId="{ACC14DDE-DACF-4C2E-B338-F065A9B0DFF9}" srcId="{72C603D8-4F41-4602-B732-4E41E138703B}" destId="{FA02AD9F-CB02-4F18-91B3-6B2DB5B6C574}" srcOrd="0" destOrd="0" parTransId="{61E80BF6-EC38-47D3-8BB9-3988045807BD}" sibTransId="{4B446924-CF59-4D5A-AD7D-B0700D2F0A2C}"/>
    <dgm:cxn modelId="{B6BE98FB-A895-47FC-A891-16645FE475C4}" type="presOf" srcId="{FA02AD9F-CB02-4F18-91B3-6B2DB5B6C574}" destId="{CE55EBDE-66C2-44F6-91DD-E2C83004A451}" srcOrd="0" destOrd="0" presId="urn:microsoft.com/office/officeart/2005/8/layout/hierarchy3"/>
    <dgm:cxn modelId="{A9217466-2231-4EE2-9567-4059DEFC3093}" type="presOf" srcId="{20EC2B01-E7F0-474C-BFD9-1E6A6BD78D11}" destId="{4D4EADA4-1090-45B0-95FD-7F77CA8D1577}" srcOrd="0" destOrd="0" presId="urn:microsoft.com/office/officeart/2005/8/layout/hierarchy3"/>
    <dgm:cxn modelId="{9C97C87F-84C9-41D9-945B-C284A489DE4A}" type="presOf" srcId="{FA02AD9F-CB02-4F18-91B3-6B2DB5B6C574}" destId="{557A0A0C-9E98-423F-AE57-E17103045452}" srcOrd="1" destOrd="0" presId="urn:microsoft.com/office/officeart/2005/8/layout/hierarchy3"/>
    <dgm:cxn modelId="{7232AC0D-2AC9-46F9-A4B4-997495794F57}" type="presOf" srcId="{75322149-F8DC-4119-9E8F-1D555F6194B8}" destId="{67C84B30-60DE-4BD3-A011-CEDA997FB99C}" srcOrd="1" destOrd="0" presId="urn:microsoft.com/office/officeart/2005/8/layout/hierarchy3"/>
    <dgm:cxn modelId="{365A097C-C503-4AF0-A681-DB87297BCE9D}" type="presOf" srcId="{B07729D6-19EE-4DA5-9A57-24A9CDEDDE6C}" destId="{368A385D-BE19-460C-A6C7-15161312DAC1}" srcOrd="0" destOrd="0" presId="urn:microsoft.com/office/officeart/2005/8/layout/hierarchy3"/>
    <dgm:cxn modelId="{9B51C812-FE9C-4580-B9E9-54E702D45E43}" type="presOf" srcId="{93986D10-6572-46DA-8D81-0BCE6206748C}" destId="{C783389E-DE0D-4E05-B7B5-C6EBFE72344A}" srcOrd="0" destOrd="0" presId="urn:microsoft.com/office/officeart/2005/8/layout/hierarchy3"/>
    <dgm:cxn modelId="{39D8A1B0-25DA-4940-8D2E-6C41CD7923FB}" type="presParOf" srcId="{5D8D8492-8A6C-4A4F-9093-446886DAF73F}" destId="{D496794A-4E34-4C2F-BE8C-DC9F96836096}" srcOrd="0" destOrd="0" presId="urn:microsoft.com/office/officeart/2005/8/layout/hierarchy3"/>
    <dgm:cxn modelId="{4C86AC1B-601D-4F95-91CA-C79F3A1B4B60}" type="presParOf" srcId="{D496794A-4E34-4C2F-BE8C-DC9F96836096}" destId="{7317D4DE-FAF1-4006-894D-580688CD73DE}" srcOrd="0" destOrd="0" presId="urn:microsoft.com/office/officeart/2005/8/layout/hierarchy3"/>
    <dgm:cxn modelId="{38A2A8AD-7907-4807-BB81-3E40D14253CE}" type="presParOf" srcId="{7317D4DE-FAF1-4006-894D-580688CD73DE}" destId="{CE55EBDE-66C2-44F6-91DD-E2C83004A451}" srcOrd="0" destOrd="0" presId="urn:microsoft.com/office/officeart/2005/8/layout/hierarchy3"/>
    <dgm:cxn modelId="{F898B3CF-1A8E-4CB8-8D3C-B2ABA5D70C03}" type="presParOf" srcId="{7317D4DE-FAF1-4006-894D-580688CD73DE}" destId="{557A0A0C-9E98-423F-AE57-E17103045452}" srcOrd="1" destOrd="0" presId="urn:microsoft.com/office/officeart/2005/8/layout/hierarchy3"/>
    <dgm:cxn modelId="{9D71DBF9-3AB9-4F69-96EE-9C1F0DA9EDFB}" type="presParOf" srcId="{D496794A-4E34-4C2F-BE8C-DC9F96836096}" destId="{10C1FA54-A22F-4D19-9267-99F5B2816D48}" srcOrd="1" destOrd="0" presId="urn:microsoft.com/office/officeart/2005/8/layout/hierarchy3"/>
    <dgm:cxn modelId="{058BDFF9-3616-48B9-A322-95DFA3748AE3}" type="presParOf" srcId="{10C1FA54-A22F-4D19-9267-99F5B2816D48}" destId="{419917E1-A3B3-4AC7-A036-4B0891C75431}" srcOrd="0" destOrd="0" presId="urn:microsoft.com/office/officeart/2005/8/layout/hierarchy3"/>
    <dgm:cxn modelId="{3B729107-0DA3-4C09-8E8B-2359BF51A903}" type="presParOf" srcId="{10C1FA54-A22F-4D19-9267-99F5B2816D48}" destId="{3742D132-E773-41F0-8421-A41A488DECF7}" srcOrd="1" destOrd="0" presId="urn:microsoft.com/office/officeart/2005/8/layout/hierarchy3"/>
    <dgm:cxn modelId="{8D83517D-262A-4F18-B721-056B91953F42}" type="presParOf" srcId="{10C1FA54-A22F-4D19-9267-99F5B2816D48}" destId="{C783389E-DE0D-4E05-B7B5-C6EBFE72344A}" srcOrd="2" destOrd="0" presId="urn:microsoft.com/office/officeart/2005/8/layout/hierarchy3"/>
    <dgm:cxn modelId="{D4FEFDBB-4CBC-48B7-A229-5CACDA9A8F7D}" type="presParOf" srcId="{10C1FA54-A22F-4D19-9267-99F5B2816D48}" destId="{51ACCCA4-0478-47D8-A1FE-3C3B13AA4BF7}" srcOrd="3" destOrd="0" presId="urn:microsoft.com/office/officeart/2005/8/layout/hierarchy3"/>
    <dgm:cxn modelId="{2098324B-98DD-4492-A2FA-B9B6010488B6}" type="presParOf" srcId="{5D8D8492-8A6C-4A4F-9093-446886DAF73F}" destId="{DFE1B461-91CB-409F-8257-0984519C2295}" srcOrd="1" destOrd="0" presId="urn:microsoft.com/office/officeart/2005/8/layout/hierarchy3"/>
    <dgm:cxn modelId="{C00EB4F3-B16C-40B5-91B7-633963FBCEAF}" type="presParOf" srcId="{DFE1B461-91CB-409F-8257-0984519C2295}" destId="{6F6321A4-B346-40E4-AF14-252A83EEF61D}" srcOrd="0" destOrd="0" presId="urn:microsoft.com/office/officeart/2005/8/layout/hierarchy3"/>
    <dgm:cxn modelId="{527AC78B-9743-4813-9145-592DF547BA18}" type="presParOf" srcId="{6F6321A4-B346-40E4-AF14-252A83EEF61D}" destId="{5766932F-8E8E-4A56-BC36-7B958AC12731}" srcOrd="0" destOrd="0" presId="urn:microsoft.com/office/officeart/2005/8/layout/hierarchy3"/>
    <dgm:cxn modelId="{540750E6-9264-44B9-85E3-B73A4A8C3745}" type="presParOf" srcId="{6F6321A4-B346-40E4-AF14-252A83EEF61D}" destId="{67C84B30-60DE-4BD3-A011-CEDA997FB99C}" srcOrd="1" destOrd="0" presId="urn:microsoft.com/office/officeart/2005/8/layout/hierarchy3"/>
    <dgm:cxn modelId="{2677D54D-2756-4DF7-9B35-459D75F728BE}" type="presParOf" srcId="{DFE1B461-91CB-409F-8257-0984519C2295}" destId="{8E6D6BB5-6829-4647-8894-394B1F7BDCD6}" srcOrd="1" destOrd="0" presId="urn:microsoft.com/office/officeart/2005/8/layout/hierarchy3"/>
    <dgm:cxn modelId="{9CA19925-99D2-4A97-8F2A-66925B50B7BB}" type="presParOf" srcId="{8E6D6BB5-6829-4647-8894-394B1F7BDCD6}" destId="{368A385D-BE19-460C-A6C7-15161312DAC1}" srcOrd="0" destOrd="0" presId="urn:microsoft.com/office/officeart/2005/8/layout/hierarchy3"/>
    <dgm:cxn modelId="{75AAAD71-1C96-4B06-AEA2-077050C491E4}" type="presParOf" srcId="{8E6D6BB5-6829-4647-8894-394B1F7BDCD6}" destId="{0202B13F-7945-4044-8C52-7092F0713C71}" srcOrd="1" destOrd="0" presId="urn:microsoft.com/office/officeart/2005/8/layout/hierarchy3"/>
    <dgm:cxn modelId="{B67F1AF5-FEAE-48D0-9976-57A97DCE3576}" type="presParOf" srcId="{8E6D6BB5-6829-4647-8894-394B1F7BDCD6}" destId="{18A39B55-261C-4202-9A48-547F7631B441}" srcOrd="2" destOrd="0" presId="urn:microsoft.com/office/officeart/2005/8/layout/hierarchy3"/>
    <dgm:cxn modelId="{78DA7839-3E67-45E0-AA8E-2AA3694263BF}" type="presParOf" srcId="{8E6D6BB5-6829-4647-8894-394B1F7BDCD6}" destId="{4D4EADA4-1090-45B0-95FD-7F77CA8D157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5EBDE-66C2-44F6-91DD-E2C83004A451}">
      <dsp:nvSpPr>
        <dsp:cNvPr id="0" name=""/>
        <dsp:cNvSpPr/>
      </dsp:nvSpPr>
      <dsp:spPr>
        <a:xfrm>
          <a:off x="2115095" y="448"/>
          <a:ext cx="1732359" cy="8661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smtClean="0"/>
            <a:t>Prior-WW2 period</a:t>
          </a:r>
          <a:endParaRPr lang="zh-CN" altLang="en-US" sz="2600" kern="1200" dirty="0"/>
        </a:p>
      </dsp:txBody>
      <dsp:txXfrm>
        <a:off x="2140465" y="25818"/>
        <a:ext cx="1681619" cy="815439"/>
      </dsp:txXfrm>
    </dsp:sp>
    <dsp:sp modelId="{419917E1-A3B3-4AC7-A036-4B0891C75431}">
      <dsp:nvSpPr>
        <dsp:cNvPr id="0" name=""/>
        <dsp:cNvSpPr/>
      </dsp:nvSpPr>
      <dsp:spPr>
        <a:xfrm>
          <a:off x="2288331" y="866628"/>
          <a:ext cx="173235" cy="649634"/>
        </a:xfrm>
        <a:custGeom>
          <a:avLst/>
          <a:gdLst/>
          <a:ahLst/>
          <a:cxnLst/>
          <a:rect l="0" t="0" r="0" b="0"/>
          <a:pathLst>
            <a:path>
              <a:moveTo>
                <a:pt x="0" y="0"/>
              </a:moveTo>
              <a:lnTo>
                <a:pt x="0" y="649634"/>
              </a:lnTo>
              <a:lnTo>
                <a:pt x="173235" y="6496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42D132-E773-41F0-8421-A41A488DECF7}">
      <dsp:nvSpPr>
        <dsp:cNvPr id="0" name=""/>
        <dsp:cNvSpPr/>
      </dsp:nvSpPr>
      <dsp:spPr>
        <a:xfrm>
          <a:off x="2461567" y="1083173"/>
          <a:ext cx="1385887" cy="8661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altLang="zh-CN" sz="3200" kern="1200" dirty="0" smtClean="0"/>
            <a:t>credit</a:t>
          </a:r>
          <a:endParaRPr lang="zh-CN" altLang="en-US" sz="3200" kern="1200" dirty="0"/>
        </a:p>
      </dsp:txBody>
      <dsp:txXfrm>
        <a:off x="2486937" y="1108543"/>
        <a:ext cx="1335147" cy="815439"/>
      </dsp:txXfrm>
    </dsp:sp>
    <dsp:sp modelId="{C783389E-DE0D-4E05-B7B5-C6EBFE72344A}">
      <dsp:nvSpPr>
        <dsp:cNvPr id="0" name=""/>
        <dsp:cNvSpPr/>
      </dsp:nvSpPr>
      <dsp:spPr>
        <a:xfrm>
          <a:off x="2288331" y="866628"/>
          <a:ext cx="173235" cy="1732359"/>
        </a:xfrm>
        <a:custGeom>
          <a:avLst/>
          <a:gdLst/>
          <a:ahLst/>
          <a:cxnLst/>
          <a:rect l="0" t="0" r="0" b="0"/>
          <a:pathLst>
            <a:path>
              <a:moveTo>
                <a:pt x="0" y="0"/>
              </a:moveTo>
              <a:lnTo>
                <a:pt x="0" y="1732359"/>
              </a:lnTo>
              <a:lnTo>
                <a:pt x="173235" y="173235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ACCCA4-0478-47D8-A1FE-3C3B13AA4BF7}">
      <dsp:nvSpPr>
        <dsp:cNvPr id="0" name=""/>
        <dsp:cNvSpPr/>
      </dsp:nvSpPr>
      <dsp:spPr>
        <a:xfrm>
          <a:off x="2461567" y="2165897"/>
          <a:ext cx="1385887" cy="8661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altLang="zh-CN" sz="3200" kern="1200" dirty="0" smtClean="0"/>
            <a:t>money</a:t>
          </a:r>
          <a:endParaRPr lang="zh-CN" altLang="en-US" sz="3200" kern="1200" dirty="0"/>
        </a:p>
      </dsp:txBody>
      <dsp:txXfrm>
        <a:off x="2486937" y="2191267"/>
        <a:ext cx="1335147" cy="815439"/>
      </dsp:txXfrm>
    </dsp:sp>
    <dsp:sp modelId="{5766932F-8E8E-4A56-BC36-7B958AC12731}">
      <dsp:nvSpPr>
        <dsp:cNvPr id="0" name=""/>
        <dsp:cNvSpPr/>
      </dsp:nvSpPr>
      <dsp:spPr>
        <a:xfrm>
          <a:off x="4280544" y="448"/>
          <a:ext cx="1732359" cy="8661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altLang="zh-CN" sz="2600" kern="1200" dirty="0" smtClean="0"/>
            <a:t>Post-WW2 period</a:t>
          </a:r>
          <a:endParaRPr lang="zh-CN" altLang="en-US" sz="2600" kern="1200" dirty="0"/>
        </a:p>
      </dsp:txBody>
      <dsp:txXfrm>
        <a:off x="4305914" y="25818"/>
        <a:ext cx="1681619" cy="815439"/>
      </dsp:txXfrm>
    </dsp:sp>
    <dsp:sp modelId="{368A385D-BE19-460C-A6C7-15161312DAC1}">
      <dsp:nvSpPr>
        <dsp:cNvPr id="0" name=""/>
        <dsp:cNvSpPr/>
      </dsp:nvSpPr>
      <dsp:spPr>
        <a:xfrm>
          <a:off x="4453780" y="866628"/>
          <a:ext cx="173235" cy="649634"/>
        </a:xfrm>
        <a:custGeom>
          <a:avLst/>
          <a:gdLst/>
          <a:ahLst/>
          <a:cxnLst/>
          <a:rect l="0" t="0" r="0" b="0"/>
          <a:pathLst>
            <a:path>
              <a:moveTo>
                <a:pt x="0" y="0"/>
              </a:moveTo>
              <a:lnTo>
                <a:pt x="0" y="649634"/>
              </a:lnTo>
              <a:lnTo>
                <a:pt x="173235" y="6496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2B13F-7945-4044-8C52-7092F0713C71}">
      <dsp:nvSpPr>
        <dsp:cNvPr id="0" name=""/>
        <dsp:cNvSpPr/>
      </dsp:nvSpPr>
      <dsp:spPr>
        <a:xfrm>
          <a:off x="4627016" y="1083173"/>
          <a:ext cx="1385887" cy="8661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altLang="zh-CN" sz="3200" kern="1200" dirty="0" smtClean="0"/>
            <a:t>credit</a:t>
          </a:r>
          <a:endParaRPr lang="zh-CN" altLang="en-US" sz="3200" kern="1200" dirty="0"/>
        </a:p>
      </dsp:txBody>
      <dsp:txXfrm>
        <a:off x="4652386" y="1108543"/>
        <a:ext cx="1335147" cy="815439"/>
      </dsp:txXfrm>
    </dsp:sp>
    <dsp:sp modelId="{18A39B55-261C-4202-9A48-547F7631B441}">
      <dsp:nvSpPr>
        <dsp:cNvPr id="0" name=""/>
        <dsp:cNvSpPr/>
      </dsp:nvSpPr>
      <dsp:spPr>
        <a:xfrm>
          <a:off x="4453780" y="866628"/>
          <a:ext cx="173235" cy="1732359"/>
        </a:xfrm>
        <a:custGeom>
          <a:avLst/>
          <a:gdLst/>
          <a:ahLst/>
          <a:cxnLst/>
          <a:rect l="0" t="0" r="0" b="0"/>
          <a:pathLst>
            <a:path>
              <a:moveTo>
                <a:pt x="0" y="0"/>
              </a:moveTo>
              <a:lnTo>
                <a:pt x="0" y="1732359"/>
              </a:lnTo>
              <a:lnTo>
                <a:pt x="173235" y="173235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4EADA4-1090-45B0-95FD-7F77CA8D1577}">
      <dsp:nvSpPr>
        <dsp:cNvPr id="0" name=""/>
        <dsp:cNvSpPr/>
      </dsp:nvSpPr>
      <dsp:spPr>
        <a:xfrm>
          <a:off x="4627016" y="2165897"/>
          <a:ext cx="1385887" cy="8661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altLang="zh-CN" sz="3200" kern="1200" dirty="0" smtClean="0"/>
            <a:t>money</a:t>
          </a:r>
          <a:endParaRPr lang="zh-CN" altLang="en-US" sz="3200" kern="1200" dirty="0"/>
        </a:p>
      </dsp:txBody>
      <dsp:txXfrm>
        <a:off x="4652386" y="2191267"/>
        <a:ext cx="1335147" cy="815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C3932-089A-4D18-AA7C-10E105DE2E3C}" type="datetimeFigureOut">
              <a:rPr lang="zh-CN" altLang="en-US" smtClean="0"/>
              <a:t>2015/3/2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023F8-A17F-479F-BA07-271BCC57F19C}" type="slidenum">
              <a:rPr lang="zh-CN" altLang="en-US" smtClean="0"/>
              <a:t>‹#›</a:t>
            </a:fld>
            <a:endParaRPr lang="zh-CN" altLang="en-US"/>
          </a:p>
        </p:txBody>
      </p:sp>
    </p:spTree>
    <p:extLst>
      <p:ext uri="{BB962C8B-B14F-4D97-AF65-F5344CB8AC3E}">
        <p14:creationId xmlns:p14="http://schemas.microsoft.com/office/powerpoint/2010/main" val="376500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Indeed the</a:t>
            </a:r>
            <a:r>
              <a:rPr lang="en-US" altLang="zh-CN" baseline="0" dirty="0" smtClean="0"/>
              <a:t> contribution of this paper is that it uses long-run comparative data which makes things clearer.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673091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Some similar work</a:t>
            </a:r>
            <a:r>
              <a:rPr lang="en-US" altLang="zh-CN" baseline="0" dirty="0" smtClean="0"/>
              <a:t> of this paper is presented here.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905665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Some similar work</a:t>
            </a:r>
            <a:r>
              <a:rPr lang="en-US" altLang="zh-CN" baseline="0" dirty="0" smtClean="0"/>
              <a:t> of this paper is presented here.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50003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 a</a:t>
            </a:r>
            <a:r>
              <a:rPr lang="en-US" altLang="zh-CN" baseline="0" dirty="0" smtClean="0"/>
              <a:t> practical application of this is to use the credit to predict the financial crisis. So the paper introduces these models. Here and p is the dummy variable that if there is a financial crisis, it is equal to 1. X is the control variables we might need in some specifications. There are two models: OLS linear probability and logit models. </a:t>
            </a:r>
            <a:endParaRPr lang="zh-CN" altLang="en-US" dirty="0"/>
          </a:p>
        </p:txBody>
      </p:sp>
      <p:sp>
        <p:nvSpPr>
          <p:cNvPr id="4" name="灯片编号占位符 3"/>
          <p:cNvSpPr>
            <a:spLocks noGrp="1"/>
          </p:cNvSpPr>
          <p:nvPr>
            <p:ph type="sldNum" sz="quarter" idx="10"/>
          </p:nvPr>
        </p:nvSpPr>
        <p:spPr/>
        <p:txBody>
          <a:bodyPr/>
          <a:lstStyle/>
          <a:p>
            <a:fld id="{E8BB60A0-25DE-4AA6-A4CA-94DBD0BD1624}" type="slidenum">
              <a:rPr lang="zh-CN" altLang="en-US" smtClean="0"/>
              <a:t>18</a:t>
            </a:fld>
            <a:endParaRPr lang="zh-CN" altLang="en-US"/>
          </a:p>
        </p:txBody>
      </p:sp>
    </p:spTree>
    <p:extLst>
      <p:ext uri="{BB962C8B-B14F-4D97-AF65-F5344CB8AC3E}">
        <p14:creationId xmlns:p14="http://schemas.microsoft.com/office/powerpoint/2010/main" val="2296525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Table</a:t>
            </a:r>
            <a:r>
              <a:rPr lang="en-US" altLang="zh-CN" baseline="0" dirty="0" smtClean="0"/>
              <a:t> 3 gives the baseline results of OLS and LOGIT estimates. The two lags of credit keeps significant for all cases, but R-squared is highest in specification (5). This marks the good performance of fit power. Another indicator the paper is interested in is AUROC, which is actually computed by Receiver Operating Characteristic Curve.  The value is shown in the table, and still we can find specification (5) has a relatively high value. </a:t>
            </a:r>
            <a:endParaRPr lang="zh-CN" altLang="en-US" dirty="0"/>
          </a:p>
        </p:txBody>
      </p:sp>
      <p:sp>
        <p:nvSpPr>
          <p:cNvPr id="4" name="灯片编号占位符 3"/>
          <p:cNvSpPr>
            <a:spLocks noGrp="1"/>
          </p:cNvSpPr>
          <p:nvPr>
            <p:ph type="sldNum" sz="quarter" idx="10"/>
          </p:nvPr>
        </p:nvSpPr>
        <p:spPr/>
        <p:txBody>
          <a:bodyPr/>
          <a:lstStyle/>
          <a:p>
            <a:fld id="{E8BB60A0-25DE-4AA6-A4CA-94DBD0BD1624}" type="slidenum">
              <a:rPr lang="zh-CN" altLang="en-US" smtClean="0"/>
              <a:t>19</a:t>
            </a:fld>
            <a:endParaRPr lang="zh-CN" altLang="en-US"/>
          </a:p>
        </p:txBody>
      </p:sp>
    </p:spTree>
    <p:extLst>
      <p:ext uri="{BB962C8B-B14F-4D97-AF65-F5344CB8AC3E}">
        <p14:creationId xmlns:p14="http://schemas.microsoft.com/office/powerpoint/2010/main" val="2680190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B60A0-25DE-4AA6-A4CA-94DBD0BD1624}" type="slidenum">
              <a:rPr lang="zh-CN" altLang="en-US" smtClean="0"/>
              <a:t>20</a:t>
            </a:fld>
            <a:endParaRPr lang="zh-CN" altLang="en-US"/>
          </a:p>
        </p:txBody>
      </p:sp>
    </p:spTree>
    <p:extLst>
      <p:ext uri="{BB962C8B-B14F-4D97-AF65-F5344CB8AC3E}">
        <p14:creationId xmlns:p14="http://schemas.microsoft.com/office/powerpoint/2010/main" val="312715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Is it always the case that credit is better than money in prediction of crisis? Or it is</a:t>
            </a:r>
            <a:r>
              <a:rPr lang="en-US" altLang="zh-CN" baseline="0" dirty="0" smtClean="0"/>
              <a:t> just true in the post-WW2 period?</a:t>
            </a:r>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t>23</a:t>
            </a:fld>
            <a:endParaRPr lang="zh-CN" altLang="en-US"/>
          </a:p>
        </p:txBody>
      </p:sp>
    </p:spTree>
    <p:extLst>
      <p:ext uri="{BB962C8B-B14F-4D97-AF65-F5344CB8AC3E}">
        <p14:creationId xmlns:p14="http://schemas.microsoft.com/office/powerpoint/2010/main" val="422317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 figures show in</a:t>
            </a:r>
            <a:r>
              <a:rPr lang="en-US" altLang="zh-CN" baseline="0" dirty="0" smtClean="0"/>
              <a:t> different periods, what are the performances of credit and money models. In the pre-WW2 period, the two models’ AUROCs are almost the same, while in the post-WW2 period, the two curves are significantly different, with credit model exceeding money model in most cases. And </a:t>
            </a:r>
            <a:r>
              <a:rPr lang="en-US" altLang="zh-CN" sz="1200" b="0" i="0" u="none" strike="noStrike" kern="1200" baseline="0" dirty="0" smtClean="0">
                <a:solidFill>
                  <a:schemeClr val="tx1"/>
                </a:solidFill>
                <a:latin typeface="+mn-lt"/>
                <a:ea typeface="+mn-ea"/>
                <a:cs typeface="+mn-cs"/>
              </a:rPr>
              <a:t>Kolmogorov-Smirnov test indicates the predictive power of money model is not statistically different from zero.</a:t>
            </a:r>
            <a:endParaRPr lang="zh-CN" altLang="en-US" dirty="0"/>
          </a:p>
        </p:txBody>
      </p:sp>
      <p:sp>
        <p:nvSpPr>
          <p:cNvPr id="4" name="灯片编号占位符 3"/>
          <p:cNvSpPr>
            <a:spLocks noGrp="1"/>
          </p:cNvSpPr>
          <p:nvPr>
            <p:ph type="sldNum" sz="quarter" idx="10"/>
          </p:nvPr>
        </p:nvSpPr>
        <p:spPr/>
        <p:txBody>
          <a:bodyPr/>
          <a:lstStyle/>
          <a:p>
            <a:fld id="{E8BB60A0-25DE-4AA6-A4CA-94DBD0BD1624}" type="slidenum">
              <a:rPr lang="zh-CN" altLang="en-US" smtClean="0"/>
              <a:t>25</a:t>
            </a:fld>
            <a:endParaRPr lang="zh-CN" altLang="en-US"/>
          </a:p>
        </p:txBody>
      </p:sp>
    </p:spTree>
    <p:extLst>
      <p:ext uri="{BB962C8B-B14F-4D97-AF65-F5344CB8AC3E}">
        <p14:creationId xmlns:p14="http://schemas.microsoft.com/office/powerpoint/2010/main" val="4070160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table six omitted</a:t>
            </a:r>
            <a:r>
              <a:rPr lang="en-US" altLang="zh-CN" baseline="0" dirty="0" smtClean="0"/>
              <a:t> variables issues are checked. The error term of specification (6) may include some other variables that need to be necessarily counted in the model. So in specification (15)-(19), GDP growth, inflation, nominal short term interest rate, real short term interest rate and changes in I/Y are respectively added to the baseline model. It suggests that adding those variables, the influence of credit becomes even bigger as the sum of lag coefficients has larger value than baseline model.</a:t>
            </a:r>
            <a:endParaRPr lang="zh-CN" altLang="en-US" dirty="0"/>
          </a:p>
        </p:txBody>
      </p:sp>
      <p:sp>
        <p:nvSpPr>
          <p:cNvPr id="4" name="灯片编号占位符 3"/>
          <p:cNvSpPr>
            <a:spLocks noGrp="1"/>
          </p:cNvSpPr>
          <p:nvPr>
            <p:ph type="sldNum" sz="quarter" idx="10"/>
          </p:nvPr>
        </p:nvSpPr>
        <p:spPr/>
        <p:txBody>
          <a:bodyPr/>
          <a:lstStyle/>
          <a:p>
            <a:fld id="{E8BB60A0-25DE-4AA6-A4CA-94DBD0BD1624}" type="slidenum">
              <a:rPr lang="zh-CN" altLang="en-US" smtClean="0"/>
              <a:t>27</a:t>
            </a:fld>
            <a:endParaRPr lang="zh-CN" altLang="en-US"/>
          </a:p>
        </p:txBody>
      </p:sp>
    </p:spTree>
    <p:extLst>
      <p:ext uri="{BB962C8B-B14F-4D97-AF65-F5344CB8AC3E}">
        <p14:creationId xmlns:p14="http://schemas.microsoft.com/office/powerpoint/2010/main" val="4000823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Table</a:t>
            </a:r>
            <a:r>
              <a:rPr lang="en-US" altLang="zh-CN" baseline="0" dirty="0" smtClean="0"/>
              <a:t> 7 accounts for asset prices’ influence. Common views attribute the asset price booms as the main factor to financial crisis. In table 7, credit is compared with asset prices which is represented by stock price changes in specification 20 and 21. While specification 22 displays the results where loans over GDP is added, which stands for how big the financial system is.</a:t>
            </a:r>
            <a:endParaRPr lang="zh-CN" altLang="en-US" dirty="0"/>
          </a:p>
        </p:txBody>
      </p:sp>
      <p:sp>
        <p:nvSpPr>
          <p:cNvPr id="4" name="灯片编号占位符 3"/>
          <p:cNvSpPr>
            <a:spLocks noGrp="1"/>
          </p:cNvSpPr>
          <p:nvPr>
            <p:ph type="sldNum" sz="quarter" idx="10"/>
          </p:nvPr>
        </p:nvSpPr>
        <p:spPr/>
        <p:txBody>
          <a:bodyPr/>
          <a:lstStyle/>
          <a:p>
            <a:fld id="{E8BB60A0-25DE-4AA6-A4CA-94DBD0BD1624}" type="slidenum">
              <a:rPr lang="zh-CN" altLang="en-US" smtClean="0"/>
              <a:t>29</a:t>
            </a:fld>
            <a:endParaRPr lang="zh-CN" altLang="en-US"/>
          </a:p>
        </p:txBody>
      </p:sp>
    </p:spTree>
    <p:extLst>
      <p:ext uri="{BB962C8B-B14F-4D97-AF65-F5344CB8AC3E}">
        <p14:creationId xmlns:p14="http://schemas.microsoft.com/office/powerpoint/2010/main" val="1607592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Table 8 compares explores</a:t>
            </a:r>
            <a:r>
              <a:rPr lang="en-US" altLang="zh-CN" baseline="0" dirty="0" smtClean="0"/>
              <a:t> the interaction between credit, asset prices and financial system. </a:t>
            </a:r>
            <a:endParaRPr lang="zh-CN" altLang="en-US" dirty="0"/>
          </a:p>
        </p:txBody>
      </p:sp>
      <p:sp>
        <p:nvSpPr>
          <p:cNvPr id="4" name="灯片编号占位符 3"/>
          <p:cNvSpPr>
            <a:spLocks noGrp="1"/>
          </p:cNvSpPr>
          <p:nvPr>
            <p:ph type="sldNum" sz="quarter" idx="10"/>
          </p:nvPr>
        </p:nvSpPr>
        <p:spPr/>
        <p:txBody>
          <a:bodyPr/>
          <a:lstStyle/>
          <a:p>
            <a:fld id="{E8BB60A0-25DE-4AA6-A4CA-94DBD0BD1624}" type="slidenum">
              <a:rPr lang="zh-CN" altLang="en-US" smtClean="0"/>
              <a:t>30</a:t>
            </a:fld>
            <a:endParaRPr lang="zh-CN" altLang="en-US"/>
          </a:p>
        </p:txBody>
      </p:sp>
    </p:spTree>
    <p:extLst>
      <p:ext uri="{BB962C8B-B14F-4D97-AF65-F5344CB8AC3E}">
        <p14:creationId xmlns:p14="http://schemas.microsoft.com/office/powerpoint/2010/main" val="691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Indeed the</a:t>
            </a:r>
            <a:r>
              <a:rPr lang="en-US" altLang="zh-CN" baseline="0" dirty="0" smtClean="0"/>
              <a:t> contribution of this paper is that it uses long-run comparative data which makes things clearer.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540785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Some similar work</a:t>
            </a:r>
            <a:r>
              <a:rPr lang="en-US" altLang="zh-CN" baseline="0" dirty="0" smtClean="0"/>
              <a:t> of this paper is presented here.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706699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Some similar work</a:t>
            </a:r>
            <a:r>
              <a:rPr lang="en-US" altLang="zh-CN" baseline="0" dirty="0" smtClean="0"/>
              <a:t> of this paper is presented here.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147727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Some similar work</a:t>
            </a:r>
            <a:r>
              <a:rPr lang="en-US" altLang="zh-CN" baseline="0" dirty="0" smtClean="0"/>
              <a:t> of this paper is presented here.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85308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With</a:t>
            </a:r>
            <a:r>
              <a:rPr lang="en-US" altLang="zh-CN" baseline="0" dirty="0" smtClean="0"/>
              <a:t> these facts, the paper try to solve three questions.</a:t>
            </a:r>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t>5</a:t>
            </a:fld>
            <a:endParaRPr lang="zh-CN" altLang="en-US"/>
          </a:p>
        </p:txBody>
      </p:sp>
    </p:spTree>
    <p:extLst>
      <p:ext uri="{BB962C8B-B14F-4D97-AF65-F5344CB8AC3E}">
        <p14:creationId xmlns:p14="http://schemas.microsoft.com/office/powerpoint/2010/main" val="342672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Impress we are interesting in </a:t>
            </a:r>
            <a:r>
              <a:rPr lang="en-US" altLang="zh-CN" dirty="0" err="1" smtClean="0"/>
              <a:t>b_t</a:t>
            </a:r>
            <a:r>
              <a:rPr lang="en-US" altLang="zh-CN" dirty="0" smtClean="0"/>
              <a:t>,</a:t>
            </a:r>
            <a:r>
              <a:rPr lang="en-US" altLang="zh-CN" baseline="0" dirty="0" smtClean="0"/>
              <a:t> and later the time series graphs of </a:t>
            </a:r>
            <a:r>
              <a:rPr lang="en-US" altLang="zh-CN" baseline="0" dirty="0" err="1" smtClean="0"/>
              <a:t>b_t</a:t>
            </a:r>
            <a:r>
              <a:rPr lang="en-US" altLang="zh-CN" baseline="0" dirty="0" smtClean="0"/>
              <a:t> are drawn.</a:t>
            </a:r>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t>8</a:t>
            </a:fld>
            <a:endParaRPr lang="zh-CN" altLang="en-US"/>
          </a:p>
        </p:txBody>
      </p:sp>
    </p:spTree>
    <p:extLst>
      <p:ext uri="{BB962C8B-B14F-4D97-AF65-F5344CB8AC3E}">
        <p14:creationId xmlns:p14="http://schemas.microsoft.com/office/powerpoint/2010/main" val="174740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figure is </a:t>
            </a:r>
            <a:endParaRPr lang="zh-CN" altLang="en-US" dirty="0"/>
          </a:p>
        </p:txBody>
      </p:sp>
      <p:sp>
        <p:nvSpPr>
          <p:cNvPr id="4" name="灯片编号占位符 3"/>
          <p:cNvSpPr>
            <a:spLocks noGrp="1"/>
          </p:cNvSpPr>
          <p:nvPr>
            <p:ph type="sldNum" sz="quarter" idx="10"/>
          </p:nvPr>
        </p:nvSpPr>
        <p:spPr/>
        <p:txBody>
          <a:bodyPr/>
          <a:lstStyle/>
          <a:p>
            <a:fld id="{E8BB60A0-25DE-4AA6-A4CA-94DBD0BD1624}" type="slidenum">
              <a:rPr lang="zh-CN" altLang="en-US" smtClean="0"/>
              <a:t>9</a:t>
            </a:fld>
            <a:endParaRPr lang="zh-CN" altLang="en-US"/>
          </a:p>
        </p:txBody>
      </p:sp>
    </p:spTree>
    <p:extLst>
      <p:ext uri="{BB962C8B-B14F-4D97-AF65-F5344CB8AC3E}">
        <p14:creationId xmlns:p14="http://schemas.microsoft.com/office/powerpoint/2010/main" val="293511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Some similar work</a:t>
            </a:r>
            <a:r>
              <a:rPr lang="en-US" altLang="zh-CN" baseline="0" dirty="0" smtClean="0"/>
              <a:t> of this paper is presented here.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55754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Some similar work</a:t>
            </a:r>
            <a:r>
              <a:rPr lang="en-US" altLang="zh-CN" baseline="0" dirty="0" smtClean="0"/>
              <a:t> of this paper is presented here.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967120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Some similar work</a:t>
            </a:r>
            <a:r>
              <a:rPr lang="en-US" altLang="zh-CN" baseline="0" dirty="0" smtClean="0"/>
              <a:t> of this paper is presented here.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3023F8-A17F-479F-BA07-271BCC57F19C}"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9533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57181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30000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2763349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52480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934163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514139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499313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31557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406802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47480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21306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80353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33091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49178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11561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96649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C5B80D-4A46-412C-A194-2F8BE83FA2FA}" type="datetimeFigureOut">
              <a:rPr lang="zh-CN" altLang="en-US" smtClean="0">
                <a:solidFill>
                  <a:prstClr val="black">
                    <a:tint val="75000"/>
                  </a:prstClr>
                </a:solidFill>
              </a:rPr>
              <a:pPr/>
              <a:t>2015/3/2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DB3A23-0760-4BE7-BE2F-758898E614B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8295707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Credit Booms Gone Bust: Monetary Policy, Leverage Cycles and Financial Crises</a:t>
            </a:r>
            <a:endParaRPr lang="zh-CN" altLang="en-US" dirty="0"/>
          </a:p>
        </p:txBody>
      </p:sp>
      <p:sp>
        <p:nvSpPr>
          <p:cNvPr id="3" name="副标题 2"/>
          <p:cNvSpPr>
            <a:spLocks noGrp="1"/>
          </p:cNvSpPr>
          <p:nvPr>
            <p:ph type="subTitle" idx="1"/>
          </p:nvPr>
        </p:nvSpPr>
        <p:spPr>
          <a:xfrm>
            <a:off x="1507067" y="4050833"/>
            <a:ext cx="7766936" cy="1926886"/>
          </a:xfrm>
        </p:spPr>
        <p:txBody>
          <a:bodyPr>
            <a:normAutofit/>
          </a:bodyPr>
          <a:lstStyle/>
          <a:p>
            <a:endParaRPr lang="en-US" altLang="zh-CN" dirty="0" smtClean="0"/>
          </a:p>
          <a:p>
            <a:r>
              <a:rPr lang="en-US" altLang="zh-CN" dirty="0" smtClean="0"/>
              <a:t>By </a:t>
            </a:r>
            <a:r>
              <a:rPr lang="en-US" altLang="zh-CN" dirty="0"/>
              <a:t>Moritz </a:t>
            </a:r>
            <a:r>
              <a:rPr lang="en-US" altLang="zh-CN" dirty="0" err="1"/>
              <a:t>Schularick</a:t>
            </a:r>
            <a:r>
              <a:rPr lang="en-US" altLang="zh-CN" dirty="0"/>
              <a:t> and Alan M. Taylor</a:t>
            </a:r>
          </a:p>
          <a:p>
            <a:endParaRPr lang="en-US" altLang="zh-CN" dirty="0"/>
          </a:p>
          <a:p>
            <a:r>
              <a:rPr lang="en-US" altLang="zh-CN" dirty="0" smtClean="0"/>
              <a:t>presentation given </a:t>
            </a:r>
            <a:r>
              <a:rPr lang="en-US" altLang="zh-CN" dirty="0"/>
              <a:t>by </a:t>
            </a:r>
            <a:r>
              <a:rPr lang="en-US" altLang="zh-CN" dirty="0" err="1"/>
              <a:t>Yimeng</a:t>
            </a:r>
            <a:r>
              <a:rPr lang="en-US" altLang="zh-CN" dirty="0"/>
              <a:t> </a:t>
            </a:r>
            <a:r>
              <a:rPr lang="en-US" altLang="zh-CN" dirty="0" err="1"/>
              <a:t>Xie</a:t>
            </a:r>
            <a:endParaRPr lang="zh-CN" altLang="en-US" dirty="0"/>
          </a:p>
          <a:p>
            <a:endParaRPr lang="zh-CN" altLang="en-US" dirty="0"/>
          </a:p>
        </p:txBody>
      </p:sp>
    </p:spTree>
    <p:extLst>
      <p:ext uri="{BB962C8B-B14F-4D97-AF65-F5344CB8AC3E}">
        <p14:creationId xmlns:p14="http://schemas.microsoft.com/office/powerpoint/2010/main" val="940411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571500"/>
            <a:ext cx="7178039" cy="5470525"/>
          </a:xfrm>
        </p:spPr>
      </p:pic>
    </p:spTree>
    <p:extLst>
      <p:ext uri="{BB962C8B-B14F-4D97-AF65-F5344CB8AC3E}">
        <p14:creationId xmlns:p14="http://schemas.microsoft.com/office/powerpoint/2010/main" val="223244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Data</a:t>
            </a:r>
            <a:endParaRPr lang="zh-CN" altLang="en-US" dirty="0"/>
          </a:p>
        </p:txBody>
      </p:sp>
      <p:sp>
        <p:nvSpPr>
          <p:cNvPr id="3" name="内容占位符 2"/>
          <p:cNvSpPr>
            <a:spLocks noGrp="1"/>
          </p:cNvSpPr>
          <p:nvPr>
            <p:ph idx="1"/>
          </p:nvPr>
        </p:nvSpPr>
        <p:spPr/>
        <p:txBody>
          <a:bodyPr/>
          <a:lstStyle/>
          <a:p>
            <a:r>
              <a:rPr lang="en-US" altLang="zh-CN" dirty="0"/>
              <a:t>The first era: 1870-1939; in the long run, money and credit maintained a roughly stable relationship to each other, and to the size of the economy measured by GDP. The only exception is great depression. And in this period, money view is able to dominate.</a:t>
            </a:r>
          </a:p>
          <a:p>
            <a:endParaRPr lang="en-US" altLang="zh-CN" dirty="0"/>
          </a:p>
          <a:p>
            <a:r>
              <a:rPr lang="en-US" altLang="zh-CN" dirty="0" smtClean="0"/>
              <a:t>The </a:t>
            </a:r>
            <a:r>
              <a:rPr lang="en-US" altLang="zh-CN" dirty="0"/>
              <a:t>second era: post-1945, money and credit recover and the latter decouples from the former while both grow rapidly. That is because of the increased leverage and augmented funding via the nonmonetary liabilities of banks.</a:t>
            </a:r>
          </a:p>
          <a:p>
            <a:endParaRPr lang="zh-CN" altLang="en-US" dirty="0"/>
          </a:p>
        </p:txBody>
      </p:sp>
    </p:spTree>
    <p:extLst>
      <p:ext uri="{BB962C8B-B14F-4D97-AF65-F5344CB8AC3E}">
        <p14:creationId xmlns:p14="http://schemas.microsoft.com/office/powerpoint/2010/main" val="404225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260" y="822960"/>
            <a:ext cx="8092439" cy="5623560"/>
          </a:xfrm>
        </p:spPr>
      </p:pic>
    </p:spTree>
    <p:extLst>
      <p:ext uri="{BB962C8B-B14F-4D97-AF65-F5344CB8AC3E}">
        <p14:creationId xmlns:p14="http://schemas.microsoft.com/office/powerpoint/2010/main" val="3249522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87114"/>
            <a:ext cx="7766936" cy="1646302"/>
          </a:xfrm>
        </p:spPr>
        <p:txBody>
          <a:bodyPr/>
          <a:lstStyle/>
          <a:p>
            <a:pPr algn="l"/>
            <a:r>
              <a:rPr lang="en-US" altLang="zh-CN" dirty="0" smtClean="0"/>
              <a:t>Event Analysis</a:t>
            </a:r>
            <a:endParaRPr lang="zh-CN" altLang="en-US" dirty="0"/>
          </a:p>
        </p:txBody>
      </p:sp>
      <p:sp>
        <p:nvSpPr>
          <p:cNvPr id="3" name="副标题 2"/>
          <p:cNvSpPr>
            <a:spLocks noGrp="1"/>
          </p:cNvSpPr>
          <p:nvPr>
            <p:ph type="subTitle" idx="1"/>
          </p:nvPr>
        </p:nvSpPr>
        <p:spPr>
          <a:xfrm>
            <a:off x="1507067" y="1833416"/>
            <a:ext cx="7766936" cy="4144303"/>
          </a:xfrm>
        </p:spPr>
        <p:txBody>
          <a:bodyPr>
            <a:normAutofit/>
          </a:bodyPr>
          <a:lstStyle/>
          <a:p>
            <a:pPr algn="just"/>
            <a:endParaRPr lang="en-US" altLang="zh-CN" dirty="0"/>
          </a:p>
          <a:p>
            <a:pPr algn="just"/>
            <a:r>
              <a:rPr lang="en-US" altLang="zh-CN" dirty="0" smtClean="0"/>
              <a:t>Financial </a:t>
            </a:r>
            <a:r>
              <a:rPr lang="en-US" altLang="zh-CN" dirty="0"/>
              <a:t>crises are defined as events during which a country’s banking sector experiences bank runs, sharp increases in default rates accompanied by large losses of capital that result in public intervention.</a:t>
            </a:r>
          </a:p>
          <a:p>
            <a:pPr algn="just"/>
            <a:endParaRPr lang="en-US" altLang="zh-CN" dirty="0" smtClean="0"/>
          </a:p>
          <a:p>
            <a:pPr algn="just"/>
            <a:endParaRPr lang="en-US" altLang="zh-CN" dirty="0"/>
          </a:p>
          <a:p>
            <a:pPr algn="just"/>
            <a:r>
              <a:rPr lang="en-US" altLang="zh-CN" dirty="0" smtClean="0"/>
              <a:t>An </a:t>
            </a:r>
            <a:r>
              <a:rPr lang="en-US" altLang="zh-CN" dirty="0"/>
              <a:t>annual coding of financial crisis episodes based on documentary descriptions in </a:t>
            </a:r>
            <a:r>
              <a:rPr lang="en-US" altLang="zh-CN" dirty="0" err="1"/>
              <a:t>Bordo</a:t>
            </a:r>
            <a:r>
              <a:rPr lang="en-US" altLang="zh-CN" dirty="0"/>
              <a:t> et al. (2001) and Reinhart and </a:t>
            </a:r>
            <a:r>
              <a:rPr lang="en-US" altLang="zh-CN" dirty="0" err="1"/>
              <a:t>Rogoff</a:t>
            </a:r>
            <a:r>
              <a:rPr lang="en-US" altLang="zh-CN" dirty="0"/>
              <a:t> (2009</a:t>
            </a:r>
            <a:r>
              <a:rPr lang="en-US" altLang="zh-CN" dirty="0" smtClean="0"/>
              <a:t>) is adopted, both of which are </a:t>
            </a:r>
            <a:r>
              <a:rPr lang="en-US" altLang="zh-CN" dirty="0"/>
              <a:t>widely-used historical data sets that we compared and merged for a consistent definition of event windows</a:t>
            </a:r>
            <a:endParaRPr lang="zh-CN" altLang="en-US" dirty="0"/>
          </a:p>
          <a:p>
            <a:pPr algn="just"/>
            <a:endParaRPr lang="en-US" altLang="zh-CN" dirty="0" smtClean="0"/>
          </a:p>
        </p:txBody>
      </p:sp>
    </p:spTree>
    <p:extLst>
      <p:ext uri="{BB962C8B-B14F-4D97-AF65-F5344CB8AC3E}">
        <p14:creationId xmlns:p14="http://schemas.microsoft.com/office/powerpoint/2010/main" val="1182653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07067" y="1833416"/>
            <a:ext cx="7766936" cy="4144303"/>
          </a:xfrm>
        </p:spPr>
        <p:txBody>
          <a:bodyPr>
            <a:normAutofit/>
          </a:bodyPr>
          <a:lstStyle/>
          <a:p>
            <a:pPr algn="just"/>
            <a:endParaRPr lang="en-US" altLang="zh-CN" dirty="0"/>
          </a:p>
          <a:p>
            <a:pPr algn="just"/>
            <a:endParaRPr lang="en-US" altLang="zh-CN" dirty="0" smtClean="0"/>
          </a:p>
        </p:txBody>
      </p:sp>
      <p:pic>
        <p:nvPicPr>
          <p:cNvPr id="4" name="内容占位符 3"/>
          <p:cNvPicPr>
            <a:picLocks noChangeAspect="1"/>
          </p:cNvPicPr>
          <p:nvPr/>
        </p:nvPicPr>
        <p:blipFill>
          <a:blip r:embed="rId3"/>
          <a:stretch>
            <a:fillRect/>
          </a:stretch>
        </p:blipFill>
        <p:spPr>
          <a:xfrm>
            <a:off x="2423160" y="1188720"/>
            <a:ext cx="6063256" cy="4996034"/>
          </a:xfrm>
          <a:prstGeom prst="rect">
            <a:avLst/>
          </a:prstGeom>
        </p:spPr>
      </p:pic>
    </p:spTree>
    <p:extLst>
      <p:ext uri="{BB962C8B-B14F-4D97-AF65-F5344CB8AC3E}">
        <p14:creationId xmlns:p14="http://schemas.microsoft.com/office/powerpoint/2010/main" val="2702450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07067" y="1833416"/>
            <a:ext cx="7766936" cy="4144303"/>
          </a:xfrm>
        </p:spPr>
        <p:txBody>
          <a:bodyPr>
            <a:normAutofit/>
          </a:bodyPr>
          <a:lstStyle/>
          <a:p>
            <a:pPr algn="just"/>
            <a:endParaRPr lang="en-US" altLang="zh-CN" dirty="0"/>
          </a:p>
          <a:p>
            <a:pPr algn="just"/>
            <a:endParaRPr lang="en-US" altLang="zh-CN" dirty="0" smtClean="0"/>
          </a:p>
        </p:txBody>
      </p:sp>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499" y="1116177"/>
            <a:ext cx="5864072" cy="4351338"/>
          </a:xfrm>
          <a:prstGeom prst="rect">
            <a:avLst/>
          </a:prstGeom>
        </p:spPr>
      </p:pic>
    </p:spTree>
    <p:extLst>
      <p:ext uri="{BB962C8B-B14F-4D97-AF65-F5344CB8AC3E}">
        <p14:creationId xmlns:p14="http://schemas.microsoft.com/office/powerpoint/2010/main" val="4041252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07067" y="1833416"/>
            <a:ext cx="7766936" cy="4144303"/>
          </a:xfrm>
        </p:spPr>
        <p:txBody>
          <a:bodyPr>
            <a:normAutofit/>
          </a:bodyPr>
          <a:lstStyle/>
          <a:p>
            <a:pPr algn="just"/>
            <a:endParaRPr lang="en-US" altLang="zh-CN" dirty="0"/>
          </a:p>
          <a:p>
            <a:pPr algn="just"/>
            <a:endParaRPr lang="en-US" altLang="zh-CN" dirty="0" smtClean="0"/>
          </a:p>
        </p:txBody>
      </p:sp>
      <p:pic>
        <p:nvPicPr>
          <p:cNvPr id="4"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814" y="1072056"/>
            <a:ext cx="5864772" cy="4969970"/>
          </a:xfrm>
          <a:prstGeom prst="rect">
            <a:avLst/>
          </a:prstGeom>
        </p:spPr>
      </p:pic>
    </p:spTree>
    <p:extLst>
      <p:ext uri="{BB962C8B-B14F-4D97-AF65-F5344CB8AC3E}">
        <p14:creationId xmlns:p14="http://schemas.microsoft.com/office/powerpoint/2010/main" val="133769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07067" y="1833416"/>
            <a:ext cx="7766936" cy="4144303"/>
          </a:xfrm>
        </p:spPr>
        <p:txBody>
          <a:bodyPr>
            <a:normAutofit/>
          </a:bodyPr>
          <a:lstStyle/>
          <a:p>
            <a:pPr algn="just"/>
            <a:endParaRPr lang="en-US" altLang="zh-CN" dirty="0"/>
          </a:p>
          <a:p>
            <a:pPr algn="just"/>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740136"/>
            <a:ext cx="9847619" cy="4904762"/>
          </a:xfrm>
          <a:prstGeom prst="rect">
            <a:avLst/>
          </a:prstGeom>
        </p:spPr>
      </p:pic>
    </p:spTree>
    <p:extLst>
      <p:ext uri="{BB962C8B-B14F-4D97-AF65-F5344CB8AC3E}">
        <p14:creationId xmlns:p14="http://schemas.microsoft.com/office/powerpoint/2010/main" val="3110466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Does a </a:t>
            </a:r>
            <a:r>
              <a:rPr lang="en-US" altLang="zh-CN" dirty="0"/>
              <a:t>country’s recent history of credit growth help predict a financial </a:t>
            </a:r>
            <a:r>
              <a:rPr lang="en-US" altLang="zh-CN" dirty="0" smtClean="0"/>
              <a:t>crisis?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OLS Linear Probability: </a:t>
                </a:r>
              </a:p>
              <a:p>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𝑖𝑡</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1</m:t>
                          </m:r>
                        </m:sub>
                      </m:sSub>
                      <m:d>
                        <m:dPr>
                          <m:ctrlPr>
                            <a:rPr lang="en-US" altLang="zh-CN" b="0" i="1" smtClean="0">
                              <a:latin typeface="Cambria Math"/>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𝐷𝑙𝑜𝑔</m:t>
                      </m:r>
                      <m:sSub>
                        <m:sSubPr>
                          <m:ctrlPr>
                            <a:rPr lang="en-US" altLang="zh-CN" b="0" i="1" smtClean="0">
                              <a:latin typeface="Cambria Math"/>
                            </a:rPr>
                          </m:ctrlPr>
                        </m:sSubPr>
                        <m:e>
                          <m:r>
                            <a:rPr lang="en-US" altLang="zh-CN" i="1" smtClean="0">
                              <a:latin typeface="Cambria Math" panose="02040503050406030204" pitchFamily="18" charset="0"/>
                            </a:rPr>
                            <m:t>𝐶𝑅𝐸𝐷𝐼𝑇</m:t>
                          </m:r>
                        </m:e>
                        <m:sub>
                          <m:r>
                            <a:rPr lang="en-US" altLang="zh-CN" b="0" i="1" smtClean="0">
                              <a:latin typeface="Cambria Math" panose="02040503050406030204" pitchFamily="18" charset="0"/>
                            </a:rPr>
                            <m:t>𝑖𝑡</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sub>
                      </m:sSub>
                      <m:d>
                        <m:dPr>
                          <m:ctrlPr>
                            <a:rPr lang="en-US" altLang="zh-CN" b="0" i="1" smtClean="0">
                              <a:latin typeface="Cambria Math"/>
                            </a:rPr>
                          </m:ctrlPr>
                        </m:dPr>
                        <m:e>
                          <m:r>
                            <a:rPr lang="en-US" altLang="zh-CN" b="0" i="1" smtClean="0">
                              <a:latin typeface="Cambria Math" panose="02040503050406030204" pitchFamily="18" charset="0"/>
                            </a:rPr>
                            <m:t>𝐿</m:t>
                          </m:r>
                        </m:e>
                      </m:d>
                      <m:sSub>
                        <m:sSubPr>
                          <m:ctrlPr>
                            <a:rPr lang="en-US" altLang="zh-CN" b="0" i="1" smtClean="0">
                              <a:latin typeface="Cambria Math"/>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𝑖𝑡</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𝑖𝑡</m:t>
                          </m:r>
                        </m:sub>
                      </m:sSub>
                    </m:oMath>
                  </m:oMathPara>
                </a14:m>
                <a:endParaRPr lang="en-US" altLang="zh-CN" dirty="0" smtClean="0"/>
              </a:p>
              <a:p>
                <a:pPr marL="0" indent="0">
                  <a:buNone/>
                </a:pPr>
                <a:endParaRPr lang="en-US" altLang="zh-CN" dirty="0"/>
              </a:p>
              <a:p>
                <a:pPr marL="0" indent="0">
                  <a:buNone/>
                </a:pPr>
                <a:r>
                  <a:rPr lang="en-US" altLang="zh-CN" dirty="0" smtClean="0"/>
                  <a:t>Logit: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𝑙𝑜𝑔𝑖𝑡</m:t>
                      </m:r>
                      <m:d>
                        <m:dPr>
                          <m:ctrlPr>
                            <a:rPr lang="en-US" altLang="zh-CN" b="0" i="1" smtClean="0">
                              <a:latin typeface="Cambria Math"/>
                            </a:rPr>
                          </m:ctrlPr>
                        </m:dPr>
                        <m:e>
                          <m:sSub>
                            <m:sSubPr>
                              <m:ctrlPr>
                                <a:rPr lang="en-US" altLang="zh-CN" b="0" i="1" smtClean="0">
                                  <a:latin typeface="Cambria Math"/>
                                </a:rPr>
                              </m:ctrlPr>
                            </m:sSubPr>
                            <m:e>
                              <m:r>
                                <a:rPr lang="en-US" altLang="zh-CN" i="1" smtClean="0">
                                  <a:latin typeface="Cambria Math" panose="02040503050406030204" pitchFamily="18" charset="0"/>
                                </a:rPr>
                                <m:t>𝑝</m:t>
                              </m:r>
                            </m:e>
                            <m:sub>
                              <m:r>
                                <a:rPr lang="en-US" altLang="zh-CN" b="0" i="1" smtClean="0">
                                  <a:latin typeface="Cambria Math" panose="02040503050406030204" pitchFamily="18" charset="0"/>
                                </a:rPr>
                                <m:t>𝑖𝑡</m:t>
                              </m:r>
                            </m:sub>
                          </m:sSub>
                        </m:e>
                      </m:d>
                      <m: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𝑏</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d>
                        <m:dPr>
                          <m:ctrlPr>
                            <a:rPr lang="en-US" altLang="zh-CN" i="1">
                              <a:latin typeface="Cambria Math"/>
                            </a:rPr>
                          </m:ctrlPr>
                        </m:dPr>
                        <m:e>
                          <m:r>
                            <a:rPr lang="en-US" altLang="zh-CN" i="1">
                              <a:latin typeface="Cambria Math" panose="02040503050406030204" pitchFamily="18" charset="0"/>
                            </a:rPr>
                            <m:t>𝐿</m:t>
                          </m:r>
                        </m:e>
                      </m:d>
                      <m:r>
                        <a:rPr lang="en-US" altLang="zh-CN" i="1">
                          <a:latin typeface="Cambria Math" panose="02040503050406030204" pitchFamily="18" charset="0"/>
                        </a:rPr>
                        <m:t>𝐷𝑙𝑜𝑔</m:t>
                      </m:r>
                      <m:sSub>
                        <m:sSubPr>
                          <m:ctrlPr>
                            <a:rPr lang="en-US" altLang="zh-CN" i="1">
                              <a:latin typeface="Cambria Math"/>
                            </a:rPr>
                          </m:ctrlPr>
                        </m:sSubPr>
                        <m:e>
                          <m:r>
                            <a:rPr lang="en-US" altLang="zh-CN" i="1">
                              <a:latin typeface="Cambria Math" panose="02040503050406030204" pitchFamily="18" charset="0"/>
                            </a:rPr>
                            <m:t>𝐶𝑅𝐸𝐷𝐼𝑇</m:t>
                          </m:r>
                        </m:e>
                        <m:sub>
                          <m:r>
                            <a:rPr lang="en-US" altLang="zh-CN" i="1">
                              <a:latin typeface="Cambria Math" panose="02040503050406030204" pitchFamily="18" charset="0"/>
                            </a:rPr>
                            <m:t>𝑖𝑡</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d>
                        <m:dPr>
                          <m:ctrlPr>
                            <a:rPr lang="en-US" altLang="zh-CN" i="1">
                              <a:latin typeface="Cambria Math"/>
                            </a:rPr>
                          </m:ctrlPr>
                        </m:dPr>
                        <m:e>
                          <m:r>
                            <a:rPr lang="en-US" altLang="zh-CN" i="1">
                              <a:latin typeface="Cambria Math" panose="02040503050406030204" pitchFamily="18" charset="0"/>
                            </a:rPr>
                            <m:t>𝐿</m:t>
                          </m:r>
                        </m:e>
                      </m:d>
                      <m:sSub>
                        <m:sSubPr>
                          <m:ctrlPr>
                            <a:rPr lang="en-US" altLang="zh-CN" i="1">
                              <a:latin typeface="Cambria Math"/>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𝑖𝑡</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𝑖𝑡</m:t>
                          </m:r>
                        </m:sub>
                      </m:sSub>
                    </m:oMath>
                  </m:oMathPara>
                </a14:m>
                <a:endParaRPr lang="en-US" altLang="zh-CN" dirty="0" smtClean="0"/>
              </a:p>
              <a:p>
                <a:pPr marL="0" indent="0">
                  <a:buNone/>
                </a:pPr>
                <a:endParaRPr lang="en-US" altLang="zh-CN" dirty="0"/>
              </a:p>
              <a:p>
                <a:pPr marL="0" indent="0">
                  <a:buNone/>
                </a:pPr>
                <a:r>
                  <a:rPr lang="en-US" altLang="zh-CN" dirty="0" smtClean="0"/>
                  <a:t>Where </a:t>
                </a:r>
                <a14:m>
                  <m:oMath xmlns:m="http://schemas.openxmlformats.org/officeDocument/2006/math">
                    <m:r>
                      <a:rPr lang="en-US" altLang="zh-CN" i="1">
                        <a:latin typeface="Cambria Math" panose="02040503050406030204" pitchFamily="18" charset="0"/>
                      </a:rPr>
                      <m:t>𝑙𝑜𝑔𝑖𝑡</m:t>
                    </m:r>
                    <m:d>
                      <m:dPr>
                        <m:ctrlPr>
                          <a:rPr lang="en-US" altLang="zh-CN" b="0" i="1" smtClean="0">
                            <a:latin typeface="Cambria Math"/>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smtClean="0"/>
                  <a:t> </a:t>
                </a:r>
                <a:r>
                  <a:rPr lang="en-US" altLang="zh-CN" dirty="0" smtClean="0"/>
                  <a:t>is the log of the odds ratio and L is the lag operator.</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567" t="-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976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1860330" y="139047"/>
            <a:ext cx="6886575" cy="6011056"/>
          </a:xfrm>
          <a:prstGeom prst="rect">
            <a:avLst/>
          </a:prstGeom>
        </p:spPr>
      </p:pic>
    </p:spTree>
    <p:extLst>
      <p:ext uri="{BB962C8B-B14F-4D97-AF65-F5344CB8AC3E}">
        <p14:creationId xmlns:p14="http://schemas.microsoft.com/office/powerpoint/2010/main" val="349811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87114"/>
            <a:ext cx="7766936" cy="1646302"/>
          </a:xfrm>
        </p:spPr>
        <p:txBody>
          <a:bodyPr/>
          <a:lstStyle/>
          <a:p>
            <a:pPr algn="l"/>
            <a:r>
              <a:rPr lang="en-US" altLang="zh-CN" dirty="0"/>
              <a:t>O</a:t>
            </a:r>
            <a:r>
              <a:rPr lang="en-US" altLang="zh-CN" dirty="0" smtClean="0"/>
              <a:t>utline</a:t>
            </a:r>
            <a:endParaRPr lang="zh-CN" altLang="en-US" dirty="0"/>
          </a:p>
        </p:txBody>
      </p:sp>
      <p:sp>
        <p:nvSpPr>
          <p:cNvPr id="3" name="副标题 2"/>
          <p:cNvSpPr>
            <a:spLocks noGrp="1"/>
          </p:cNvSpPr>
          <p:nvPr>
            <p:ph type="subTitle" idx="1"/>
          </p:nvPr>
        </p:nvSpPr>
        <p:spPr>
          <a:xfrm>
            <a:off x="1507067" y="1833416"/>
            <a:ext cx="7766936" cy="4144303"/>
          </a:xfrm>
        </p:spPr>
        <p:txBody>
          <a:bodyPr>
            <a:normAutofit/>
          </a:bodyPr>
          <a:lstStyle/>
          <a:p>
            <a:pPr algn="just"/>
            <a:endParaRPr lang="en-US" altLang="zh-CN" dirty="0"/>
          </a:p>
          <a:p>
            <a:pPr algn="just"/>
            <a:r>
              <a:rPr lang="en-US" altLang="zh-CN" dirty="0" smtClean="0"/>
              <a:t>This paper studies </a:t>
            </a:r>
            <a:r>
              <a:rPr lang="en-US" altLang="zh-CN" dirty="0"/>
              <a:t>the behavior of money, credit, and macroeconomic indicators based on historical </a:t>
            </a:r>
            <a:r>
              <a:rPr lang="en-US" altLang="zh-CN" dirty="0" smtClean="0"/>
              <a:t>dataset for 14 countries </a:t>
            </a:r>
            <a:r>
              <a:rPr lang="en-US" altLang="zh-CN" dirty="0"/>
              <a:t>over the years </a:t>
            </a:r>
            <a:r>
              <a:rPr lang="en-US" altLang="zh-CN" dirty="0" smtClean="0"/>
              <a:t>1870-2008.</a:t>
            </a:r>
            <a:endParaRPr lang="en-US" altLang="zh-CN" dirty="0"/>
          </a:p>
          <a:p>
            <a:pPr algn="just"/>
            <a:endParaRPr lang="en-US" altLang="zh-CN" dirty="0" smtClean="0"/>
          </a:p>
          <a:p>
            <a:pPr algn="just"/>
            <a:endParaRPr lang="en-US" altLang="zh-CN" dirty="0" smtClean="0"/>
          </a:p>
        </p:txBody>
      </p:sp>
      <p:graphicFrame>
        <p:nvGraphicFramePr>
          <p:cNvPr id="5" name="图示 4"/>
          <p:cNvGraphicFramePr/>
          <p:nvPr>
            <p:extLst>
              <p:ext uri="{D42A27DB-BD31-4B8C-83A1-F6EECF244321}">
                <p14:modId xmlns:p14="http://schemas.microsoft.com/office/powerpoint/2010/main" val="1369292694"/>
              </p:ext>
            </p:extLst>
          </p:nvPr>
        </p:nvGraphicFramePr>
        <p:xfrm>
          <a:off x="1369848" y="3184635"/>
          <a:ext cx="8128000" cy="3032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0438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2908093" y="899410"/>
            <a:ext cx="6490740" cy="5277553"/>
          </a:xfrm>
          <a:prstGeom prst="rect">
            <a:avLst/>
          </a:prstGeom>
        </p:spPr>
      </p:pic>
    </p:spTree>
    <p:extLst>
      <p:ext uri="{BB962C8B-B14F-4D97-AF65-F5344CB8AC3E}">
        <p14:creationId xmlns:p14="http://schemas.microsoft.com/office/powerpoint/2010/main" val="34971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smtClean="0"/>
              <a:t>Question a</a:t>
            </a:r>
            <a:endParaRPr lang="zh-CN" altLang="en-US" sz="4800" dirty="0"/>
          </a:p>
        </p:txBody>
      </p:sp>
      <p:sp>
        <p:nvSpPr>
          <p:cNvPr id="3" name="内容占位符 2"/>
          <p:cNvSpPr>
            <a:spLocks noGrp="1"/>
          </p:cNvSpPr>
          <p:nvPr>
            <p:ph idx="1"/>
          </p:nvPr>
        </p:nvSpPr>
        <p:spPr/>
        <p:txBody>
          <a:bodyPr>
            <a:normAutofit/>
          </a:bodyPr>
          <a:lstStyle/>
          <a:p>
            <a:r>
              <a:rPr lang="en-US" altLang="zh-CN" sz="3200" dirty="0" smtClean="0"/>
              <a:t>Which is better to predict financial crisis, aggregate credit or aggregate money? Can the two variables be substitution for each other?</a:t>
            </a:r>
            <a:endParaRPr lang="zh-CN" altLang="en-US" sz="3200" dirty="0"/>
          </a:p>
        </p:txBody>
      </p:sp>
    </p:spTree>
    <p:extLst>
      <p:ext uri="{BB962C8B-B14F-4D97-AF65-F5344CB8AC3E}">
        <p14:creationId xmlns:p14="http://schemas.microsoft.com/office/powerpoint/2010/main" val="2040192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31" y="425669"/>
            <a:ext cx="5457143" cy="5864772"/>
          </a:xfrm>
          <a:prstGeom prst="rect">
            <a:avLst/>
          </a:prstGeom>
        </p:spPr>
      </p:pic>
    </p:spTree>
    <p:extLst>
      <p:ext uri="{BB962C8B-B14F-4D97-AF65-F5344CB8AC3E}">
        <p14:creationId xmlns:p14="http://schemas.microsoft.com/office/powerpoint/2010/main" val="4158627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 b</a:t>
            </a:r>
            <a:br>
              <a:rPr lang="en-US" altLang="zh-CN" dirty="0" smtClean="0"/>
            </a:br>
            <a:r>
              <a:rPr lang="en-US" altLang="zh-CN" dirty="0"/>
              <a:t> </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583235345"/>
              </p:ext>
            </p:extLst>
          </p:nvPr>
        </p:nvGraphicFramePr>
        <p:xfrm>
          <a:off x="677334" y="2728147"/>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829337" y="1756979"/>
            <a:ext cx="8292662" cy="646331"/>
          </a:xfrm>
          <a:prstGeom prst="rect">
            <a:avLst/>
          </a:prstGeom>
          <a:noFill/>
        </p:spPr>
        <p:txBody>
          <a:bodyPr wrap="square" rtlCol="0">
            <a:spAutoFit/>
          </a:bodyPr>
          <a:lstStyle/>
          <a:p>
            <a:r>
              <a:rPr lang="en-US" altLang="zh-CN" dirty="0" smtClean="0"/>
              <a:t>Is it always the case that credit is better than money in prediction of crisis? Or is it just true in the post-WW2 period?</a:t>
            </a:r>
            <a:endParaRPr lang="zh-CN" altLang="en-US" dirty="0"/>
          </a:p>
        </p:txBody>
      </p:sp>
    </p:spTree>
    <p:extLst>
      <p:ext uri="{BB962C8B-B14F-4D97-AF65-F5344CB8AC3E}">
        <p14:creationId xmlns:p14="http://schemas.microsoft.com/office/powerpoint/2010/main" val="748626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109" y="472967"/>
            <a:ext cx="5785945" cy="5754412"/>
          </a:xfrm>
        </p:spPr>
      </p:pic>
    </p:spTree>
    <p:extLst>
      <p:ext uri="{BB962C8B-B14F-4D97-AF65-F5344CB8AC3E}">
        <p14:creationId xmlns:p14="http://schemas.microsoft.com/office/powerpoint/2010/main" val="3126628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8358" y="0"/>
            <a:ext cx="6496334" cy="2975212"/>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692" y="2975212"/>
            <a:ext cx="6498000" cy="3369965"/>
          </a:xfrm>
          <a:prstGeom prst="rect">
            <a:avLst/>
          </a:prstGeom>
        </p:spPr>
      </p:pic>
    </p:spTree>
    <p:extLst>
      <p:ext uri="{BB962C8B-B14F-4D97-AF65-F5344CB8AC3E}">
        <p14:creationId xmlns:p14="http://schemas.microsoft.com/office/powerpoint/2010/main" val="1679096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smtClean="0"/>
              <a:t>Robust test</a:t>
            </a:r>
            <a:endParaRPr lang="zh-CN" altLang="en-US" sz="4800" dirty="0"/>
          </a:p>
        </p:txBody>
      </p:sp>
      <p:sp>
        <p:nvSpPr>
          <p:cNvPr id="3" name="内容占位符 2"/>
          <p:cNvSpPr>
            <a:spLocks noGrp="1"/>
          </p:cNvSpPr>
          <p:nvPr>
            <p:ph idx="1"/>
          </p:nvPr>
        </p:nvSpPr>
        <p:spPr/>
        <p:txBody>
          <a:bodyPr>
            <a:normAutofit/>
          </a:bodyPr>
          <a:lstStyle/>
          <a:p>
            <a:r>
              <a:rPr lang="en-US" altLang="zh-CN" sz="3600" dirty="0" smtClean="0"/>
              <a:t>What if we add macroeconomic variables into the model? Would the power of credit be declined?</a:t>
            </a:r>
            <a:endParaRPr lang="zh-CN" altLang="en-US" sz="3600" dirty="0"/>
          </a:p>
        </p:txBody>
      </p:sp>
    </p:spTree>
    <p:extLst>
      <p:ext uri="{BB962C8B-B14F-4D97-AF65-F5344CB8AC3E}">
        <p14:creationId xmlns:p14="http://schemas.microsoft.com/office/powerpoint/2010/main" val="104450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931" y="608603"/>
            <a:ext cx="2066667" cy="5230888"/>
          </a:xfrm>
          <a:prstGeom prst="rect">
            <a:avLst/>
          </a:prstGeom>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5021" y="268013"/>
            <a:ext cx="5538381" cy="5912069"/>
          </a:xfrm>
        </p:spPr>
      </p:pic>
    </p:spTree>
    <p:extLst>
      <p:ext uri="{BB962C8B-B14F-4D97-AF65-F5344CB8AC3E}">
        <p14:creationId xmlns:p14="http://schemas.microsoft.com/office/powerpoint/2010/main" val="1873474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28" y="1293485"/>
            <a:ext cx="8596668" cy="3880773"/>
          </a:xfrm>
        </p:spPr>
        <p:txBody>
          <a:bodyPr>
            <a:normAutofit fontScale="92500" lnSpcReduction="10000"/>
          </a:bodyPr>
          <a:lstStyle/>
          <a:p>
            <a:r>
              <a:rPr lang="en-US" altLang="zh-CN" sz="3600" dirty="0" smtClean="0"/>
              <a:t>What if asset price and financial system development are taken into account to predict financial crisis?</a:t>
            </a:r>
          </a:p>
          <a:p>
            <a:r>
              <a:rPr lang="en-US" altLang="zh-CN" sz="3600" dirty="0" smtClean="0"/>
              <a:t>Are asset price booms more dangerous when they occur at high credit to GDP levels or when they coincide with elevated rates of credit growth in the economy?</a:t>
            </a:r>
            <a:endParaRPr lang="zh-CN" altLang="en-US" sz="3600" dirty="0"/>
          </a:p>
        </p:txBody>
      </p:sp>
    </p:spTree>
    <p:extLst>
      <p:ext uri="{BB962C8B-B14F-4D97-AF65-F5344CB8AC3E}">
        <p14:creationId xmlns:p14="http://schemas.microsoft.com/office/powerpoint/2010/main" val="3426434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852" y="902950"/>
            <a:ext cx="2066667" cy="4973272"/>
          </a:xfrm>
          <a:prstGeom prst="rect">
            <a:avLst/>
          </a:prstGeom>
        </p:spPr>
      </p:pic>
      <p:pic>
        <p:nvPicPr>
          <p:cNvPr id="5" name="内容占位符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01766" y="378372"/>
            <a:ext cx="4934605" cy="6022428"/>
          </a:xfrm>
        </p:spPr>
      </p:pic>
    </p:spTree>
    <p:extLst>
      <p:ext uri="{BB962C8B-B14F-4D97-AF65-F5344CB8AC3E}">
        <p14:creationId xmlns:p14="http://schemas.microsoft.com/office/powerpoint/2010/main" val="3850074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87114"/>
            <a:ext cx="7766936" cy="1646302"/>
          </a:xfrm>
        </p:spPr>
        <p:txBody>
          <a:bodyPr/>
          <a:lstStyle/>
          <a:p>
            <a:pPr algn="l"/>
            <a:r>
              <a:rPr lang="en-US" altLang="zh-CN" dirty="0" smtClean="0"/>
              <a:t>Literature Survey</a:t>
            </a:r>
            <a:endParaRPr lang="zh-CN" altLang="en-US" dirty="0"/>
          </a:p>
        </p:txBody>
      </p:sp>
      <p:sp>
        <p:nvSpPr>
          <p:cNvPr id="3" name="副标题 2"/>
          <p:cNvSpPr>
            <a:spLocks noGrp="1"/>
          </p:cNvSpPr>
          <p:nvPr>
            <p:ph type="subTitle" idx="1"/>
          </p:nvPr>
        </p:nvSpPr>
        <p:spPr>
          <a:xfrm>
            <a:off x="1507067" y="1833416"/>
            <a:ext cx="7766936" cy="4144303"/>
          </a:xfrm>
        </p:spPr>
        <p:txBody>
          <a:bodyPr>
            <a:normAutofit/>
          </a:bodyPr>
          <a:lstStyle/>
          <a:p>
            <a:pPr algn="just"/>
            <a:endParaRPr lang="en-US" altLang="zh-CN" dirty="0" smtClean="0"/>
          </a:p>
          <a:p>
            <a:pPr algn="just"/>
            <a:r>
              <a:rPr lang="en-US" altLang="zh-CN" dirty="0"/>
              <a:t>1. “Money view” by Friedman and Schwartz (1963)</a:t>
            </a:r>
          </a:p>
          <a:p>
            <a:pPr algn="just"/>
            <a:endParaRPr lang="en-US" altLang="zh-CN" dirty="0"/>
          </a:p>
          <a:p>
            <a:pPr algn="just"/>
            <a:r>
              <a:rPr lang="en-US" altLang="zh-CN" dirty="0"/>
              <a:t>2. “Irrelevance view” by Modigliani and Miller (1958)</a:t>
            </a:r>
          </a:p>
          <a:p>
            <a:pPr algn="just"/>
            <a:endParaRPr lang="en-US" altLang="zh-CN" dirty="0"/>
          </a:p>
          <a:p>
            <a:pPr algn="just"/>
            <a:r>
              <a:rPr lang="en-US" altLang="zh-CN" dirty="0"/>
              <a:t>3. “Credit view” by Fisher (1933), Gurley and Shaw (1955), </a:t>
            </a:r>
            <a:r>
              <a:rPr lang="en-US" altLang="zh-CN" dirty="0" err="1"/>
              <a:t>Mishkin</a:t>
            </a:r>
            <a:r>
              <a:rPr lang="en-US" altLang="zh-CN" dirty="0"/>
              <a:t> (1978), Bernanke (1983) and </a:t>
            </a:r>
            <a:r>
              <a:rPr lang="en-US" altLang="zh-CN" dirty="0" err="1"/>
              <a:t>Gertler</a:t>
            </a:r>
            <a:r>
              <a:rPr lang="en-US" altLang="zh-CN" dirty="0"/>
              <a:t>(1988)</a:t>
            </a:r>
            <a:endParaRPr lang="zh-CN" altLang="en-US" dirty="0"/>
          </a:p>
        </p:txBody>
      </p:sp>
    </p:spTree>
    <p:extLst>
      <p:ext uri="{BB962C8B-B14F-4D97-AF65-F5344CB8AC3E}">
        <p14:creationId xmlns:p14="http://schemas.microsoft.com/office/powerpoint/2010/main" val="865552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0786" y="977462"/>
            <a:ext cx="6984124" cy="5064563"/>
          </a:xfrm>
        </p:spPr>
      </p:pic>
    </p:spTree>
    <p:extLst>
      <p:ext uri="{BB962C8B-B14F-4D97-AF65-F5344CB8AC3E}">
        <p14:creationId xmlns:p14="http://schemas.microsoft.com/office/powerpoint/2010/main" val="2086596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87114"/>
            <a:ext cx="7766936" cy="1646302"/>
          </a:xfrm>
        </p:spPr>
        <p:txBody>
          <a:bodyPr/>
          <a:lstStyle/>
          <a:p>
            <a:pPr algn="l"/>
            <a:r>
              <a:rPr lang="en-US" altLang="zh-CN" dirty="0"/>
              <a:t>Conclusions</a:t>
            </a:r>
            <a:endParaRPr lang="zh-CN" altLang="en-US" dirty="0"/>
          </a:p>
        </p:txBody>
      </p:sp>
      <p:sp>
        <p:nvSpPr>
          <p:cNvPr id="3" name="副标题 2"/>
          <p:cNvSpPr>
            <a:spLocks noGrp="1"/>
          </p:cNvSpPr>
          <p:nvPr>
            <p:ph type="subTitle" idx="1"/>
          </p:nvPr>
        </p:nvSpPr>
        <p:spPr>
          <a:xfrm>
            <a:off x="1507067" y="1833416"/>
            <a:ext cx="7766936" cy="4144303"/>
          </a:xfrm>
        </p:spPr>
        <p:txBody>
          <a:bodyPr>
            <a:normAutofit/>
          </a:bodyPr>
          <a:lstStyle/>
          <a:p>
            <a:pPr algn="just"/>
            <a:endParaRPr lang="en-US" altLang="zh-CN" dirty="0"/>
          </a:p>
          <a:p>
            <a:pPr algn="just"/>
            <a:r>
              <a:rPr lang="en-US" altLang="zh-CN" dirty="0"/>
              <a:t>1. The leverage in the financial sector has increased generally in the second half of the twentieth century.</a:t>
            </a:r>
          </a:p>
          <a:p>
            <a:pPr algn="just"/>
            <a:endParaRPr lang="en-US" altLang="zh-CN" dirty="0"/>
          </a:p>
          <a:p>
            <a:pPr algn="just"/>
            <a:r>
              <a:rPr lang="en-US" altLang="zh-CN" dirty="0"/>
              <a:t>2. Monetary policy responses to financial crisis have been more aggressive in post-1945 period.</a:t>
            </a:r>
          </a:p>
          <a:p>
            <a:pPr algn="just"/>
            <a:endParaRPr lang="en-US" altLang="zh-CN" dirty="0"/>
          </a:p>
          <a:p>
            <a:pPr algn="just"/>
            <a:r>
              <a:rPr lang="en-US" altLang="zh-CN" dirty="0"/>
              <a:t>3. Credit growth is a powerful predictor of financial crises, suggesting financial crisis is indeed credit booms gone wrong.</a:t>
            </a:r>
            <a:endParaRPr lang="zh-CN" altLang="en-US" dirty="0"/>
          </a:p>
          <a:p>
            <a:pPr algn="just"/>
            <a:endParaRPr lang="en-US" altLang="zh-CN" dirty="0" smtClean="0"/>
          </a:p>
        </p:txBody>
      </p:sp>
    </p:spTree>
    <p:extLst>
      <p:ext uri="{BB962C8B-B14F-4D97-AF65-F5344CB8AC3E}">
        <p14:creationId xmlns:p14="http://schemas.microsoft.com/office/powerpoint/2010/main" val="362902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87114"/>
            <a:ext cx="7766936" cy="1646302"/>
          </a:xfrm>
        </p:spPr>
        <p:txBody>
          <a:bodyPr/>
          <a:lstStyle/>
          <a:p>
            <a:pPr algn="l"/>
            <a:r>
              <a:rPr lang="en-US" altLang="zh-CN" dirty="0"/>
              <a:t>My comment</a:t>
            </a:r>
            <a:endParaRPr lang="zh-CN" altLang="en-US" dirty="0"/>
          </a:p>
        </p:txBody>
      </p:sp>
      <p:sp>
        <p:nvSpPr>
          <p:cNvPr id="3" name="副标题 2"/>
          <p:cNvSpPr>
            <a:spLocks noGrp="1"/>
          </p:cNvSpPr>
          <p:nvPr>
            <p:ph type="subTitle" idx="1"/>
          </p:nvPr>
        </p:nvSpPr>
        <p:spPr>
          <a:xfrm>
            <a:off x="1507067" y="1833416"/>
            <a:ext cx="7766936" cy="4144303"/>
          </a:xfrm>
        </p:spPr>
        <p:txBody>
          <a:bodyPr>
            <a:normAutofit lnSpcReduction="10000"/>
          </a:bodyPr>
          <a:lstStyle/>
          <a:p>
            <a:pPr algn="l"/>
            <a:endParaRPr lang="en-US" altLang="zh-CN" dirty="0"/>
          </a:p>
          <a:p>
            <a:pPr algn="l"/>
            <a:r>
              <a:rPr lang="en-US" altLang="zh-CN" dirty="0"/>
              <a:t>1. Credit has now become an important indicator for banks in case there is possibility of crisis, and regulations such as Basel III have been more strict in controlling credit of banks.</a:t>
            </a:r>
          </a:p>
          <a:p>
            <a:pPr algn="l"/>
            <a:endParaRPr lang="en-US" altLang="zh-CN" dirty="0"/>
          </a:p>
          <a:p>
            <a:pPr algn="l"/>
            <a:r>
              <a:rPr lang="en-US" altLang="zh-CN" dirty="0"/>
              <a:t>2. However, this paper has focused on mainly developed countries, which have strong fundamentals. Yet for many developing countries, more factors should be accounted for financial crisis. For example, capital inflow is believed as the main force to raise Southeastern Asian crisis in 1997.</a:t>
            </a:r>
          </a:p>
          <a:p>
            <a:pPr algn="l"/>
            <a:endParaRPr lang="en-US" altLang="zh-CN" dirty="0"/>
          </a:p>
          <a:p>
            <a:pPr algn="l"/>
            <a:r>
              <a:rPr lang="en-US" altLang="zh-CN" dirty="0"/>
              <a:t>3. Still how long the crisis lasts is a big question, which this paper </a:t>
            </a:r>
            <a:r>
              <a:rPr lang="en-US" altLang="zh-CN" dirty="0" smtClean="0"/>
              <a:t>solves </a:t>
            </a:r>
            <a:r>
              <a:rPr lang="en-US" altLang="zh-CN" dirty="0"/>
              <a:t>by borrowing findings from other literatures.</a:t>
            </a:r>
            <a:endParaRPr lang="zh-CN" altLang="en-US" dirty="0"/>
          </a:p>
          <a:p>
            <a:pPr algn="just"/>
            <a:endParaRPr lang="en-US" altLang="zh-CN" dirty="0" smtClean="0"/>
          </a:p>
        </p:txBody>
      </p:sp>
    </p:spTree>
    <p:extLst>
      <p:ext uri="{BB962C8B-B14F-4D97-AF65-F5344CB8AC3E}">
        <p14:creationId xmlns:p14="http://schemas.microsoft.com/office/powerpoint/2010/main" val="1243513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87114"/>
            <a:ext cx="7766936" cy="1646302"/>
          </a:xfrm>
        </p:spPr>
        <p:txBody>
          <a:bodyPr/>
          <a:lstStyle/>
          <a:p>
            <a:pPr algn="l"/>
            <a:r>
              <a:rPr lang="en-US" altLang="zh-CN" dirty="0" smtClean="0"/>
              <a:t>Literature Survey</a:t>
            </a:r>
            <a:endParaRPr lang="zh-CN" altLang="en-US" dirty="0"/>
          </a:p>
        </p:txBody>
      </p:sp>
      <p:sp>
        <p:nvSpPr>
          <p:cNvPr id="3" name="副标题 2"/>
          <p:cNvSpPr>
            <a:spLocks noGrp="1"/>
          </p:cNvSpPr>
          <p:nvPr>
            <p:ph type="subTitle" idx="1"/>
          </p:nvPr>
        </p:nvSpPr>
        <p:spPr>
          <a:xfrm>
            <a:off x="1507067" y="1833416"/>
            <a:ext cx="7766936" cy="4144303"/>
          </a:xfrm>
        </p:spPr>
        <p:txBody>
          <a:bodyPr>
            <a:normAutofit/>
          </a:bodyPr>
          <a:lstStyle/>
          <a:p>
            <a:pPr algn="just"/>
            <a:endParaRPr lang="en-US" altLang="zh-CN" dirty="0"/>
          </a:p>
          <a:p>
            <a:pPr algn="just"/>
            <a:r>
              <a:rPr lang="en-US" altLang="zh-CN" dirty="0" smtClean="0"/>
              <a:t>Rousseau and </a:t>
            </a:r>
            <a:r>
              <a:rPr lang="en-US" altLang="zh-CN" dirty="0" err="1" smtClean="0"/>
              <a:t>Wachtel</a:t>
            </a:r>
            <a:r>
              <a:rPr lang="en-US" altLang="zh-CN" dirty="0" smtClean="0"/>
              <a:t> (1998) investigate the link between economic performance and financial intermediation between 1870 and 1929 for five industrial countries.</a:t>
            </a:r>
          </a:p>
          <a:p>
            <a:pPr algn="just"/>
            <a:endParaRPr lang="en-US" altLang="zh-CN" dirty="0"/>
          </a:p>
          <a:p>
            <a:pPr algn="just"/>
            <a:r>
              <a:rPr lang="en-US" altLang="zh-CN" dirty="0" err="1" smtClean="0"/>
              <a:t>Eichengreen</a:t>
            </a:r>
            <a:r>
              <a:rPr lang="en-US" altLang="zh-CN" dirty="0" smtClean="0"/>
              <a:t> and </a:t>
            </a:r>
            <a:r>
              <a:rPr lang="en-US" altLang="zh-CN" dirty="0" err="1" smtClean="0"/>
              <a:t>Mitchener</a:t>
            </a:r>
            <a:r>
              <a:rPr lang="en-US" altLang="zh-CN" dirty="0" smtClean="0"/>
              <a:t> (2003) study the credit boom preceding the Great Depression.</a:t>
            </a:r>
          </a:p>
          <a:p>
            <a:pPr algn="just"/>
            <a:endParaRPr lang="en-US" altLang="zh-CN" dirty="0"/>
          </a:p>
          <a:p>
            <a:pPr algn="just"/>
            <a:r>
              <a:rPr lang="en-US" altLang="zh-CN" dirty="0"/>
              <a:t>Adrian and Shin (2008,2009), Mendoza and </a:t>
            </a:r>
            <a:r>
              <a:rPr lang="en-US" altLang="zh-CN" dirty="0" err="1"/>
              <a:t>Terrones</a:t>
            </a:r>
            <a:r>
              <a:rPr lang="en-US" altLang="zh-CN" dirty="0"/>
              <a:t> (2008), Hume and </a:t>
            </a:r>
            <a:r>
              <a:rPr lang="en-US" altLang="zh-CN" dirty="0" err="1"/>
              <a:t>Sentance</a:t>
            </a:r>
            <a:r>
              <a:rPr lang="en-US" altLang="zh-CN" dirty="0"/>
              <a:t> (2009) analyze the structural changes in the financial system and the consequences for financial stability and monetary policy.</a:t>
            </a:r>
          </a:p>
          <a:p>
            <a:pPr algn="just"/>
            <a:endParaRPr lang="en-US" altLang="zh-CN" dirty="0" smtClean="0"/>
          </a:p>
        </p:txBody>
      </p:sp>
    </p:spTree>
    <p:extLst>
      <p:ext uri="{BB962C8B-B14F-4D97-AF65-F5344CB8AC3E}">
        <p14:creationId xmlns:p14="http://schemas.microsoft.com/office/powerpoint/2010/main" val="1198008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main three questions needed to solve	</a:t>
            </a:r>
            <a:endParaRPr lang="zh-CN" altLang="en-US" dirty="0"/>
          </a:p>
        </p:txBody>
      </p:sp>
      <p:sp>
        <p:nvSpPr>
          <p:cNvPr id="3" name="内容占位符 2"/>
          <p:cNvSpPr>
            <a:spLocks noGrp="1"/>
          </p:cNvSpPr>
          <p:nvPr>
            <p:ph idx="1"/>
          </p:nvPr>
        </p:nvSpPr>
        <p:spPr/>
        <p:txBody>
          <a:bodyPr/>
          <a:lstStyle/>
          <a:p>
            <a:r>
              <a:rPr lang="en-US" altLang="zh-CN" dirty="0"/>
              <a:t>(</a:t>
            </a:r>
            <a:r>
              <a:rPr lang="en-US" altLang="zh-CN" i="1" dirty="0" err="1"/>
              <a:t>i</a:t>
            </a:r>
            <a:r>
              <a:rPr lang="en-US" altLang="zh-CN" dirty="0"/>
              <a:t>) which key stylized facts can we derive from the long-run trends in money and credit aggregates?</a:t>
            </a:r>
          </a:p>
          <a:p>
            <a:endParaRPr lang="en-US" altLang="zh-CN" dirty="0"/>
          </a:p>
          <a:p>
            <a:r>
              <a:rPr lang="en-US" altLang="zh-CN" dirty="0"/>
              <a:t>(</a:t>
            </a:r>
            <a:r>
              <a:rPr lang="en-US" altLang="zh-CN" i="1" dirty="0"/>
              <a:t>ii</a:t>
            </a:r>
            <a:r>
              <a:rPr lang="en-US" altLang="zh-CN" dirty="0"/>
              <a:t>) how have the monetary policy responses to financial crises changed over time?</a:t>
            </a:r>
          </a:p>
          <a:p>
            <a:endParaRPr lang="en-US" altLang="zh-CN" dirty="0"/>
          </a:p>
          <a:p>
            <a:r>
              <a:rPr lang="en-US" altLang="zh-CN" dirty="0"/>
              <a:t>(</a:t>
            </a:r>
            <a:r>
              <a:rPr lang="en-US" altLang="zh-CN" i="1" dirty="0"/>
              <a:t>iii</a:t>
            </a:r>
            <a:r>
              <a:rPr lang="en-US" altLang="zh-CN" dirty="0"/>
              <a:t>) what role do credit and money play as a cause of financial crises?</a:t>
            </a:r>
            <a:endParaRPr lang="zh-CN" altLang="en-US" dirty="0"/>
          </a:p>
          <a:p>
            <a:endParaRPr lang="zh-CN" altLang="en-US" dirty="0"/>
          </a:p>
        </p:txBody>
      </p:sp>
    </p:spTree>
    <p:extLst>
      <p:ext uri="{BB962C8B-B14F-4D97-AF65-F5344CB8AC3E}">
        <p14:creationId xmlns:p14="http://schemas.microsoft.com/office/powerpoint/2010/main" val="281141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main three questions needed to solve	</a:t>
            </a:r>
            <a:endParaRPr lang="zh-CN" altLang="en-US" dirty="0"/>
          </a:p>
        </p:txBody>
      </p:sp>
      <p:sp>
        <p:nvSpPr>
          <p:cNvPr id="3" name="内容占位符 2"/>
          <p:cNvSpPr>
            <a:spLocks noGrp="1"/>
          </p:cNvSpPr>
          <p:nvPr>
            <p:ph idx="1"/>
          </p:nvPr>
        </p:nvSpPr>
        <p:spPr/>
        <p:txBody>
          <a:bodyPr/>
          <a:lstStyle/>
          <a:p>
            <a:r>
              <a:rPr lang="en-US" altLang="zh-CN" dirty="0"/>
              <a:t>(</a:t>
            </a:r>
            <a:r>
              <a:rPr lang="en-US" altLang="zh-CN" i="1" dirty="0" err="1"/>
              <a:t>i</a:t>
            </a:r>
            <a:r>
              <a:rPr lang="en-US" altLang="zh-CN" dirty="0"/>
              <a:t>) which key stylized facts can we derive from the long-run trends in money and credit aggregates?</a:t>
            </a:r>
          </a:p>
          <a:p>
            <a:endParaRPr lang="en-US" altLang="zh-CN" dirty="0"/>
          </a:p>
          <a:p>
            <a:r>
              <a:rPr lang="en-US" altLang="zh-CN" dirty="0"/>
              <a:t>(</a:t>
            </a:r>
            <a:r>
              <a:rPr lang="en-US" altLang="zh-CN" i="1" dirty="0"/>
              <a:t>ii</a:t>
            </a:r>
            <a:r>
              <a:rPr lang="en-US" altLang="zh-CN" dirty="0"/>
              <a:t>) how have the monetary policy responses to financial crises changed over time?</a:t>
            </a:r>
          </a:p>
          <a:p>
            <a:endParaRPr lang="en-US" altLang="zh-CN" dirty="0"/>
          </a:p>
          <a:p>
            <a:r>
              <a:rPr lang="en-US" altLang="zh-CN" dirty="0"/>
              <a:t>(</a:t>
            </a:r>
            <a:r>
              <a:rPr lang="en-US" altLang="zh-CN" i="1" dirty="0"/>
              <a:t>iii</a:t>
            </a:r>
            <a:r>
              <a:rPr lang="en-US" altLang="zh-CN" dirty="0"/>
              <a:t>) what role do credit and money play as a cause of financial crises?</a:t>
            </a:r>
            <a:endParaRPr lang="zh-CN" altLang="en-US" dirty="0"/>
          </a:p>
          <a:p>
            <a:endParaRPr lang="zh-CN" altLang="en-US" dirty="0"/>
          </a:p>
        </p:txBody>
      </p:sp>
    </p:spTree>
    <p:extLst>
      <p:ext uri="{BB962C8B-B14F-4D97-AF65-F5344CB8AC3E}">
        <p14:creationId xmlns:p14="http://schemas.microsoft.com/office/powerpoint/2010/main" val="4043818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Data</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The </a:t>
            </a:r>
            <a:r>
              <a:rPr lang="en-US" altLang="zh-CN" dirty="0"/>
              <a:t>countries covered are the United States, Canada, Australia, Denmark, France, Germany, Italy, Japan, the Netherland, Norway, Spain, Sweden and the United Kingdom. </a:t>
            </a:r>
          </a:p>
          <a:p>
            <a:endParaRPr lang="en-US" altLang="zh-CN" dirty="0"/>
          </a:p>
          <a:p>
            <a:r>
              <a:rPr lang="en-US" altLang="zh-CN" dirty="0"/>
              <a:t>Data are yearly for aggregate bank loans and total balance sheet size of the banking sector, narrow and broad monetary aggregates as well as </a:t>
            </a:r>
            <a:r>
              <a:rPr lang="en-US" altLang="zh-CN" dirty="0" smtClean="0"/>
              <a:t>nominal </a:t>
            </a:r>
            <a:r>
              <a:rPr lang="en-US" altLang="zh-CN" dirty="0"/>
              <a:t>and real output, inflation and investment. </a:t>
            </a:r>
            <a:endParaRPr lang="zh-CN" altLang="en-US" dirty="0"/>
          </a:p>
          <a:p>
            <a:endParaRPr lang="zh-CN" altLang="en-US" dirty="0"/>
          </a:p>
        </p:txBody>
      </p:sp>
    </p:spTree>
    <p:extLst>
      <p:ext uri="{BB962C8B-B14F-4D97-AF65-F5344CB8AC3E}">
        <p14:creationId xmlns:p14="http://schemas.microsoft.com/office/powerpoint/2010/main" val="2733551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a:t>Data</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Total lending or bank loans is defined as the end-of-year amount of outstanding domestic currency lending by domestic banks to domestic house-holds and non-financial corporations (excluding lending within the financial system).</a:t>
                </a:r>
              </a:p>
              <a:p>
                <a:endParaRPr lang="en-US" altLang="zh-CN" dirty="0"/>
              </a:p>
              <a:p>
                <a:r>
                  <a:rPr lang="en-US" altLang="zh-CN" dirty="0"/>
                  <a:t>To avoid cross-country comparisons problems, fixed effects of panel data analysis is applied.</a:t>
                </a:r>
              </a:p>
              <a:p>
                <a:pPr marL="0" indent="0">
                  <a:buNone/>
                </a:pPr>
                <a14:m>
                  <m:oMathPara xmlns:m="http://schemas.openxmlformats.org/officeDocument/2006/math">
                    <m:oMathParaPr>
                      <m:jc m:val="center"/>
                    </m:oMathParaPr>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𝑖𝑡</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𝑖𝑡</m:t>
                          </m:r>
                        </m:sub>
                      </m:sSub>
                    </m:oMath>
                  </m:oMathPara>
                </a14:m>
                <a:endParaRPr lang="en-US" altLang="zh-CN" dirty="0" smtClean="0"/>
              </a:p>
              <a:p>
                <a:pPr marL="0" indent="0">
                  <a:buNone/>
                </a:pPr>
                <a:r>
                  <a:rPr lang="en-US" altLang="zh-CN" dirty="0" smtClean="0"/>
                  <a:t>     where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𝑖𝑡</m:t>
                        </m:r>
                      </m:sub>
                    </m:sSub>
                  </m:oMath>
                </a14:m>
                <a:r>
                  <a:rPr lang="en-US" altLang="zh-CN" dirty="0" smtClean="0"/>
                  <a:t> stands for bank loans/GDP, bank assets/GDP, broad money/GDP, </a:t>
                </a:r>
              </a:p>
              <a:p>
                <a:pPr marL="0" indent="0">
                  <a:buNone/>
                </a:pPr>
                <a:r>
                  <a:rPr lang="en-US" altLang="zh-CN" dirty="0"/>
                  <a:t> </a:t>
                </a:r>
                <a:r>
                  <a:rPr lang="en-US" altLang="zh-CN" dirty="0" smtClean="0"/>
                  <a:t>    log(bank loans/broad money) and log(bank assets/broad money).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4302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7301" y="640080"/>
            <a:ext cx="7472822" cy="5559743"/>
          </a:xfrm>
        </p:spPr>
      </p:pic>
    </p:spTree>
    <p:extLst>
      <p:ext uri="{BB962C8B-B14F-4D97-AF65-F5344CB8AC3E}">
        <p14:creationId xmlns:p14="http://schemas.microsoft.com/office/powerpoint/2010/main" val="3633445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841</TotalTime>
  <Words>1673</Words>
  <Application>Microsoft Office PowerPoint</Application>
  <PresentationFormat>Custom</PresentationFormat>
  <Paragraphs>140</Paragraphs>
  <Slides>32</Slides>
  <Notes>21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平面</vt:lpstr>
      <vt:lpstr>Credit Booms Gone Bust: Monetary Policy, Leverage Cycles and Financial Crises</vt:lpstr>
      <vt:lpstr>Outline</vt:lpstr>
      <vt:lpstr>Literature Survey</vt:lpstr>
      <vt:lpstr>Literature Survey</vt:lpstr>
      <vt:lpstr>The main three questions needed to solve </vt:lpstr>
      <vt:lpstr>The main three questions needed to solve </vt:lpstr>
      <vt:lpstr> Data</vt:lpstr>
      <vt:lpstr> Data</vt:lpstr>
      <vt:lpstr>PowerPoint Presentation</vt:lpstr>
      <vt:lpstr>PowerPoint Presentation</vt:lpstr>
      <vt:lpstr> Data</vt:lpstr>
      <vt:lpstr>PowerPoint Presentation</vt:lpstr>
      <vt:lpstr>Event Analysis</vt:lpstr>
      <vt:lpstr>PowerPoint Presentation</vt:lpstr>
      <vt:lpstr>PowerPoint Presentation</vt:lpstr>
      <vt:lpstr>PowerPoint Presentation</vt:lpstr>
      <vt:lpstr>PowerPoint Presentation</vt:lpstr>
      <vt:lpstr>Does a country’s recent history of credit growth help predict a financial crisis?</vt:lpstr>
      <vt:lpstr>PowerPoint Presentation</vt:lpstr>
      <vt:lpstr>PowerPoint Presentation</vt:lpstr>
      <vt:lpstr>Question a</vt:lpstr>
      <vt:lpstr>PowerPoint Presentation</vt:lpstr>
      <vt:lpstr>Question b  </vt:lpstr>
      <vt:lpstr>PowerPoint Presentation</vt:lpstr>
      <vt:lpstr>PowerPoint Presentation</vt:lpstr>
      <vt:lpstr>Robust test</vt:lpstr>
      <vt:lpstr>PowerPoint Presentation</vt:lpstr>
      <vt:lpstr>PowerPoint Presentation</vt:lpstr>
      <vt:lpstr>PowerPoint Presentation</vt:lpstr>
      <vt:lpstr>PowerPoint Presentation</vt:lpstr>
      <vt:lpstr>Conclusions</vt:lpstr>
      <vt:lpstr>My comment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Mervyn</dc:creator>
  <cp:lastModifiedBy>Jeffrey Nugent</cp:lastModifiedBy>
  <cp:revision>32</cp:revision>
  <dcterms:created xsi:type="dcterms:W3CDTF">2015-02-24T22:25:29Z</dcterms:created>
  <dcterms:modified xsi:type="dcterms:W3CDTF">2015-03-02T22:08:04Z</dcterms:modified>
</cp:coreProperties>
</file>