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290" r:id="rId3"/>
    <p:sldId id="257" r:id="rId4"/>
    <p:sldId id="264" r:id="rId5"/>
    <p:sldId id="273" r:id="rId6"/>
    <p:sldId id="286" r:id="rId7"/>
    <p:sldId id="258" r:id="rId8"/>
    <p:sldId id="288" r:id="rId9"/>
    <p:sldId id="259" r:id="rId10"/>
    <p:sldId id="260" r:id="rId11"/>
    <p:sldId id="263" r:id="rId12"/>
    <p:sldId id="261" r:id="rId13"/>
    <p:sldId id="262" r:id="rId14"/>
    <p:sldId id="265" r:id="rId15"/>
    <p:sldId id="266" r:id="rId16"/>
    <p:sldId id="272" r:id="rId17"/>
    <p:sldId id="271" r:id="rId18"/>
    <p:sldId id="275" r:id="rId19"/>
    <p:sldId id="276" r:id="rId20"/>
    <p:sldId id="277" r:id="rId21"/>
    <p:sldId id="278" r:id="rId22"/>
    <p:sldId id="282" r:id="rId23"/>
    <p:sldId id="279" r:id="rId24"/>
    <p:sldId id="289" r:id="rId25"/>
    <p:sldId id="280" r:id="rId26"/>
    <p:sldId id="281"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7" d="100"/>
          <a:sy n="107" d="100"/>
        </p:scale>
        <p:origin x="-78"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6DCAC0-E334-4553-993A-B86E42D23DEA}" type="datetimeFigureOut">
              <a:rPr lang="en-US" smtClean="0"/>
              <a:t>4/6/2017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29BAE0-E2E7-40B6-8125-0A3C497D09B4}" type="slidenum">
              <a:rPr lang="en-US" smtClean="0"/>
              <a:t>‹#›</a:t>
            </a:fld>
            <a:endParaRPr lang="en-US"/>
          </a:p>
        </p:txBody>
      </p:sp>
    </p:spTree>
    <p:extLst>
      <p:ext uri="{BB962C8B-B14F-4D97-AF65-F5344CB8AC3E}">
        <p14:creationId xmlns:p14="http://schemas.microsoft.com/office/powerpoint/2010/main" val="3828918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CDEF1E-36A6-4DD7-B843-CE2E9B65332C}"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528D1-2774-4918-874F-E945A2CA77E1}" type="slidenum">
              <a:rPr lang="en-US" smtClean="0"/>
              <a:t>‹#›</a:t>
            </a:fld>
            <a:endParaRPr lang="en-US"/>
          </a:p>
        </p:txBody>
      </p:sp>
    </p:spTree>
    <p:extLst>
      <p:ext uri="{BB962C8B-B14F-4D97-AF65-F5344CB8AC3E}">
        <p14:creationId xmlns:p14="http://schemas.microsoft.com/office/powerpoint/2010/main" val="105663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DEF1E-36A6-4DD7-B843-CE2E9B65332C}"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528D1-2774-4918-874F-E945A2CA77E1}" type="slidenum">
              <a:rPr lang="en-US" smtClean="0"/>
              <a:t>‹#›</a:t>
            </a:fld>
            <a:endParaRPr lang="en-US"/>
          </a:p>
        </p:txBody>
      </p:sp>
    </p:spTree>
    <p:extLst>
      <p:ext uri="{BB962C8B-B14F-4D97-AF65-F5344CB8AC3E}">
        <p14:creationId xmlns:p14="http://schemas.microsoft.com/office/powerpoint/2010/main" val="3681100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DEF1E-36A6-4DD7-B843-CE2E9B65332C}"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528D1-2774-4918-874F-E945A2CA77E1}" type="slidenum">
              <a:rPr lang="en-US" smtClean="0"/>
              <a:t>‹#›</a:t>
            </a:fld>
            <a:endParaRPr lang="en-US"/>
          </a:p>
        </p:txBody>
      </p:sp>
    </p:spTree>
    <p:extLst>
      <p:ext uri="{BB962C8B-B14F-4D97-AF65-F5344CB8AC3E}">
        <p14:creationId xmlns:p14="http://schemas.microsoft.com/office/powerpoint/2010/main" val="3205599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25450" y="1193800"/>
            <a:ext cx="8293100" cy="1511300"/>
          </a:xfrm>
          <a:prstGeom prst="rect">
            <a:avLst/>
          </a:prstGeom>
        </p:spPr>
        <p:txBody>
          <a:bodyPr vert="horz"/>
          <a:lstStyle>
            <a:lvl1pPr marL="0" indent="0" algn="ctr">
              <a:buNone/>
              <a:defRPr sz="3200"/>
            </a:lvl1pPr>
          </a:lstStyle>
          <a:p>
            <a:pPr lvl="0"/>
            <a:r>
              <a:rPr lang="en-US" smtClean="0"/>
              <a:t>Click to edit Master text styles</a:t>
            </a:r>
          </a:p>
        </p:txBody>
      </p:sp>
      <p:sp>
        <p:nvSpPr>
          <p:cNvPr id="6" name="Content Placeholder 5"/>
          <p:cNvSpPr>
            <a:spLocks noGrp="1"/>
          </p:cNvSpPr>
          <p:nvPr>
            <p:ph sz="quarter" idx="11"/>
          </p:nvPr>
        </p:nvSpPr>
        <p:spPr>
          <a:xfrm>
            <a:off x="425450" y="2705100"/>
            <a:ext cx="8293100" cy="1257300"/>
          </a:xfrm>
          <a:prstGeom prst="rect">
            <a:avLst/>
          </a:prstGeom>
        </p:spPr>
        <p:txBody>
          <a:bodyPr vert="horz"/>
          <a:lstStyle>
            <a:lvl1pPr marL="0" indent="0" algn="ctr">
              <a:lnSpc>
                <a:spcPct val="100000"/>
              </a:lnSpc>
              <a:spcBef>
                <a:spcPts val="0"/>
              </a:spcBef>
              <a:buNone/>
              <a:defRPr sz="2400">
                <a:solidFill>
                  <a:schemeClr val="bg1">
                    <a:lumMod val="50000"/>
                  </a:schemeClr>
                </a:solidFill>
              </a:defRPr>
            </a:lvl1pPr>
          </a:lstStyle>
          <a:p>
            <a:pPr lvl="0"/>
            <a:r>
              <a:rPr lang="en-US" smtClean="0"/>
              <a:t>Click to edit Master text styles</a:t>
            </a:r>
          </a:p>
        </p:txBody>
      </p:sp>
      <p:sp>
        <p:nvSpPr>
          <p:cNvPr id="7" name="Content Placeholder 5"/>
          <p:cNvSpPr>
            <a:spLocks noGrp="1"/>
          </p:cNvSpPr>
          <p:nvPr>
            <p:ph sz="quarter" idx="12"/>
          </p:nvPr>
        </p:nvSpPr>
        <p:spPr>
          <a:xfrm>
            <a:off x="425450" y="4229100"/>
            <a:ext cx="8293100" cy="914400"/>
          </a:xfrm>
          <a:prstGeom prst="rect">
            <a:avLst/>
          </a:prstGeom>
        </p:spPr>
        <p:txBody>
          <a:bodyPr vert="horz"/>
          <a:lstStyle>
            <a:lvl1pPr marL="0" indent="0" algn="ctr">
              <a:spcBef>
                <a:spcPts val="0"/>
              </a:spcBef>
              <a:buNone/>
              <a:defRPr sz="2400">
                <a:solidFill>
                  <a:srgbClr val="000000"/>
                </a:solidFill>
              </a:defRPr>
            </a:lvl1pPr>
          </a:lstStyle>
          <a:p>
            <a:pPr lvl="0"/>
            <a:r>
              <a:rPr lang="en-US" smtClean="0"/>
              <a:t>Click to edit Master text styles</a:t>
            </a:r>
          </a:p>
        </p:txBody>
      </p:sp>
    </p:spTree>
    <p:extLst>
      <p:ext uri="{BB962C8B-B14F-4D97-AF65-F5344CB8AC3E}">
        <p14:creationId xmlns:p14="http://schemas.microsoft.com/office/powerpoint/2010/main" val="2038292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2">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336" y="6146800"/>
            <a:ext cx="9144000" cy="660400"/>
          </a:xfrm>
          <a:prstGeom prst="rect">
            <a:avLst/>
          </a:prstGeom>
        </p:spPr>
      </p:pic>
      <p:sp>
        <p:nvSpPr>
          <p:cNvPr id="6" name="Title 7"/>
          <p:cNvSpPr>
            <a:spLocks noGrp="1"/>
          </p:cNvSpPr>
          <p:nvPr>
            <p:ph type="title"/>
          </p:nvPr>
        </p:nvSpPr>
        <p:spPr>
          <a:xfrm>
            <a:off x="457200" y="274638"/>
            <a:ext cx="7772400" cy="830262"/>
          </a:xfrm>
          <a:prstGeom prst="rect">
            <a:avLst/>
          </a:prstGeom>
        </p:spPr>
        <p:txBody>
          <a:bodyPr vert="horz" anchor="t">
            <a:normAutofit/>
          </a:bodyPr>
          <a:lstStyle>
            <a:lvl1pPr algn="l">
              <a:defRPr sz="4000"/>
            </a:lvl1pPr>
          </a:lstStyle>
          <a:p>
            <a:r>
              <a:rPr lang="en-US" smtClean="0"/>
              <a:t>Click to edit Master title style</a:t>
            </a:r>
            <a:endParaRPr lang="en-US" dirty="0"/>
          </a:p>
        </p:txBody>
      </p:sp>
      <p:pic>
        <p:nvPicPr>
          <p:cNvPr id="7" name="Picture 6"/>
          <p:cNvPicPr>
            <a:picLocks noChangeAspect="1"/>
          </p:cNvPicPr>
          <p:nvPr userDrawn="1"/>
        </p:nvPicPr>
        <p:blipFill>
          <a:blip r:embed="rId3"/>
          <a:stretch>
            <a:fillRect/>
          </a:stretch>
        </p:blipFill>
        <p:spPr>
          <a:xfrm>
            <a:off x="8310035" y="303891"/>
            <a:ext cx="520700" cy="631669"/>
          </a:xfrm>
          <a:prstGeom prst="rect">
            <a:avLst/>
          </a:prstGeom>
        </p:spPr>
      </p:pic>
      <p:sp>
        <p:nvSpPr>
          <p:cNvPr id="8" name="Content Placeholder 5"/>
          <p:cNvSpPr>
            <a:spLocks noGrp="1"/>
          </p:cNvSpPr>
          <p:nvPr>
            <p:ph sz="quarter" idx="10"/>
          </p:nvPr>
        </p:nvSpPr>
        <p:spPr>
          <a:xfrm>
            <a:off x="450850" y="1257299"/>
            <a:ext cx="8242300" cy="4765955"/>
          </a:xfrm>
          <a:prstGeom prst="rect">
            <a:avLst/>
          </a:prstGeom>
        </p:spPr>
        <p:txBody>
          <a:bodyPr vert="horz" anchor="t">
            <a:noAutofit/>
          </a:bodyPr>
          <a:lstStyle>
            <a:lvl1pPr>
              <a:lnSpc>
                <a:spcPct val="100000"/>
              </a:lnSpc>
              <a:spcBef>
                <a:spcPts val="1368"/>
              </a:spcBef>
              <a:defRPr sz="2800">
                <a:solidFill>
                  <a:schemeClr val="tx1">
                    <a:lumMod val="50000"/>
                  </a:schemeClr>
                </a:solidFill>
              </a:defRPr>
            </a:lvl1pPr>
            <a:lvl2pPr>
              <a:lnSpc>
                <a:spcPct val="100000"/>
              </a:lnSpc>
              <a:spcBef>
                <a:spcPts val="600"/>
              </a:spcBef>
              <a:defRPr sz="2800">
                <a:solidFill>
                  <a:schemeClr val="tx1">
                    <a:lumMod val="50000"/>
                  </a:schemeClr>
                </a:solidFill>
              </a:defRPr>
            </a:lvl2pPr>
            <a:lvl3pPr>
              <a:lnSpc>
                <a:spcPct val="100000"/>
              </a:lnSpc>
              <a:spcBef>
                <a:spcPts val="600"/>
              </a:spcBef>
              <a:defRPr sz="2800">
                <a:solidFill>
                  <a:schemeClr val="tx1">
                    <a:lumMod val="50000"/>
                  </a:schemeClr>
                </a:solidFill>
              </a:defRPr>
            </a:lvl3pPr>
            <a:lvl4pPr>
              <a:lnSpc>
                <a:spcPct val="100000"/>
              </a:lnSpc>
              <a:spcBef>
                <a:spcPts val="600"/>
              </a:spcBef>
              <a:defRPr sz="2800">
                <a:solidFill>
                  <a:schemeClr val="tx1">
                    <a:lumMod val="50000"/>
                  </a:schemeClr>
                </a:solidFill>
              </a:defRPr>
            </a:lvl4pPr>
            <a:lvl5pPr>
              <a:lnSpc>
                <a:spcPct val="100000"/>
              </a:lnSpc>
              <a:spcBef>
                <a:spcPts val="600"/>
              </a:spcBef>
              <a:defRPr sz="2800">
                <a:solidFill>
                  <a:schemeClr val="tx1">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userDrawn="1"/>
        </p:nvSpPr>
        <p:spPr>
          <a:xfrm>
            <a:off x="3088105" y="6290130"/>
            <a:ext cx="5815312" cy="738664"/>
          </a:xfrm>
          <a:prstGeom prst="rect">
            <a:avLst/>
          </a:prstGeom>
          <a:noFill/>
        </p:spPr>
        <p:txBody>
          <a:bodyPr wrap="square" rtlCol="0">
            <a:spAutoFit/>
          </a:bodyPr>
          <a:lstStyle/>
          <a:p>
            <a:pPr algn="r" defTabSz="457200"/>
            <a:r>
              <a:rPr lang="en-US" sz="1400" b="1" dirty="0">
                <a:solidFill>
                  <a:srgbClr val="990000"/>
                </a:solidFill>
                <a:latin typeface="Arial"/>
                <a:cs typeface="Arial"/>
              </a:rPr>
              <a:t> </a:t>
            </a:r>
            <a:r>
              <a:rPr lang="en-US" sz="1400" b="1" dirty="0">
                <a:solidFill>
                  <a:srgbClr val="990000"/>
                </a:solidFill>
              </a:rPr>
              <a:t>Fiscal Institutions and Macroeconomic Management in Arab Oil Exporters </a:t>
            </a:r>
            <a:r>
              <a:rPr lang="en-US" sz="1400" b="1" dirty="0">
                <a:solidFill>
                  <a:srgbClr val="990000"/>
                </a:solidFill>
                <a:cs typeface="Arial"/>
              </a:rPr>
              <a:t>November 4, 2015 |  </a:t>
            </a:r>
            <a:fld id="{C4CA475C-2FEB-E54C-8703-23F232B67EAB}" type="slidenum">
              <a:rPr lang="en-US" sz="1400" b="1">
                <a:solidFill>
                  <a:srgbClr val="990000"/>
                </a:solidFill>
                <a:cs typeface="Arial"/>
              </a:rPr>
              <a:pPr algn="r" defTabSz="457200"/>
              <a:t>‹#›</a:t>
            </a:fld>
            <a:endParaRPr lang="en-US" sz="1400" b="1" dirty="0">
              <a:solidFill>
                <a:srgbClr val="990000"/>
              </a:solidFill>
              <a:cs typeface="Arial"/>
            </a:endParaRPr>
          </a:p>
          <a:p>
            <a:pPr algn="r" defTabSz="457200"/>
            <a:endParaRPr lang="en-US" sz="1400" b="1" dirty="0">
              <a:solidFill>
                <a:srgbClr val="990000"/>
              </a:solidFill>
              <a:latin typeface="Arial"/>
              <a:cs typeface="Arial"/>
            </a:endParaRPr>
          </a:p>
        </p:txBody>
      </p:sp>
      <p:sp>
        <p:nvSpPr>
          <p:cNvPr id="2" name="Rectangle 1"/>
          <p:cNvSpPr/>
          <p:nvPr userDrawn="1"/>
        </p:nvSpPr>
        <p:spPr>
          <a:xfrm>
            <a:off x="316523" y="6312159"/>
            <a:ext cx="2129898" cy="44156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3200" dirty="0">
                <a:solidFill>
                  <a:srgbClr val="990000"/>
                </a:solidFill>
              </a:rPr>
              <a:t>ERF</a:t>
            </a:r>
            <a:r>
              <a:rPr lang="en-US" sz="3200" dirty="0">
                <a:solidFill>
                  <a:srgbClr val="000000"/>
                </a:solidFill>
              </a:rPr>
              <a:t> AFESD</a:t>
            </a:r>
          </a:p>
        </p:txBody>
      </p:sp>
    </p:spTree>
    <p:extLst>
      <p:ext uri="{BB962C8B-B14F-4D97-AF65-F5344CB8AC3E}">
        <p14:creationId xmlns:p14="http://schemas.microsoft.com/office/powerpoint/2010/main" val="196888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charRg st="83" end="8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charRg st="83" end="8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charRg st="83" end="8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charRg st="83" end="8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charRg st="83" end="8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3">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6146800"/>
            <a:ext cx="9144000" cy="660400"/>
          </a:xfrm>
          <a:prstGeom prst="rect">
            <a:avLst/>
          </a:prstGeom>
        </p:spPr>
      </p:pic>
      <p:sp>
        <p:nvSpPr>
          <p:cNvPr id="6" name="Title 7"/>
          <p:cNvSpPr>
            <a:spLocks noGrp="1"/>
          </p:cNvSpPr>
          <p:nvPr>
            <p:ph type="title"/>
          </p:nvPr>
        </p:nvSpPr>
        <p:spPr>
          <a:xfrm>
            <a:off x="457200" y="274638"/>
            <a:ext cx="7772400" cy="830262"/>
          </a:xfrm>
          <a:prstGeom prst="rect">
            <a:avLst/>
          </a:prstGeom>
        </p:spPr>
        <p:txBody>
          <a:bodyPr vert="horz" anchor="t">
            <a:normAutofit/>
          </a:bodyPr>
          <a:lstStyle>
            <a:lvl1pPr algn="l">
              <a:defRPr sz="4000"/>
            </a:lvl1pPr>
          </a:lstStyle>
          <a:p>
            <a:r>
              <a:rPr lang="en-US" smtClean="0"/>
              <a:t>Click to edit Master title style</a:t>
            </a:r>
            <a:endParaRPr lang="en-US" dirty="0"/>
          </a:p>
        </p:txBody>
      </p:sp>
      <p:pic>
        <p:nvPicPr>
          <p:cNvPr id="7" name="Picture 6"/>
          <p:cNvPicPr>
            <a:picLocks noChangeAspect="1"/>
          </p:cNvPicPr>
          <p:nvPr userDrawn="1"/>
        </p:nvPicPr>
        <p:blipFill>
          <a:blip r:embed="rId3"/>
          <a:stretch>
            <a:fillRect/>
          </a:stretch>
        </p:blipFill>
        <p:spPr>
          <a:xfrm>
            <a:off x="8310035" y="303891"/>
            <a:ext cx="520700" cy="631669"/>
          </a:xfrm>
          <a:prstGeom prst="rect">
            <a:avLst/>
          </a:prstGeom>
        </p:spPr>
      </p:pic>
      <p:sp>
        <p:nvSpPr>
          <p:cNvPr id="8" name="Content Placeholder 5"/>
          <p:cNvSpPr>
            <a:spLocks noGrp="1"/>
          </p:cNvSpPr>
          <p:nvPr>
            <p:ph sz="quarter" idx="10"/>
          </p:nvPr>
        </p:nvSpPr>
        <p:spPr>
          <a:xfrm>
            <a:off x="450850" y="1257299"/>
            <a:ext cx="8242300" cy="4765955"/>
          </a:xfrm>
          <a:prstGeom prst="rect">
            <a:avLst/>
          </a:prstGeom>
        </p:spPr>
        <p:txBody>
          <a:bodyPr vert="horz" anchor="t">
            <a:noAutofit/>
          </a:bodyPr>
          <a:lstStyle>
            <a:lvl1pPr>
              <a:lnSpc>
                <a:spcPct val="100000"/>
              </a:lnSpc>
              <a:spcBef>
                <a:spcPts val="1368"/>
              </a:spcBef>
              <a:defRPr sz="2800">
                <a:solidFill>
                  <a:schemeClr val="tx1">
                    <a:lumMod val="50000"/>
                  </a:schemeClr>
                </a:solidFill>
              </a:defRPr>
            </a:lvl1pPr>
            <a:lvl2pPr>
              <a:lnSpc>
                <a:spcPct val="100000"/>
              </a:lnSpc>
              <a:spcBef>
                <a:spcPts val="600"/>
              </a:spcBef>
              <a:defRPr sz="2800">
                <a:solidFill>
                  <a:schemeClr val="tx1">
                    <a:lumMod val="50000"/>
                  </a:schemeClr>
                </a:solidFill>
              </a:defRPr>
            </a:lvl2pPr>
            <a:lvl3pPr>
              <a:lnSpc>
                <a:spcPct val="100000"/>
              </a:lnSpc>
              <a:spcBef>
                <a:spcPts val="600"/>
              </a:spcBef>
              <a:defRPr sz="2800">
                <a:solidFill>
                  <a:schemeClr val="tx1">
                    <a:lumMod val="50000"/>
                  </a:schemeClr>
                </a:solidFill>
              </a:defRPr>
            </a:lvl3pPr>
            <a:lvl4pPr>
              <a:lnSpc>
                <a:spcPct val="100000"/>
              </a:lnSpc>
              <a:spcBef>
                <a:spcPts val="600"/>
              </a:spcBef>
              <a:defRPr sz="2800">
                <a:solidFill>
                  <a:schemeClr val="tx1">
                    <a:lumMod val="50000"/>
                  </a:schemeClr>
                </a:solidFill>
              </a:defRPr>
            </a:lvl4pPr>
            <a:lvl5pPr>
              <a:lnSpc>
                <a:spcPct val="100000"/>
              </a:lnSpc>
              <a:spcBef>
                <a:spcPts val="600"/>
              </a:spcBef>
              <a:defRPr sz="2800">
                <a:solidFill>
                  <a:schemeClr val="tx1">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Rectangle 12"/>
          <p:cNvSpPr/>
          <p:nvPr userDrawn="1"/>
        </p:nvSpPr>
        <p:spPr>
          <a:xfrm>
            <a:off x="316523" y="6312159"/>
            <a:ext cx="2129898" cy="44156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3200" dirty="0">
                <a:solidFill>
                  <a:srgbClr val="990000"/>
                </a:solidFill>
              </a:rPr>
              <a:t>ERF</a:t>
            </a:r>
            <a:r>
              <a:rPr lang="en-US" sz="3200" dirty="0">
                <a:solidFill>
                  <a:srgbClr val="000000"/>
                </a:solidFill>
              </a:rPr>
              <a:t> AFESD</a:t>
            </a:r>
          </a:p>
        </p:txBody>
      </p:sp>
      <p:sp>
        <p:nvSpPr>
          <p:cNvPr id="14" name="TextBox 13"/>
          <p:cNvSpPr txBox="1"/>
          <p:nvPr userDrawn="1"/>
        </p:nvSpPr>
        <p:spPr>
          <a:xfrm>
            <a:off x="3088105" y="6290130"/>
            <a:ext cx="5815312" cy="738664"/>
          </a:xfrm>
          <a:prstGeom prst="rect">
            <a:avLst/>
          </a:prstGeom>
          <a:noFill/>
        </p:spPr>
        <p:txBody>
          <a:bodyPr wrap="square" rtlCol="0">
            <a:spAutoFit/>
          </a:bodyPr>
          <a:lstStyle/>
          <a:p>
            <a:pPr algn="r" defTabSz="457200"/>
            <a:r>
              <a:rPr lang="en-US" sz="1400" b="1" dirty="0">
                <a:solidFill>
                  <a:srgbClr val="990000"/>
                </a:solidFill>
                <a:latin typeface="Arial"/>
                <a:cs typeface="Arial"/>
              </a:rPr>
              <a:t> </a:t>
            </a:r>
            <a:r>
              <a:rPr lang="en-US" sz="1400" b="1" dirty="0">
                <a:solidFill>
                  <a:srgbClr val="990000"/>
                </a:solidFill>
              </a:rPr>
              <a:t>Fiscal Institutions and Macroeconomic Management in Arab Oil Exporters </a:t>
            </a:r>
            <a:r>
              <a:rPr lang="en-US" sz="1400" b="1" dirty="0">
                <a:solidFill>
                  <a:srgbClr val="990000"/>
                </a:solidFill>
                <a:cs typeface="Arial"/>
              </a:rPr>
              <a:t>November 4, 2015 |  </a:t>
            </a:r>
            <a:fld id="{C4CA475C-2FEB-E54C-8703-23F232B67EAB}" type="slidenum">
              <a:rPr lang="en-US" sz="1400" b="1">
                <a:solidFill>
                  <a:srgbClr val="990000"/>
                </a:solidFill>
                <a:cs typeface="Arial"/>
              </a:rPr>
              <a:pPr algn="r" defTabSz="457200"/>
              <a:t>‹#›</a:t>
            </a:fld>
            <a:endParaRPr lang="en-US" sz="1400" b="1" dirty="0">
              <a:solidFill>
                <a:srgbClr val="990000"/>
              </a:solidFill>
              <a:cs typeface="Arial"/>
            </a:endParaRPr>
          </a:p>
          <a:p>
            <a:pPr algn="r" defTabSz="457200"/>
            <a:endParaRPr lang="en-US" sz="1400" b="1" dirty="0">
              <a:solidFill>
                <a:srgbClr val="990000"/>
              </a:solidFill>
              <a:latin typeface="Arial"/>
              <a:cs typeface="Arial"/>
            </a:endParaRPr>
          </a:p>
        </p:txBody>
      </p:sp>
    </p:spTree>
    <p:extLst>
      <p:ext uri="{BB962C8B-B14F-4D97-AF65-F5344CB8AC3E}">
        <p14:creationId xmlns:p14="http://schemas.microsoft.com/office/powerpoint/2010/main" val="64784166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aphics">
    <p:spTree>
      <p:nvGrpSpPr>
        <p:cNvPr id="1" name=""/>
        <p:cNvGrpSpPr/>
        <p:nvPr/>
      </p:nvGrpSpPr>
      <p:grpSpPr>
        <a:xfrm>
          <a:off x="0" y="0"/>
          <a:ext cx="0" cy="0"/>
          <a:chOff x="0" y="0"/>
          <a:chExt cx="0" cy="0"/>
        </a:xfrm>
      </p:grpSpPr>
      <p:sp>
        <p:nvSpPr>
          <p:cNvPr id="4" name="TextBox 3"/>
          <p:cNvSpPr txBox="1"/>
          <p:nvPr userDrawn="1"/>
        </p:nvSpPr>
        <p:spPr>
          <a:xfrm>
            <a:off x="222250" y="304800"/>
            <a:ext cx="7937500" cy="646331"/>
          </a:xfrm>
          <a:prstGeom prst="rect">
            <a:avLst/>
          </a:prstGeom>
          <a:noFill/>
        </p:spPr>
        <p:txBody>
          <a:bodyPr wrap="square" rtlCol="0">
            <a:spAutoFit/>
          </a:bodyPr>
          <a:lstStyle/>
          <a:p>
            <a:pPr defTabSz="457200"/>
            <a:endParaRPr lang="en-US" sz="3600" dirty="0">
              <a:solidFill>
                <a:srgbClr val="990000"/>
              </a:solidFill>
            </a:endParaRPr>
          </a:p>
        </p:txBody>
      </p:sp>
    </p:spTree>
    <p:extLst>
      <p:ext uri="{BB962C8B-B14F-4D97-AF65-F5344CB8AC3E}">
        <p14:creationId xmlns:p14="http://schemas.microsoft.com/office/powerpoint/2010/main" val="1231789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450850" y="1257300"/>
            <a:ext cx="8242300" cy="4305300"/>
          </a:xfrm>
          <a:prstGeom prst="rect">
            <a:avLst/>
          </a:prstGeom>
        </p:spPr>
        <p:txBody>
          <a:bodyPr vert="horz"/>
          <a:lstStyle>
            <a:lvl1pPr>
              <a:defRPr sz="2800"/>
            </a:lvl1pPr>
            <a:lvl2pPr>
              <a:defRPr sz="2800"/>
            </a:lvl2pPr>
            <a:lvl3pPr>
              <a:defRPr sz="2800"/>
            </a:lvl3pPr>
            <a:lvl4pPr>
              <a:defRPr sz="2800"/>
            </a:lvl4pPr>
            <a:lvl5pPr>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a:xfrm>
            <a:off x="457200" y="274638"/>
            <a:ext cx="7772400" cy="830262"/>
          </a:xfrm>
          <a:prstGeom prst="rect">
            <a:avLst/>
          </a:prstGeom>
        </p:spPr>
        <p:txBody>
          <a:bodyPr vert="horz" anchor="t"/>
          <a:lstStyle>
            <a:lvl1pPr algn="l">
              <a:defRPr sz="4000"/>
            </a:lvl1pPr>
          </a:lstStyle>
          <a:p>
            <a:r>
              <a:rPr lang="en-US" smtClean="0"/>
              <a:t>Click to edit Master title style</a:t>
            </a:r>
            <a:endParaRPr lang="en-US"/>
          </a:p>
        </p:txBody>
      </p:sp>
      <p:pic>
        <p:nvPicPr>
          <p:cNvPr id="10" name="Picture 9"/>
          <p:cNvPicPr>
            <a:picLocks noChangeAspect="1"/>
          </p:cNvPicPr>
          <p:nvPr userDrawn="1"/>
        </p:nvPicPr>
        <p:blipFill>
          <a:blip r:embed="rId2"/>
          <a:stretch>
            <a:fillRect/>
          </a:stretch>
        </p:blipFill>
        <p:spPr>
          <a:xfrm>
            <a:off x="8310035" y="303891"/>
            <a:ext cx="520700" cy="631669"/>
          </a:xfrm>
          <a:prstGeom prst="rect">
            <a:avLst/>
          </a:prstGeom>
        </p:spPr>
      </p:pic>
    </p:spTree>
    <p:extLst>
      <p:ext uri="{BB962C8B-B14F-4D97-AF65-F5344CB8AC3E}">
        <p14:creationId xmlns:p14="http://schemas.microsoft.com/office/powerpoint/2010/main" val="1913940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7735" y="-227603"/>
            <a:ext cx="8628530" cy="1336956"/>
          </a:xfrm>
          <a:prstGeom prst="rect">
            <a:avLst/>
          </a:prstGeom>
        </p:spPr>
        <p:txBody>
          <a:bodyPr/>
          <a:lstStyle/>
          <a:p>
            <a:r>
              <a:rPr lang="en-US" dirty="0" smtClean="0"/>
              <a:t>Click to edit Master title style</a:t>
            </a:r>
            <a:endParaRPr dirty="0"/>
          </a:p>
        </p:txBody>
      </p:sp>
      <p:sp>
        <p:nvSpPr>
          <p:cNvPr id="3" name="Content Placeholder 2"/>
          <p:cNvSpPr>
            <a:spLocks noGrp="1"/>
          </p:cNvSpPr>
          <p:nvPr>
            <p:ph idx="1"/>
          </p:nvPr>
        </p:nvSpPr>
        <p:spPr>
          <a:xfrm>
            <a:off x="259976" y="1323086"/>
            <a:ext cx="8624048" cy="4798395"/>
          </a:xfrm>
          <a:prstGeom prst="rect">
            <a:avLst/>
          </a:prstGeo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3"/>
          <p:cNvSpPr>
            <a:spLocks noGrp="1"/>
          </p:cNvSpPr>
          <p:nvPr>
            <p:ph type="dt" sz="half" idx="2"/>
          </p:nvPr>
        </p:nvSpPr>
        <p:spPr>
          <a:xfrm>
            <a:off x="6738383" y="6275668"/>
            <a:ext cx="1289651" cy="365125"/>
          </a:xfrm>
          <a:prstGeom prst="rect">
            <a:avLst/>
          </a:prstGeom>
        </p:spPr>
        <p:txBody>
          <a:bodyPr vert="horz" lIns="91440" tIns="45720" rIns="91440" bIns="45720" rtlCol="0" anchor="ctr"/>
          <a:lstStyle>
            <a:lvl1pPr algn="r">
              <a:defRPr sz="1600">
                <a:solidFill>
                  <a:schemeClr val="bg1"/>
                </a:solidFill>
                <a:latin typeface="Arial"/>
                <a:cs typeface="Arial"/>
              </a:defRPr>
            </a:lvl1pPr>
          </a:lstStyle>
          <a:p>
            <a:pPr defTabSz="457200"/>
            <a:endParaRPr lang="en-US" dirty="0">
              <a:solidFill>
                <a:prstClr val="white"/>
              </a:solidFill>
            </a:endParaRPr>
          </a:p>
        </p:txBody>
      </p:sp>
      <p:sp>
        <p:nvSpPr>
          <p:cNvPr id="8" name="Footer Placeholder 4"/>
          <p:cNvSpPr>
            <a:spLocks noGrp="1"/>
          </p:cNvSpPr>
          <p:nvPr>
            <p:ph type="ftr" sz="quarter" idx="3"/>
          </p:nvPr>
        </p:nvSpPr>
        <p:spPr>
          <a:xfrm>
            <a:off x="264458" y="6275668"/>
            <a:ext cx="7144233" cy="365125"/>
          </a:xfrm>
          <a:prstGeom prst="rect">
            <a:avLst/>
          </a:prstGeom>
        </p:spPr>
        <p:txBody>
          <a:bodyPr vert="horz" lIns="91440" tIns="45720" rIns="91440" bIns="45720" rtlCol="0" anchor="ctr"/>
          <a:lstStyle>
            <a:lvl1pPr algn="l">
              <a:defRPr sz="1600">
                <a:solidFill>
                  <a:schemeClr val="bg1"/>
                </a:solidFill>
                <a:latin typeface="Arial"/>
                <a:cs typeface="Arial"/>
              </a:defRPr>
            </a:lvl1pPr>
          </a:lstStyle>
          <a:p>
            <a:pPr defTabSz="457200"/>
            <a:endParaRPr lang="en-US" dirty="0" smtClean="0">
              <a:solidFill>
                <a:prstClr val="white"/>
              </a:solidFill>
            </a:endParaRPr>
          </a:p>
        </p:txBody>
      </p:sp>
      <p:sp>
        <p:nvSpPr>
          <p:cNvPr id="9" name="Slide Number Placeholder 5"/>
          <p:cNvSpPr>
            <a:spLocks noGrp="1"/>
          </p:cNvSpPr>
          <p:nvPr>
            <p:ph type="sldNum" sz="quarter" idx="4"/>
          </p:nvPr>
        </p:nvSpPr>
        <p:spPr>
          <a:xfrm>
            <a:off x="8255398" y="6275668"/>
            <a:ext cx="633108" cy="365125"/>
          </a:xfrm>
          <a:prstGeom prst="rect">
            <a:avLst/>
          </a:prstGeom>
        </p:spPr>
        <p:txBody>
          <a:bodyPr vert="horz" lIns="91440" tIns="45720" rIns="91440" bIns="45720" rtlCol="0" anchor="ctr"/>
          <a:lstStyle>
            <a:lvl1pPr algn="r">
              <a:defRPr sz="1800">
                <a:solidFill>
                  <a:schemeClr val="bg1"/>
                </a:solidFill>
                <a:latin typeface="Arial"/>
                <a:cs typeface="Arial"/>
              </a:defRPr>
            </a:lvl1pPr>
          </a:lstStyle>
          <a:p>
            <a:pPr defTabSz="457200"/>
            <a:fld id="{7F5CE407-6216-4202-80E4-A30DC2F709B2}" type="slidenum">
              <a:rPr lang="en-US" smtClean="0">
                <a:solidFill>
                  <a:prstClr val="white"/>
                </a:solidFill>
              </a:rPr>
              <a:pPr defTabSz="457200"/>
              <a:t>‹#›</a:t>
            </a:fld>
            <a:endParaRPr lang="en-US" dirty="0">
              <a:solidFill>
                <a:prstClr val="white"/>
              </a:solidFill>
            </a:endParaRPr>
          </a:p>
        </p:txBody>
      </p:sp>
    </p:spTree>
    <p:extLst>
      <p:ext uri="{BB962C8B-B14F-4D97-AF65-F5344CB8AC3E}">
        <p14:creationId xmlns:p14="http://schemas.microsoft.com/office/powerpoint/2010/main" val="8137156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DEF1E-36A6-4DD7-B843-CE2E9B65332C}"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528D1-2774-4918-874F-E945A2CA77E1}" type="slidenum">
              <a:rPr lang="en-US" smtClean="0"/>
              <a:t>‹#›</a:t>
            </a:fld>
            <a:endParaRPr lang="en-US"/>
          </a:p>
        </p:txBody>
      </p:sp>
    </p:spTree>
    <p:extLst>
      <p:ext uri="{BB962C8B-B14F-4D97-AF65-F5344CB8AC3E}">
        <p14:creationId xmlns:p14="http://schemas.microsoft.com/office/powerpoint/2010/main" val="316801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CDEF1E-36A6-4DD7-B843-CE2E9B65332C}"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528D1-2774-4918-874F-E945A2CA77E1}" type="slidenum">
              <a:rPr lang="en-US" smtClean="0"/>
              <a:t>‹#›</a:t>
            </a:fld>
            <a:endParaRPr lang="en-US"/>
          </a:p>
        </p:txBody>
      </p:sp>
    </p:spTree>
    <p:extLst>
      <p:ext uri="{BB962C8B-B14F-4D97-AF65-F5344CB8AC3E}">
        <p14:creationId xmlns:p14="http://schemas.microsoft.com/office/powerpoint/2010/main" val="1944024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CDEF1E-36A6-4DD7-B843-CE2E9B65332C}"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528D1-2774-4918-874F-E945A2CA77E1}" type="slidenum">
              <a:rPr lang="en-US" smtClean="0"/>
              <a:t>‹#›</a:t>
            </a:fld>
            <a:endParaRPr lang="en-US"/>
          </a:p>
        </p:txBody>
      </p:sp>
    </p:spTree>
    <p:extLst>
      <p:ext uri="{BB962C8B-B14F-4D97-AF65-F5344CB8AC3E}">
        <p14:creationId xmlns:p14="http://schemas.microsoft.com/office/powerpoint/2010/main" val="258592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CDEF1E-36A6-4DD7-B843-CE2E9B65332C}" type="datetimeFigureOut">
              <a:rPr lang="en-US" smtClean="0"/>
              <a:t>4/6/2017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C528D1-2774-4918-874F-E945A2CA77E1}" type="slidenum">
              <a:rPr lang="en-US" smtClean="0"/>
              <a:t>‹#›</a:t>
            </a:fld>
            <a:endParaRPr lang="en-US"/>
          </a:p>
        </p:txBody>
      </p:sp>
    </p:spTree>
    <p:extLst>
      <p:ext uri="{BB962C8B-B14F-4D97-AF65-F5344CB8AC3E}">
        <p14:creationId xmlns:p14="http://schemas.microsoft.com/office/powerpoint/2010/main" val="3396250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CDEF1E-36A6-4DD7-B843-CE2E9B65332C}" type="datetimeFigureOut">
              <a:rPr lang="en-US" smtClean="0"/>
              <a:t>4/6/2017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C528D1-2774-4918-874F-E945A2CA77E1}" type="slidenum">
              <a:rPr lang="en-US" smtClean="0"/>
              <a:t>‹#›</a:t>
            </a:fld>
            <a:endParaRPr lang="en-US"/>
          </a:p>
        </p:txBody>
      </p:sp>
    </p:spTree>
    <p:extLst>
      <p:ext uri="{BB962C8B-B14F-4D97-AF65-F5344CB8AC3E}">
        <p14:creationId xmlns:p14="http://schemas.microsoft.com/office/powerpoint/2010/main" val="3371684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CDEF1E-36A6-4DD7-B843-CE2E9B65332C}" type="datetimeFigureOut">
              <a:rPr lang="en-US" smtClean="0"/>
              <a:t>4/6/2017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C528D1-2774-4918-874F-E945A2CA77E1}" type="slidenum">
              <a:rPr lang="en-US" smtClean="0"/>
              <a:t>‹#›</a:t>
            </a:fld>
            <a:endParaRPr lang="en-US"/>
          </a:p>
        </p:txBody>
      </p:sp>
    </p:spTree>
    <p:extLst>
      <p:ext uri="{BB962C8B-B14F-4D97-AF65-F5344CB8AC3E}">
        <p14:creationId xmlns:p14="http://schemas.microsoft.com/office/powerpoint/2010/main" val="38841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DEF1E-36A6-4DD7-B843-CE2E9B65332C}"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528D1-2774-4918-874F-E945A2CA77E1}" type="slidenum">
              <a:rPr lang="en-US" smtClean="0"/>
              <a:t>‹#›</a:t>
            </a:fld>
            <a:endParaRPr lang="en-US"/>
          </a:p>
        </p:txBody>
      </p:sp>
    </p:spTree>
    <p:extLst>
      <p:ext uri="{BB962C8B-B14F-4D97-AF65-F5344CB8AC3E}">
        <p14:creationId xmlns:p14="http://schemas.microsoft.com/office/powerpoint/2010/main" val="224765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DEF1E-36A6-4DD7-B843-CE2E9B65332C}"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528D1-2774-4918-874F-E945A2CA77E1}" type="slidenum">
              <a:rPr lang="en-US" smtClean="0"/>
              <a:t>‹#›</a:t>
            </a:fld>
            <a:endParaRPr lang="en-US"/>
          </a:p>
        </p:txBody>
      </p:sp>
    </p:spTree>
    <p:extLst>
      <p:ext uri="{BB962C8B-B14F-4D97-AF65-F5344CB8AC3E}">
        <p14:creationId xmlns:p14="http://schemas.microsoft.com/office/powerpoint/2010/main" val="81189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3.emf"/><Relationship Id="rId4" Type="http://schemas.openxmlformats.org/officeDocument/2006/relationships/slideLayout" Target="../slideLayouts/slideLayout15.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CDEF1E-36A6-4DD7-B843-CE2E9B65332C}" type="datetimeFigureOut">
              <a:rPr lang="en-US" smtClean="0"/>
              <a:t>4/6/2017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C528D1-2774-4918-874F-E945A2CA77E1}" type="slidenum">
              <a:rPr lang="en-US" smtClean="0"/>
              <a:t>‹#›</a:t>
            </a:fld>
            <a:endParaRPr lang="en-US"/>
          </a:p>
        </p:txBody>
      </p:sp>
    </p:spTree>
    <p:extLst>
      <p:ext uri="{BB962C8B-B14F-4D97-AF65-F5344CB8AC3E}">
        <p14:creationId xmlns:p14="http://schemas.microsoft.com/office/powerpoint/2010/main" val="4188536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Spatial Sciences Institute wordmark.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97700" y="6462798"/>
            <a:ext cx="1841498" cy="300096"/>
          </a:xfrm>
          <a:prstGeom prst="rect">
            <a:avLst/>
          </a:prstGeom>
        </p:spPr>
      </p:pic>
      <p:pic>
        <p:nvPicPr>
          <p:cNvPr id="3" name="Picture 2" descr="USC-Dornsife-Cardinal-Black-on-White-RGB.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5751" y="5948775"/>
            <a:ext cx="2470149" cy="815150"/>
          </a:xfrm>
          <a:prstGeom prst="rect">
            <a:avLst/>
          </a:prstGeom>
        </p:spPr>
      </p:pic>
      <p:sp>
        <p:nvSpPr>
          <p:cNvPr id="8" name="Rectangle 7"/>
          <p:cNvSpPr/>
          <p:nvPr/>
        </p:nvSpPr>
        <p:spPr>
          <a:xfrm flipV="1">
            <a:off x="0" y="5778500"/>
            <a:ext cx="9144000" cy="50800"/>
          </a:xfrm>
          <a:prstGeom prst="rect">
            <a:avLst/>
          </a:prstGeom>
          <a:solidFill>
            <a:srgbClr val="9900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en-US">
              <a:solidFill>
                <a:srgbClr val="990000"/>
              </a:solidFill>
            </a:endParaRPr>
          </a:p>
        </p:txBody>
      </p:sp>
      <p:pic>
        <p:nvPicPr>
          <p:cNvPr id="11" name="Picture 10" descr="Small Use Shield_GoldOnTrans.eps"/>
          <p:cNvPicPr>
            <a:picLocks noChangeAspect="1"/>
          </p:cNvPicPr>
          <p:nvPr/>
        </p:nvPicPr>
        <p:blipFill>
          <a:blip r:embed="rId10"/>
          <a:stretch>
            <a:fillRect/>
          </a:stretch>
        </p:blipFill>
        <p:spPr>
          <a:xfrm>
            <a:off x="8201027" y="238127"/>
            <a:ext cx="748239" cy="748239"/>
          </a:xfrm>
          <a:prstGeom prst="rect">
            <a:avLst/>
          </a:prstGeom>
        </p:spPr>
      </p:pic>
      <p:sp>
        <p:nvSpPr>
          <p:cNvPr id="4" name="Rectangle 3"/>
          <p:cNvSpPr/>
          <p:nvPr/>
        </p:nvSpPr>
        <p:spPr>
          <a:xfrm>
            <a:off x="6997700" y="6462798"/>
            <a:ext cx="1841498" cy="30009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6" name="TextBox 5"/>
          <p:cNvSpPr txBox="1"/>
          <p:nvPr userDrawn="1"/>
        </p:nvSpPr>
        <p:spPr>
          <a:xfrm>
            <a:off x="152071" y="5988880"/>
            <a:ext cx="6612354" cy="738664"/>
          </a:xfrm>
          <a:prstGeom prst="rect">
            <a:avLst/>
          </a:prstGeom>
          <a:solidFill>
            <a:srgbClr val="FFFFFF"/>
          </a:solidFill>
        </p:spPr>
        <p:txBody>
          <a:bodyPr wrap="square" rtlCol="0">
            <a:spAutoFit/>
          </a:bodyPr>
          <a:lstStyle/>
          <a:p>
            <a:pPr defTabSz="457200"/>
            <a:r>
              <a:rPr lang="en-US" sz="2400" dirty="0">
                <a:solidFill>
                  <a:srgbClr val="000000"/>
                </a:solidFill>
              </a:rPr>
              <a:t>Economic Research Forum</a:t>
            </a:r>
          </a:p>
          <a:p>
            <a:pPr defTabSz="457200"/>
            <a:r>
              <a:rPr lang="en-US" dirty="0">
                <a:solidFill>
                  <a:srgbClr val="990000"/>
                </a:solidFill>
              </a:rPr>
              <a:t>Arab Fund for Economic and Social Development Fiscal Institutions</a:t>
            </a:r>
          </a:p>
        </p:txBody>
      </p:sp>
    </p:spTree>
    <p:extLst>
      <p:ext uri="{BB962C8B-B14F-4D97-AF65-F5344CB8AC3E}">
        <p14:creationId xmlns:p14="http://schemas.microsoft.com/office/powerpoint/2010/main" val="1041993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iming>
    <p:tnLst>
      <p:par>
        <p:cTn id="1" dur="indefinite" restart="never" nodeType="tmRoot"/>
      </p:par>
    </p:tnLst>
  </p:timing>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marL="0" marR="0" indent="0" algn="just">
              <a:lnSpc>
                <a:spcPct val="115000"/>
              </a:lnSpc>
              <a:spcBef>
                <a:spcPts val="0"/>
              </a:spcBef>
              <a:spcAft>
                <a:spcPts val="1000"/>
              </a:spcAft>
              <a:buNone/>
            </a:pPr>
            <a:r>
              <a:rPr lang="en-US" b="1" dirty="0">
                <a:latin typeface="Times New Roman"/>
                <a:ea typeface="Calibri"/>
              </a:rPr>
              <a:t>Political Economy of Sovereign Wealth Funds in the Oil Exporting Countries of the Arab Region and especially the Gulf </a:t>
            </a:r>
            <a:endParaRPr lang="en-US" dirty="0">
              <a:latin typeface="Times New Roman"/>
              <a:ea typeface="Calibri"/>
            </a:endParaRPr>
          </a:p>
          <a:p>
            <a:pPr marL="0" indent="0">
              <a:buNone/>
            </a:pPr>
            <a:r>
              <a:rPr lang="en-US" b="1" dirty="0" smtClean="0">
                <a:latin typeface="Times New Roman"/>
                <a:ea typeface="Calibri"/>
              </a:rPr>
              <a:t>    </a:t>
            </a:r>
            <a:r>
              <a:rPr lang="en-US" b="1" dirty="0">
                <a:solidFill>
                  <a:srgbClr val="FF0000"/>
                </a:solidFill>
                <a:latin typeface="Times New Roman"/>
                <a:ea typeface="Calibri"/>
              </a:rPr>
              <a:t>Sara Bazoobandi and Jeffrey B. </a:t>
            </a:r>
            <a:r>
              <a:rPr lang="en-US" b="1" dirty="0" smtClean="0">
                <a:solidFill>
                  <a:srgbClr val="FF0000"/>
                </a:solidFill>
                <a:latin typeface="Times New Roman"/>
                <a:ea typeface="Calibri"/>
              </a:rPr>
              <a:t>Nugent</a:t>
            </a:r>
          </a:p>
          <a:p>
            <a:pPr marL="0" indent="0">
              <a:buNone/>
            </a:pPr>
            <a:endParaRPr lang="en-US" b="1" dirty="0">
              <a:solidFill>
                <a:srgbClr val="FF0000"/>
              </a:solidFill>
              <a:latin typeface="Times New Roman"/>
            </a:endParaRPr>
          </a:p>
          <a:p>
            <a:pPr marL="0" indent="0">
              <a:buNone/>
            </a:pPr>
            <a:r>
              <a:rPr lang="en-US" sz="2800" i="1" dirty="0" smtClean="0">
                <a:solidFill>
                  <a:srgbClr val="FF0000"/>
                </a:solidFill>
                <a:latin typeface="Times New Roman"/>
              </a:rPr>
              <a:t>ERF Workshop on Sovereign Wealth Funds</a:t>
            </a:r>
          </a:p>
          <a:p>
            <a:pPr marL="0" indent="0">
              <a:buNone/>
            </a:pPr>
            <a:r>
              <a:rPr lang="en-US" sz="2800" i="1" dirty="0" smtClean="0">
                <a:solidFill>
                  <a:srgbClr val="FF0000"/>
                </a:solidFill>
                <a:latin typeface="Times New Roman"/>
              </a:rPr>
              <a:t>World Bank, Washington D.C.</a:t>
            </a:r>
          </a:p>
          <a:p>
            <a:pPr marL="0" indent="0">
              <a:buNone/>
            </a:pPr>
            <a:r>
              <a:rPr lang="en-US" sz="2800" i="1" dirty="0" smtClean="0">
                <a:solidFill>
                  <a:srgbClr val="FF0000"/>
                </a:solidFill>
                <a:latin typeface="Times New Roman"/>
              </a:rPr>
              <a:t>September 9-10, 2016</a:t>
            </a:r>
            <a:endParaRPr lang="en-US" sz="2800" i="1" dirty="0">
              <a:solidFill>
                <a:srgbClr val="FF0000"/>
              </a:solidFill>
            </a:endParaRPr>
          </a:p>
        </p:txBody>
      </p:sp>
    </p:spTree>
    <p:extLst>
      <p:ext uri="{BB962C8B-B14F-4D97-AF65-F5344CB8AC3E}">
        <p14:creationId xmlns:p14="http://schemas.microsoft.com/office/powerpoint/2010/main" val="401672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Broader Political Problems in the GCC and Beyond </a:t>
            </a:r>
            <a:endParaRPr lang="en-US" dirty="0"/>
          </a:p>
        </p:txBody>
      </p:sp>
      <p:sp>
        <p:nvSpPr>
          <p:cNvPr id="3" name="Content Placeholder 2"/>
          <p:cNvSpPr>
            <a:spLocks noGrp="1"/>
          </p:cNvSpPr>
          <p:nvPr>
            <p:ph idx="1"/>
          </p:nvPr>
        </p:nvSpPr>
        <p:spPr>
          <a:xfrm>
            <a:off x="76200" y="1600200"/>
            <a:ext cx="8915400" cy="4876800"/>
          </a:xfrm>
        </p:spPr>
        <p:txBody>
          <a:bodyPr>
            <a:normAutofit fontScale="77500" lnSpcReduction="20000"/>
          </a:bodyPr>
          <a:lstStyle/>
          <a:p>
            <a:r>
              <a:rPr lang="en-US" dirty="0" smtClean="0"/>
              <a:t>Rivalries within the GCC and unequal power and resulting constraints, with Iran, drawn investments to other MENA Countries on political grounds, Religious minorities in oil areas</a:t>
            </a:r>
          </a:p>
          <a:p>
            <a:r>
              <a:rPr lang="en-US" dirty="0" smtClean="0"/>
              <a:t>Saudi Arabia with power over governance in Bahrain</a:t>
            </a:r>
          </a:p>
          <a:p>
            <a:r>
              <a:rPr lang="en-US" dirty="0" smtClean="0"/>
              <a:t>Within UAE (a federation of Emirates in which each Emirate has the rights to oil and gas) but Abu Dhabi the richest is called upon to bail out debts of ambitious and risk-taking Dubai, its main rival for leadership within GCC</a:t>
            </a:r>
          </a:p>
          <a:p>
            <a:r>
              <a:rPr lang="en-US" dirty="0" smtClean="0"/>
              <a:t>Rivalries among members of ruling family for succession etc which has led to proliferation of SWFs especially in UAE and again almost always with great secrecy</a:t>
            </a:r>
          </a:p>
          <a:p>
            <a:r>
              <a:rPr lang="en-US" dirty="0" smtClean="0"/>
              <a:t>Civil, other Wars in Libya, Iraq, Sudan have impeded their SWFs </a:t>
            </a:r>
            <a:endParaRPr lang="en-US" dirty="0"/>
          </a:p>
        </p:txBody>
      </p:sp>
    </p:spTree>
    <p:extLst>
      <p:ext uri="{BB962C8B-B14F-4D97-AF65-F5344CB8AC3E}">
        <p14:creationId xmlns:p14="http://schemas.microsoft.com/office/powerpoint/2010/main" val="15759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Achievements: Kuwait </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Kuwait was </a:t>
            </a:r>
            <a:r>
              <a:rPr lang="en-US" u="sng" dirty="0" smtClean="0"/>
              <a:t>the</a:t>
            </a:r>
            <a:r>
              <a:rPr lang="en-US" dirty="0" smtClean="0"/>
              <a:t> pioneer among SWFs in the world (at country level at least). KIB established in 1953 before state of Kuwait created</a:t>
            </a:r>
          </a:p>
          <a:p>
            <a:r>
              <a:rPr lang="en-US" dirty="0" smtClean="0"/>
              <a:t>It’s KIA also has generally been effective in investments . With its investment operation in London, KIA was able to finance the government during its invasion by Iraq and to pay off its debts after the Gulf War totalling over $100 billion</a:t>
            </a:r>
          </a:p>
          <a:p>
            <a:r>
              <a:rPr lang="en-US" dirty="0" smtClean="0"/>
              <a:t>Even so, Assets of about $600 billion in 2015 and Kuwait has also been an important funder of development in the region and beyond.  </a:t>
            </a:r>
            <a:endParaRPr lang="en-US" dirty="0"/>
          </a:p>
        </p:txBody>
      </p:sp>
    </p:spTree>
    <p:extLst>
      <p:ext uri="{BB962C8B-B14F-4D97-AF65-F5344CB8AC3E}">
        <p14:creationId xmlns:p14="http://schemas.microsoft.com/office/powerpoint/2010/main" val="2123620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Achievements: Abu Dhabi</a:t>
            </a:r>
            <a:endParaRPr lang="en-US" dirty="0"/>
          </a:p>
        </p:txBody>
      </p:sp>
      <p:sp>
        <p:nvSpPr>
          <p:cNvPr id="3" name="Content Placeholder 2"/>
          <p:cNvSpPr>
            <a:spLocks noGrp="1"/>
          </p:cNvSpPr>
          <p:nvPr>
            <p:ph idx="1"/>
          </p:nvPr>
        </p:nvSpPr>
        <p:spPr>
          <a:xfrm>
            <a:off x="457200" y="1447800"/>
            <a:ext cx="8229600" cy="4678363"/>
          </a:xfrm>
        </p:spPr>
        <p:txBody>
          <a:bodyPr>
            <a:normAutofit fontScale="92500" lnSpcReduction="10000"/>
          </a:bodyPr>
          <a:lstStyle/>
          <a:p>
            <a:r>
              <a:rPr lang="en-US" dirty="0" smtClean="0"/>
              <a:t>ADIA founded in 1976 has grown almost as rapidly as Norway’s to become perhaps the largest in Arab world with almost $800 billion by 2016</a:t>
            </a:r>
          </a:p>
          <a:p>
            <a:r>
              <a:rPr lang="en-US" dirty="0" smtClean="0"/>
              <a:t>ADIA has also played an important part in the agreement with the IMF and the West on the </a:t>
            </a:r>
            <a:r>
              <a:rPr lang="en-US" b="1" dirty="0" smtClean="0">
                <a:solidFill>
                  <a:srgbClr val="FF0000"/>
                </a:solidFill>
              </a:rPr>
              <a:t>Santiago Principles for SWF behavior </a:t>
            </a:r>
            <a:r>
              <a:rPr lang="en-US" dirty="0" smtClean="0"/>
              <a:t>and a long time member of the IWG on SWFs </a:t>
            </a:r>
          </a:p>
          <a:p>
            <a:r>
              <a:rPr lang="en-US" dirty="0" smtClean="0"/>
              <a:t>It improved its scores substantially on SWF Scoreboard, nice organizational structure </a:t>
            </a:r>
            <a:endParaRPr lang="en-US" dirty="0"/>
          </a:p>
        </p:txBody>
      </p:sp>
    </p:spTree>
    <p:extLst>
      <p:ext uri="{BB962C8B-B14F-4D97-AF65-F5344CB8AC3E}">
        <p14:creationId xmlns:p14="http://schemas.microsoft.com/office/powerpoint/2010/main" val="1286604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Achievements: Algeria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Desperate in 1990s after war for Independence, civil war, unrest, failed government programs, SWF set up Rev Regulation Fund (FRR) in 2000 and with certain rules on oil fund allocations.</a:t>
            </a:r>
          </a:p>
          <a:p>
            <a:r>
              <a:rPr lang="en-US" dirty="0" smtClean="0"/>
              <a:t>It’s assets grew rapidly to be the 2</a:t>
            </a:r>
            <a:r>
              <a:rPr lang="en-US" baseline="30000" dirty="0" smtClean="0"/>
              <a:t>nd</a:t>
            </a:r>
            <a:r>
              <a:rPr lang="en-US" dirty="0" smtClean="0"/>
              <a:t> largest in Africa and the country’s debt was reduced sharply through 2010 But </a:t>
            </a:r>
            <a:r>
              <a:rPr lang="en-US" b="1" dirty="0" smtClean="0">
                <a:solidFill>
                  <a:srgbClr val="FF0000"/>
                </a:solidFill>
              </a:rPr>
              <a:t>NOT SINCE THEN  Assets have fall by 35% since 2013 Lack of transparency has undermined its use, led to huge fight between the Parliament and the executive. Unfortunate provision on secrecy</a:t>
            </a:r>
            <a:endParaRPr lang="en-US" b="1" dirty="0">
              <a:solidFill>
                <a:srgbClr val="FF0000"/>
              </a:solidFill>
            </a:endParaRPr>
          </a:p>
        </p:txBody>
      </p:sp>
    </p:spTree>
    <p:extLst>
      <p:ext uri="{BB962C8B-B14F-4D97-AF65-F5344CB8AC3E}">
        <p14:creationId xmlns:p14="http://schemas.microsoft.com/office/powerpoint/2010/main" val="234373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792162"/>
          </a:xfrm>
        </p:spPr>
        <p:txBody>
          <a:bodyPr>
            <a:normAutofit fontScale="90000"/>
          </a:bodyPr>
          <a:lstStyle/>
          <a:p>
            <a:r>
              <a:rPr lang="en-US" dirty="0" smtClean="0"/>
              <a:t>Achievements of Several Other Arab SWFs </a:t>
            </a:r>
            <a:endParaRPr lang="en-US" dirty="0"/>
          </a:p>
        </p:txBody>
      </p:sp>
      <p:sp>
        <p:nvSpPr>
          <p:cNvPr id="3" name="Content Placeholder 2"/>
          <p:cNvSpPr>
            <a:spLocks noGrp="1"/>
          </p:cNvSpPr>
          <p:nvPr>
            <p:ph idx="1"/>
          </p:nvPr>
        </p:nvSpPr>
        <p:spPr>
          <a:xfrm>
            <a:off x="457200" y="1600200"/>
            <a:ext cx="8382000" cy="5257800"/>
          </a:xfrm>
        </p:spPr>
        <p:txBody>
          <a:bodyPr>
            <a:normAutofit fontScale="77500" lnSpcReduction="20000"/>
          </a:bodyPr>
          <a:lstStyle/>
          <a:p>
            <a:r>
              <a:rPr lang="en-US" dirty="0" smtClean="0"/>
              <a:t>Mumtalakat (Bahrain), Mabadala (Abu Dhabi) </a:t>
            </a:r>
          </a:p>
          <a:p>
            <a:pPr lvl="1"/>
            <a:r>
              <a:rPr lang="en-US" dirty="0" smtClean="0"/>
              <a:t>High Scores on Transparency, SWF Scoreboard</a:t>
            </a:r>
          </a:p>
          <a:p>
            <a:r>
              <a:rPr lang="en-US" dirty="0" smtClean="0"/>
              <a:t>Saudi Arabia’s SAMA For. Holding: not transparent but reportedly very conservative policies and risk management . </a:t>
            </a:r>
          </a:p>
          <a:p>
            <a:pPr lvl="1"/>
            <a:r>
              <a:rPr lang="en-US" b="1" dirty="0" smtClean="0"/>
              <a:t>Royal family not the managers     </a:t>
            </a:r>
            <a:r>
              <a:rPr lang="en-US" dirty="0" smtClean="0"/>
              <a:t>$686 Billion Assets by 2015, not far below Norway’s $878 billion </a:t>
            </a:r>
          </a:p>
          <a:p>
            <a:pPr marL="457200" lvl="1" indent="0">
              <a:buNone/>
            </a:pPr>
            <a:r>
              <a:rPr lang="en-US" b="1" dirty="0" smtClean="0"/>
              <a:t>Will SA’s PIF become the pillar of its Vision 2030 with $1.3Trillion linking investments to attract FDI, tech, industries? A Fantasy of McKenzie?  </a:t>
            </a:r>
          </a:p>
          <a:p>
            <a:r>
              <a:rPr lang="en-US" dirty="0" smtClean="0"/>
              <a:t>Qatar  QIA established only in 2005; </a:t>
            </a:r>
          </a:p>
          <a:p>
            <a:pPr lvl="1"/>
            <a:r>
              <a:rPr lang="en-US" dirty="0" smtClean="0"/>
              <a:t>more aggressive and strategic in investments (World Cup)  </a:t>
            </a:r>
            <a:r>
              <a:rPr lang="en-US" b="1" dirty="0" smtClean="0"/>
              <a:t>diversification though perhaps only of “trophy” type</a:t>
            </a:r>
            <a:r>
              <a:rPr lang="en-US" dirty="0" smtClean="0"/>
              <a:t>. Assets well over $250 billion by 2015 (though </a:t>
            </a:r>
            <a:r>
              <a:rPr lang="en-US" b="1" dirty="0" smtClean="0"/>
              <a:t>very non transparent</a:t>
            </a:r>
            <a:r>
              <a:rPr lang="en-US" dirty="0" smtClean="0"/>
              <a:t>)</a:t>
            </a:r>
          </a:p>
          <a:p>
            <a:pPr marL="0" indent="0">
              <a:buNone/>
            </a:pPr>
            <a:r>
              <a:rPr lang="en-US" dirty="0" smtClean="0"/>
              <a:t>	</a:t>
            </a:r>
            <a:endParaRPr lang="en-US" sz="2800" dirty="0" smtClean="0"/>
          </a:p>
        </p:txBody>
      </p:sp>
    </p:spTree>
    <p:extLst>
      <p:ext uri="{BB962C8B-B14F-4D97-AF65-F5344CB8AC3E}">
        <p14:creationId xmlns:p14="http://schemas.microsoft.com/office/powerpoint/2010/main" val="4278989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Scandals and Setbacks: Do the SWFs and their leaders learn from these?</a:t>
            </a:r>
            <a:endParaRPr lang="en-US" dirty="0"/>
          </a:p>
        </p:txBody>
      </p:sp>
      <p:sp>
        <p:nvSpPr>
          <p:cNvPr id="3" name="Content Placeholder 2"/>
          <p:cNvSpPr>
            <a:spLocks noGrp="1"/>
          </p:cNvSpPr>
          <p:nvPr>
            <p:ph idx="1"/>
          </p:nvPr>
        </p:nvSpPr>
        <p:spPr>
          <a:xfrm>
            <a:off x="304800" y="1371600"/>
            <a:ext cx="8382000" cy="5029200"/>
          </a:xfrm>
        </p:spPr>
        <p:txBody>
          <a:bodyPr>
            <a:normAutofit fontScale="92500" lnSpcReduction="20000"/>
          </a:bodyPr>
          <a:lstStyle/>
          <a:p>
            <a:r>
              <a:rPr lang="en-US" dirty="0" smtClean="0"/>
              <a:t>ADIA example : A founding shareholder in BCCI in Luxemburg which then expanded into many countries in 1970s and 1980s. As it got into trouble in UK, US, France, Lux.,  its treasury was transferred to Abu Dhabi. Major scandals, including illicit entertainment . Major financial loss for ADIA</a:t>
            </a:r>
          </a:p>
          <a:p>
            <a:pPr lvl="1"/>
            <a:r>
              <a:rPr lang="en-US" dirty="0" smtClean="0"/>
              <a:t>Result, at least at that time, it </a:t>
            </a:r>
            <a:r>
              <a:rPr lang="en-US" b="1" dirty="0" smtClean="0">
                <a:solidFill>
                  <a:srgbClr val="FF0000"/>
                </a:solidFill>
              </a:rPr>
              <a:t>reinforced secrecy policy</a:t>
            </a:r>
          </a:p>
          <a:p>
            <a:r>
              <a:rPr lang="en-US" dirty="0" smtClean="0"/>
              <a:t>KIA  investments in Spain including a Rio Tinto Explosives $5 billion loss and again sex scandal </a:t>
            </a:r>
          </a:p>
          <a:p>
            <a:pPr lvl="1"/>
            <a:r>
              <a:rPr lang="en-US" b="1" dirty="0" smtClean="0">
                <a:solidFill>
                  <a:srgbClr val="FF0000"/>
                </a:solidFill>
              </a:rPr>
              <a:t>Led to rebellion by Parliament and efforts to change rulers </a:t>
            </a:r>
            <a:endParaRPr lang="en-US" b="1" dirty="0">
              <a:solidFill>
                <a:srgbClr val="FF0000"/>
              </a:solidFill>
            </a:endParaRPr>
          </a:p>
        </p:txBody>
      </p:sp>
    </p:spTree>
    <p:extLst>
      <p:ext uri="{BB962C8B-B14F-4D97-AF65-F5344CB8AC3E}">
        <p14:creationId xmlns:p14="http://schemas.microsoft.com/office/powerpoint/2010/main" val="1788858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715962"/>
          </a:xfrm>
        </p:spPr>
        <p:txBody>
          <a:bodyPr>
            <a:normAutofit fontScale="90000"/>
          </a:bodyPr>
          <a:lstStyle/>
          <a:p>
            <a:r>
              <a:rPr lang="en-US" dirty="0" smtClean="0"/>
              <a:t>Current Pressures: Learn from Mistakes? </a:t>
            </a:r>
            <a:endParaRPr lang="en-US" dirty="0"/>
          </a:p>
        </p:txBody>
      </p:sp>
      <p:sp>
        <p:nvSpPr>
          <p:cNvPr id="3" name="Content Placeholder 2"/>
          <p:cNvSpPr>
            <a:spLocks noGrp="1"/>
          </p:cNvSpPr>
          <p:nvPr>
            <p:ph idx="1"/>
          </p:nvPr>
        </p:nvSpPr>
        <p:spPr>
          <a:xfrm>
            <a:off x="457200" y="1066800"/>
            <a:ext cx="8229600" cy="5486400"/>
          </a:xfrm>
        </p:spPr>
        <p:txBody>
          <a:bodyPr>
            <a:normAutofit fontScale="85000" lnSpcReduction="10000"/>
          </a:bodyPr>
          <a:lstStyle/>
          <a:p>
            <a:r>
              <a:rPr lang="en-US" b="1" dirty="0"/>
              <a:t>Libya Investment Authority </a:t>
            </a:r>
            <a:r>
              <a:rPr lang="en-US" dirty="0"/>
              <a:t>Very Low SWF Scoreboard scores, grew rapidly 2000-8 but lost over $2 billion in ill-fated Goldman Sachs and Societe Generale deals.  Left it with only embarrassing option to sue these firms for not sufficiently teaching LIA about the options (admitting their own ignoran</a:t>
            </a:r>
            <a:endParaRPr lang="en-US" dirty="0" smtClean="0"/>
          </a:p>
          <a:p>
            <a:endParaRPr lang="en-US" dirty="0" smtClean="0"/>
          </a:p>
          <a:p>
            <a:r>
              <a:rPr lang="en-US" dirty="0" smtClean="0"/>
              <a:t> </a:t>
            </a:r>
            <a:r>
              <a:rPr lang="en-US" b="1" dirty="0" smtClean="0"/>
              <a:t>Oman’s SGRF An Exception of Positive response? </a:t>
            </a:r>
          </a:p>
          <a:p>
            <a:pPr marL="0" indent="0">
              <a:buNone/>
            </a:pPr>
            <a:r>
              <a:rPr lang="en-US" b="1" dirty="0"/>
              <a:t> </a:t>
            </a:r>
            <a:r>
              <a:rPr lang="en-US" b="1" dirty="0" smtClean="0"/>
              <a:t>     </a:t>
            </a:r>
            <a:r>
              <a:rPr lang="en-US" sz="3300" dirty="0" smtClean="0"/>
              <a:t>Al-Saidi PhD Dissertation  disclosures 2012 </a:t>
            </a:r>
          </a:p>
          <a:p>
            <a:pPr lvl="1"/>
            <a:r>
              <a:rPr lang="en-US" sz="3300" dirty="0" smtClean="0"/>
              <a:t>followed by SGRF actions </a:t>
            </a:r>
          </a:p>
          <a:p>
            <a:pPr lvl="1"/>
            <a:r>
              <a:rPr lang="en-US" sz="3300" dirty="0" smtClean="0"/>
              <a:t>(a) 2014 Whistle-Blowing Policy, </a:t>
            </a:r>
          </a:p>
          <a:p>
            <a:pPr lvl="1"/>
            <a:r>
              <a:rPr lang="en-US" sz="3300" dirty="0" smtClean="0"/>
              <a:t>(b) 2015 applied for and received full membership in IFSWF, (c ) raised its transparency score </a:t>
            </a:r>
          </a:p>
          <a:p>
            <a:pPr marL="457200" lvl="1" indent="0">
              <a:buNone/>
            </a:pPr>
            <a:endParaRPr lang="en-US" dirty="0"/>
          </a:p>
          <a:p>
            <a:pPr marL="457200" lvl="1" indent="0">
              <a:buNone/>
            </a:pPr>
            <a:endParaRPr lang="en-US" dirty="0"/>
          </a:p>
          <a:p>
            <a:endParaRPr lang="en-US" dirty="0" smtClean="0"/>
          </a:p>
          <a:p>
            <a:endParaRPr lang="en-US" dirty="0"/>
          </a:p>
        </p:txBody>
      </p:sp>
    </p:spTree>
    <p:extLst>
      <p:ext uri="{BB962C8B-B14F-4D97-AF65-F5344CB8AC3E}">
        <p14:creationId xmlns:p14="http://schemas.microsoft.com/office/powerpoint/2010/main" val="3424779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Challenges Ahead</a:t>
            </a:r>
            <a:endParaRPr lang="en-US" dirty="0"/>
          </a:p>
        </p:txBody>
      </p:sp>
      <p:sp>
        <p:nvSpPr>
          <p:cNvPr id="3" name="Content Placeholder 2"/>
          <p:cNvSpPr>
            <a:spLocks noGrp="1"/>
          </p:cNvSpPr>
          <p:nvPr>
            <p:ph idx="1"/>
          </p:nvPr>
        </p:nvSpPr>
        <p:spPr>
          <a:xfrm>
            <a:off x="381000" y="1219200"/>
            <a:ext cx="8305800" cy="5181600"/>
          </a:xfrm>
        </p:spPr>
        <p:txBody>
          <a:bodyPr>
            <a:normAutofit fontScale="92500" lnSpcReduction="10000"/>
          </a:bodyPr>
          <a:lstStyle/>
          <a:p>
            <a:r>
              <a:rPr lang="en-US" dirty="0" smtClean="0"/>
              <a:t>With the shale and drilling revolutions underway, low oil prices could be long-lasting</a:t>
            </a:r>
          </a:p>
          <a:p>
            <a:r>
              <a:rPr lang="en-US" dirty="0" smtClean="0"/>
              <a:t>With rising youth bulge and Female LFPR on rise, employment and diversification objectives of SWFs likely to continue to be more important</a:t>
            </a:r>
          </a:p>
          <a:p>
            <a:r>
              <a:rPr lang="en-US" dirty="0" smtClean="0"/>
              <a:t>Need for higher tech non-oil private sector to attract nationals with higher wage rates and this likely to help in attracting FDI; these need to be internationally competitive</a:t>
            </a:r>
          </a:p>
          <a:p>
            <a:r>
              <a:rPr lang="en-US" dirty="0" smtClean="0"/>
              <a:t>Some countries running low on energy reserves</a:t>
            </a:r>
          </a:p>
          <a:p>
            <a:r>
              <a:rPr lang="en-US" sz="3900" b="1" dirty="0" smtClean="0">
                <a:solidFill>
                  <a:srgbClr val="FF0000"/>
                </a:solidFill>
              </a:rPr>
              <a:t>Therefore reforms are urgent!</a:t>
            </a:r>
          </a:p>
        </p:txBody>
      </p:sp>
    </p:spTree>
    <p:extLst>
      <p:ext uri="{BB962C8B-B14F-4D97-AF65-F5344CB8AC3E}">
        <p14:creationId xmlns:p14="http://schemas.microsoft.com/office/powerpoint/2010/main" val="233450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Reforms Needed</a:t>
            </a:r>
            <a:endParaRPr lang="en-US" dirty="0"/>
          </a:p>
        </p:txBody>
      </p:sp>
      <p:sp>
        <p:nvSpPr>
          <p:cNvPr id="3" name="Content Placeholder 2"/>
          <p:cNvSpPr>
            <a:spLocks noGrp="1"/>
          </p:cNvSpPr>
          <p:nvPr>
            <p:ph idx="1"/>
          </p:nvPr>
        </p:nvSpPr>
        <p:spPr>
          <a:xfrm>
            <a:off x="457200" y="1066800"/>
            <a:ext cx="8229600" cy="5715000"/>
          </a:xfrm>
        </p:spPr>
        <p:txBody>
          <a:bodyPr>
            <a:normAutofit fontScale="92500" lnSpcReduction="20000"/>
          </a:bodyPr>
          <a:lstStyle/>
          <a:p>
            <a:pPr marL="0" indent="0">
              <a:buNone/>
            </a:pPr>
            <a:r>
              <a:rPr lang="en-US" sz="3600" b="1" dirty="0" smtClean="0">
                <a:solidFill>
                  <a:srgbClr val="FF0000"/>
                </a:solidFill>
              </a:rPr>
              <a:t>Within the SWFs</a:t>
            </a:r>
          </a:p>
          <a:p>
            <a:pPr marL="0" indent="0">
              <a:buNone/>
            </a:pPr>
            <a:r>
              <a:rPr lang="en-US" sz="3600" b="1" dirty="0">
                <a:solidFill>
                  <a:srgbClr val="FF0000"/>
                </a:solidFill>
              </a:rPr>
              <a:t> </a:t>
            </a:r>
            <a:r>
              <a:rPr lang="en-US" sz="2800" b="1" dirty="0" smtClean="0"/>
              <a:t>1.   Improve Transparency and SWF Scoreboard Scores</a:t>
            </a:r>
          </a:p>
          <a:p>
            <a:pPr marL="0" indent="0">
              <a:buNone/>
            </a:pPr>
            <a:r>
              <a:rPr lang="en-US" sz="2800" b="1" dirty="0"/>
              <a:t> </a:t>
            </a:r>
            <a:r>
              <a:rPr lang="en-US" sz="2800" b="1" dirty="0" smtClean="0"/>
              <a:t>     a. This should increase accountability and assessment of investment programs</a:t>
            </a:r>
          </a:p>
          <a:p>
            <a:pPr marL="0" indent="0">
              <a:buNone/>
            </a:pPr>
            <a:r>
              <a:rPr lang="en-US" sz="2800" b="1" dirty="0"/>
              <a:t> </a:t>
            </a:r>
            <a:r>
              <a:rPr lang="en-US" sz="2800" b="1" dirty="0" smtClean="0"/>
              <a:t>     b. Should serve as a positive signal to other investors and to firms receiving funding to improve their performance </a:t>
            </a:r>
          </a:p>
          <a:p>
            <a:pPr marL="514350" indent="-514350">
              <a:buAutoNum type="arabicPeriod" startAt="2"/>
            </a:pPr>
            <a:r>
              <a:rPr lang="en-US" sz="2800" b="1" dirty="0" smtClean="0"/>
              <a:t>Move away from Monarchs as SWF heads and decision makers, should reduce the subserviance of SWF goals to other objectives </a:t>
            </a:r>
          </a:p>
          <a:p>
            <a:pPr marL="514350" indent="-514350">
              <a:buAutoNum type="arabicPeriod" startAt="2"/>
            </a:pPr>
            <a:r>
              <a:rPr lang="en-US" sz="2800" b="1" dirty="0" smtClean="0"/>
              <a:t>Introduce more in the way of Whistleblower Protection to reduce likelihood of corruption</a:t>
            </a:r>
          </a:p>
          <a:p>
            <a:pPr marL="514350" indent="-514350">
              <a:buAutoNum type="arabicPeriod" startAt="2"/>
            </a:pPr>
            <a:r>
              <a:rPr lang="en-US" sz="2800" b="1" dirty="0" smtClean="0"/>
              <a:t>Join the IFSWF to get benefits of best practice tips, Perhaps develop a Regional Component of this </a:t>
            </a:r>
          </a:p>
          <a:p>
            <a:pPr marL="0" indent="0">
              <a:buNone/>
            </a:pPr>
            <a:r>
              <a:rPr lang="en-US" sz="2800" b="1" dirty="0">
                <a:solidFill>
                  <a:srgbClr val="FF0000"/>
                </a:solidFill>
              </a:rPr>
              <a:t> </a:t>
            </a:r>
            <a:r>
              <a:rPr lang="en-US" sz="2800" b="1" dirty="0" smtClean="0">
                <a:solidFill>
                  <a:srgbClr val="FF0000"/>
                </a:solidFill>
              </a:rPr>
              <a:t>  </a:t>
            </a:r>
            <a:endParaRPr lang="en-US" sz="3600" b="1" dirty="0">
              <a:solidFill>
                <a:srgbClr val="FF0000"/>
              </a:solidFill>
            </a:endParaRPr>
          </a:p>
        </p:txBody>
      </p:sp>
    </p:spTree>
    <p:extLst>
      <p:ext uri="{BB962C8B-B14F-4D97-AF65-F5344CB8AC3E}">
        <p14:creationId xmlns:p14="http://schemas.microsoft.com/office/powerpoint/2010/main" val="1222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Reforms Needed</a:t>
            </a:r>
            <a:endParaRPr lang="en-US" dirty="0"/>
          </a:p>
        </p:txBody>
      </p:sp>
      <p:sp>
        <p:nvSpPr>
          <p:cNvPr id="3" name="Content Placeholder 2"/>
          <p:cNvSpPr>
            <a:spLocks noGrp="1"/>
          </p:cNvSpPr>
          <p:nvPr>
            <p:ph idx="1"/>
          </p:nvPr>
        </p:nvSpPr>
        <p:spPr>
          <a:xfrm>
            <a:off x="457200" y="1219200"/>
            <a:ext cx="8305800" cy="5181600"/>
          </a:xfrm>
        </p:spPr>
        <p:txBody>
          <a:bodyPr>
            <a:normAutofit fontScale="92500"/>
          </a:bodyPr>
          <a:lstStyle/>
          <a:p>
            <a:pPr marL="0" indent="0">
              <a:buNone/>
            </a:pPr>
            <a:r>
              <a:rPr lang="en-US" b="1" dirty="0" smtClean="0">
                <a:solidFill>
                  <a:srgbClr val="FF0000"/>
                </a:solidFill>
              </a:rPr>
              <a:t>Beyond the SWFs</a:t>
            </a:r>
          </a:p>
          <a:p>
            <a:pPr marL="514350" indent="-514350">
              <a:buAutoNum type="arabicPeriod"/>
            </a:pPr>
            <a:r>
              <a:rPr lang="en-US" b="1" dirty="0" smtClean="0"/>
              <a:t>Improve the transparency between oil companies and government:  Join in EITI</a:t>
            </a:r>
          </a:p>
          <a:p>
            <a:pPr marL="514350" indent="-514350">
              <a:buAutoNum type="arabicPeriod"/>
            </a:pPr>
            <a:r>
              <a:rPr lang="en-US" b="1" dirty="0" smtClean="0"/>
              <a:t>Improve budgeting procedures and openness: Raise OBS scores. Increase comprehensiveness.</a:t>
            </a:r>
          </a:p>
          <a:p>
            <a:pPr marL="514350" indent="-514350">
              <a:buAutoNum type="arabicPeriod"/>
            </a:pPr>
            <a:r>
              <a:rPr lang="en-US" b="1" dirty="0" smtClean="0"/>
              <a:t>Introduce Rules (as in Chile) based on oil price </a:t>
            </a:r>
          </a:p>
          <a:p>
            <a:pPr marL="514350" indent="-514350">
              <a:buAutoNum type="arabicPeriod"/>
            </a:pPr>
            <a:r>
              <a:rPr lang="en-US" b="1" dirty="0" smtClean="0"/>
              <a:t>Decrease Subsidies and Government Cons.</a:t>
            </a:r>
          </a:p>
          <a:p>
            <a:pPr marL="514350" indent="-514350">
              <a:buAutoNum type="arabicPeriod"/>
            </a:pPr>
            <a:r>
              <a:rPr lang="en-US" b="1" dirty="0" smtClean="0"/>
              <a:t>Improve coordination between SWF Investments in Region and Other Public Expenditures and Infrastructure</a:t>
            </a:r>
            <a:endParaRPr lang="en-US" b="1" dirty="0"/>
          </a:p>
        </p:txBody>
      </p:sp>
    </p:spTree>
    <p:extLst>
      <p:ext uri="{BB962C8B-B14F-4D97-AF65-F5344CB8AC3E}">
        <p14:creationId xmlns:p14="http://schemas.microsoft.com/office/powerpoint/2010/main" val="174589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dirty="0" smtClean="0"/>
              <a:t>Sovereign Wealth Funds (SWFs)</a:t>
            </a:r>
            <a:endParaRPr lang="en-US" dirty="0"/>
          </a:p>
        </p:txBody>
      </p:sp>
      <p:sp>
        <p:nvSpPr>
          <p:cNvPr id="3" name="Content Placeholder 2"/>
          <p:cNvSpPr>
            <a:spLocks noGrp="1"/>
          </p:cNvSpPr>
          <p:nvPr>
            <p:ph idx="1"/>
          </p:nvPr>
        </p:nvSpPr>
        <p:spPr>
          <a:xfrm>
            <a:off x="304800" y="914400"/>
            <a:ext cx="8686800" cy="6096000"/>
          </a:xfrm>
        </p:spPr>
        <p:txBody>
          <a:bodyPr>
            <a:normAutofit fontScale="77500" lnSpcReduction="20000"/>
          </a:bodyPr>
          <a:lstStyle/>
          <a:p>
            <a:pPr marL="0" indent="0">
              <a:buNone/>
            </a:pPr>
            <a:r>
              <a:rPr lang="en-US" sz="3400" b="1" dirty="0" smtClean="0"/>
              <a:t>Important institution for achieving multiple objectives: </a:t>
            </a:r>
          </a:p>
          <a:p>
            <a:pPr marL="514350" indent="-514350">
              <a:buAutoNum type="arabicPeriod"/>
            </a:pPr>
            <a:r>
              <a:rPr lang="en-US" sz="3400" dirty="0" smtClean="0"/>
              <a:t>Financial wealth fund for life after oil (future generations and intergenerational equity)</a:t>
            </a:r>
          </a:p>
          <a:p>
            <a:pPr marL="514350" indent="-514350">
              <a:buAutoNum type="arabicPeriod"/>
            </a:pPr>
            <a:r>
              <a:rPr lang="en-US" sz="3400" dirty="0" smtClean="0"/>
              <a:t>Means of investing in Physical and Human capital so as to live up to the “Hartwick Rule” given that Oil exports sell off natural capital </a:t>
            </a:r>
          </a:p>
          <a:p>
            <a:pPr marL="514350" indent="-514350">
              <a:buAutoNum type="arabicPeriod"/>
            </a:pPr>
            <a:r>
              <a:rPr lang="en-US" sz="3400" dirty="0" smtClean="0"/>
              <a:t>Stabilizing expenditures in the face of fluctuating oil revenues, lowering excessive cyclicality and volatility</a:t>
            </a:r>
          </a:p>
          <a:p>
            <a:pPr marL="514350" indent="-514350">
              <a:buAutoNum type="arabicPeriod"/>
            </a:pPr>
            <a:r>
              <a:rPr lang="en-US" sz="3400" dirty="0" smtClean="0"/>
              <a:t>Supporting cooperation with  other states and reducing conflict</a:t>
            </a:r>
          </a:p>
          <a:p>
            <a:pPr marL="514350" indent="-514350">
              <a:buAutoNum type="arabicPeriod"/>
            </a:pPr>
            <a:r>
              <a:rPr lang="en-US" sz="3400" dirty="0" smtClean="0"/>
              <a:t>Diversifying Assets to reduce income and credit risks and dependence on oil</a:t>
            </a:r>
          </a:p>
          <a:p>
            <a:pPr marL="514350" indent="-514350">
              <a:buAutoNum type="arabicPeriod"/>
            </a:pPr>
            <a:r>
              <a:rPr lang="en-US" sz="3400" dirty="0" smtClean="0"/>
              <a:t>Attracting foreign technology and investment for economic growth</a:t>
            </a:r>
          </a:p>
          <a:p>
            <a:pPr marL="514350" indent="-514350">
              <a:buAutoNum type="arabicPeriod"/>
            </a:pPr>
            <a:r>
              <a:rPr lang="en-US" sz="3400" dirty="0" smtClean="0"/>
              <a:t>Complement and coordinate public investment strategies and use of exisiting infrastructure within the region</a:t>
            </a:r>
          </a:p>
          <a:p>
            <a:pPr marL="514350" indent="-514350">
              <a:buAutoNum type="arabicPeriod"/>
            </a:pPr>
            <a:endParaRPr lang="en-US" dirty="0"/>
          </a:p>
        </p:txBody>
      </p:sp>
    </p:spTree>
    <p:extLst>
      <p:ext uri="{BB962C8B-B14F-4D97-AF65-F5344CB8AC3E}">
        <p14:creationId xmlns:p14="http://schemas.microsoft.com/office/powerpoint/2010/main" val="386946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More Reforms Beyond the SWFs</a:t>
            </a:r>
            <a:br>
              <a:rPr lang="en-US" b="1" dirty="0" smtClean="0">
                <a:solidFill>
                  <a:srgbClr val="FF0000"/>
                </a:solidFill>
              </a:rPr>
            </a:br>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pPr marL="0" indent="0">
              <a:buNone/>
            </a:pPr>
            <a:r>
              <a:rPr lang="en-US" dirty="0" smtClean="0"/>
              <a:t>5. Provide incentives to Firms and FDI to bring in higher technology  </a:t>
            </a:r>
          </a:p>
          <a:p>
            <a:pPr marL="0" indent="0">
              <a:buNone/>
            </a:pPr>
            <a:r>
              <a:rPr lang="en-US" dirty="0" smtClean="0"/>
              <a:t>6. Lower artificially high Government Wage Rates to encourage nationals to private sector </a:t>
            </a:r>
          </a:p>
          <a:p>
            <a:pPr marL="0" indent="0">
              <a:buNone/>
            </a:pPr>
            <a:r>
              <a:rPr lang="en-US" dirty="0" smtClean="0"/>
              <a:t>7. Change Labor Laws so as to be somewhat tighter than they have been, avoid charges of abuses of foreign workers and improve likelihood of attracting high quality investors and nationals to the private sector</a:t>
            </a:r>
          </a:p>
          <a:p>
            <a:pPr marL="0" indent="0">
              <a:buNone/>
            </a:pPr>
            <a:r>
              <a:rPr lang="en-US" dirty="0" smtClean="0"/>
              <a:t>8. Encourage entrepreneurship, FLFPR</a:t>
            </a:r>
            <a:endParaRPr lang="en-US" dirty="0"/>
          </a:p>
        </p:txBody>
      </p:sp>
    </p:spTree>
    <p:extLst>
      <p:ext uri="{BB962C8B-B14F-4D97-AF65-F5344CB8AC3E}">
        <p14:creationId xmlns:p14="http://schemas.microsoft.com/office/powerpoint/2010/main" val="962853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Conclusion</a:t>
            </a:r>
            <a:endParaRPr lang="en-US" b="1" dirty="0"/>
          </a:p>
        </p:txBody>
      </p:sp>
      <p:sp>
        <p:nvSpPr>
          <p:cNvPr id="3" name="Content Placeholder 2"/>
          <p:cNvSpPr>
            <a:spLocks noGrp="1"/>
          </p:cNvSpPr>
          <p:nvPr>
            <p:ph idx="1"/>
          </p:nvPr>
        </p:nvSpPr>
        <p:spPr>
          <a:xfrm>
            <a:off x="304800" y="1371600"/>
            <a:ext cx="8382000" cy="4754563"/>
          </a:xfrm>
        </p:spPr>
        <p:txBody>
          <a:bodyPr>
            <a:normAutofit fontScale="92500" lnSpcReduction="10000"/>
          </a:bodyPr>
          <a:lstStyle/>
          <a:p>
            <a:r>
              <a:rPr lang="en-US" dirty="0" smtClean="0"/>
              <a:t>SWFs could play very important role in filling important objectives </a:t>
            </a:r>
          </a:p>
          <a:p>
            <a:r>
              <a:rPr lang="en-US" dirty="0" smtClean="0"/>
              <a:t>In some respects they already have, and some improvement over time is visible</a:t>
            </a:r>
          </a:p>
          <a:p>
            <a:r>
              <a:rPr lang="en-US" b="1" dirty="0" smtClean="0"/>
              <a:t>But, scandals, large </a:t>
            </a:r>
            <a:r>
              <a:rPr lang="en-US" b="1" dirty="0"/>
              <a:t>losses, </a:t>
            </a:r>
            <a:r>
              <a:rPr lang="en-US" b="1" dirty="0" smtClean="0"/>
              <a:t>leave much </a:t>
            </a:r>
            <a:r>
              <a:rPr lang="en-US" b="1" dirty="0"/>
              <a:t>room for </a:t>
            </a:r>
            <a:r>
              <a:rPr lang="en-US" b="1" dirty="0" smtClean="0"/>
              <a:t>improvement, </a:t>
            </a:r>
            <a:r>
              <a:rPr lang="en-US" b="1" dirty="0"/>
              <a:t>especially </a:t>
            </a:r>
            <a:r>
              <a:rPr lang="en-US" b="1" dirty="0" smtClean="0"/>
              <a:t>considering that amount of oil rents has had no effect on Assets</a:t>
            </a:r>
            <a:endParaRPr lang="en-US" b="1" dirty="0"/>
          </a:p>
          <a:p>
            <a:r>
              <a:rPr lang="en-US" b="1" dirty="0" smtClean="0"/>
              <a:t>Low Oil Price Era makes SWF reforms more urgent. The needed reforms go well beyond SWFs themselves</a:t>
            </a:r>
            <a:endParaRPr lang="en-US" b="1" dirty="0"/>
          </a:p>
        </p:txBody>
      </p:sp>
    </p:spTree>
    <p:extLst>
      <p:ext uri="{BB962C8B-B14F-4D97-AF65-F5344CB8AC3E}">
        <p14:creationId xmlns:p14="http://schemas.microsoft.com/office/powerpoint/2010/main" val="4249256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Illustrative Evidence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Cross-SWF Regressions in 2008 and 2015 with Small SWF Sample (no More than 20 MENA, C.Asia but also including Norway’s for:</a:t>
            </a:r>
          </a:p>
          <a:p>
            <a:pPr lvl="1"/>
            <a:r>
              <a:rPr lang="en-US" dirty="0" smtClean="0">
                <a:solidFill>
                  <a:srgbClr val="FF0000"/>
                </a:solidFill>
              </a:rPr>
              <a:t>Transparency (Linaburg-Maduell Index</a:t>
            </a:r>
            <a:r>
              <a:rPr lang="en-US" dirty="0" smtClean="0"/>
              <a:t>) </a:t>
            </a:r>
          </a:p>
          <a:p>
            <a:pPr lvl="1"/>
            <a:r>
              <a:rPr lang="en-US" dirty="0" smtClean="0">
                <a:solidFill>
                  <a:srgbClr val="FF0000"/>
                </a:solidFill>
              </a:rPr>
              <a:t>SWF Scoreboard and its Components </a:t>
            </a:r>
            <a:r>
              <a:rPr lang="en-US" dirty="0" smtClean="0"/>
              <a:t>(this index is rather </a:t>
            </a:r>
            <a:r>
              <a:rPr lang="en-US" b="1" dirty="0" smtClean="0"/>
              <a:t>minimal compromise</a:t>
            </a:r>
            <a:r>
              <a:rPr lang="en-US" dirty="0" smtClean="0"/>
              <a:t>, well far short of what was desired by west</a:t>
            </a:r>
          </a:p>
          <a:p>
            <a:pPr lvl="1"/>
            <a:r>
              <a:rPr lang="en-US" dirty="0" smtClean="0"/>
              <a:t>Assets Accumulated </a:t>
            </a:r>
          </a:p>
          <a:p>
            <a:pPr marL="457200" lvl="1" indent="0">
              <a:buNone/>
            </a:pPr>
            <a:r>
              <a:rPr lang="en-US" b="1" dirty="0" smtClean="0"/>
              <a:t>Huge Gaps between Institutional indexes between SWFs of Norway and Arab or other MENA countries </a:t>
            </a:r>
          </a:p>
        </p:txBody>
      </p:sp>
    </p:spTree>
    <p:extLst>
      <p:ext uri="{BB962C8B-B14F-4D97-AF65-F5344CB8AC3E}">
        <p14:creationId xmlns:p14="http://schemas.microsoft.com/office/powerpoint/2010/main" val="1714617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5715" y="152400"/>
            <a:ext cx="9349285"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3475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More Specifically</a:t>
            </a:r>
            <a:endParaRPr lang="en-US" dirty="0"/>
          </a:p>
        </p:txBody>
      </p:sp>
      <p:sp>
        <p:nvSpPr>
          <p:cNvPr id="3" name="Content Placeholder 2"/>
          <p:cNvSpPr>
            <a:spLocks noGrp="1"/>
          </p:cNvSpPr>
          <p:nvPr>
            <p:ph idx="1"/>
          </p:nvPr>
        </p:nvSpPr>
        <p:spPr>
          <a:xfrm>
            <a:off x="457200" y="1143000"/>
            <a:ext cx="8229600" cy="5410200"/>
          </a:xfrm>
        </p:spPr>
        <p:txBody>
          <a:bodyPr>
            <a:normAutofit/>
          </a:bodyPr>
          <a:lstStyle/>
          <a:p>
            <a:r>
              <a:rPr lang="en-US" dirty="0" smtClean="0"/>
              <a:t>Institutional</a:t>
            </a:r>
          </a:p>
          <a:p>
            <a:pPr lvl="1"/>
            <a:r>
              <a:rPr lang="en-US" dirty="0" smtClean="0"/>
              <a:t>Monarchy Dummy has negative effect on Clarity of Objectives and Risk Management Components of SWF Scoreboard</a:t>
            </a:r>
          </a:p>
          <a:p>
            <a:pPr lvl="1"/>
            <a:r>
              <a:rPr lang="en-US" b="1" dirty="0" smtClean="0"/>
              <a:t>Years since Founding effect positive but only in SWF Scoreboard and its components in 2012 </a:t>
            </a:r>
          </a:p>
          <a:p>
            <a:pPr lvl="1"/>
            <a:r>
              <a:rPr lang="en-US" dirty="0" smtClean="0"/>
              <a:t>Strongest and </a:t>
            </a:r>
            <a:r>
              <a:rPr lang="en-US" b="1" dirty="0" smtClean="0"/>
              <a:t>most distinctive positive effect on SWF Performance indicators from WB Governance Indicators like Voice and Accountability.</a:t>
            </a:r>
          </a:p>
          <a:p>
            <a:pPr lvl="1"/>
            <a:r>
              <a:rPr lang="en-US" b="1" dirty="0" smtClean="0"/>
              <a:t>No effect of magnitude of oil rents share in GDP</a:t>
            </a:r>
            <a:endParaRPr lang="en-US" b="1" dirty="0"/>
          </a:p>
        </p:txBody>
      </p:sp>
    </p:spTree>
    <p:extLst>
      <p:ext uri="{BB962C8B-B14F-4D97-AF65-F5344CB8AC3E}">
        <p14:creationId xmlns:p14="http://schemas.microsoft.com/office/powerpoint/2010/main" val="2580984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868362"/>
          </a:xfrm>
        </p:spPr>
        <p:txBody>
          <a:bodyPr>
            <a:normAutofit fontScale="90000"/>
          </a:bodyPr>
          <a:lstStyle/>
          <a:p>
            <a:r>
              <a:rPr lang="en-US" dirty="0" smtClean="0"/>
              <a:t>Determinants of SWF Asset Accumulation</a:t>
            </a:r>
            <a:endParaRPr lang="en-US" dirty="0"/>
          </a:p>
        </p:txBody>
      </p:sp>
      <p:sp>
        <p:nvSpPr>
          <p:cNvPr id="3" name="Content Placeholder 2"/>
          <p:cNvSpPr>
            <a:spLocks noGrp="1"/>
          </p:cNvSpPr>
          <p:nvPr>
            <p:ph idx="1"/>
          </p:nvPr>
        </p:nvSpPr>
        <p:spPr>
          <a:xfrm>
            <a:off x="457200" y="1295400"/>
            <a:ext cx="8229600" cy="5257800"/>
          </a:xfrm>
        </p:spPr>
        <p:txBody>
          <a:bodyPr>
            <a:normAutofit lnSpcReduction="10000"/>
          </a:bodyPr>
          <a:lstStyle/>
          <a:p>
            <a:r>
              <a:rPr lang="en-US" dirty="0" smtClean="0"/>
              <a:t>2008 Only significant determinant is </a:t>
            </a:r>
            <a:r>
              <a:rPr lang="en-US" b="1" dirty="0" smtClean="0"/>
              <a:t>Years since Founding of SWF, + but quite small</a:t>
            </a:r>
          </a:p>
          <a:p>
            <a:r>
              <a:rPr lang="en-US" dirty="0" smtClean="0"/>
              <a:t>2015 </a:t>
            </a:r>
            <a:r>
              <a:rPr lang="en-US" b="1" dirty="0" smtClean="0"/>
              <a:t>Years since Founding + effect  stronger</a:t>
            </a:r>
          </a:p>
          <a:p>
            <a:pPr lvl="1"/>
            <a:r>
              <a:rPr lang="en-US" b="1" dirty="0" smtClean="0"/>
              <a:t>Oil Rents as % of GDP: never significant </a:t>
            </a:r>
          </a:p>
          <a:p>
            <a:pPr lvl="1"/>
            <a:r>
              <a:rPr lang="en-US" b="1" dirty="0" smtClean="0"/>
              <a:t>Transparency: never significant</a:t>
            </a:r>
          </a:p>
          <a:p>
            <a:pPr lvl="1"/>
            <a:r>
              <a:rPr lang="en-US" b="1" dirty="0" smtClean="0"/>
              <a:t>SWF Scoreboard: perhaps marginally positive effect</a:t>
            </a:r>
          </a:p>
          <a:p>
            <a:pPr lvl="1"/>
            <a:r>
              <a:rPr lang="en-US" b="1" dirty="0" smtClean="0"/>
              <a:t>Open Budget Survey Country Score: positive effect</a:t>
            </a:r>
          </a:p>
          <a:p>
            <a:pPr lvl="1"/>
            <a:r>
              <a:rPr lang="en-US" b="1" dirty="0" smtClean="0"/>
              <a:t>Certain WB Governance Scores have significant positive effect</a:t>
            </a:r>
          </a:p>
          <a:p>
            <a:pPr lvl="1"/>
            <a:endParaRPr lang="en-US" dirty="0"/>
          </a:p>
        </p:txBody>
      </p:sp>
    </p:spTree>
    <p:extLst>
      <p:ext uri="{BB962C8B-B14F-4D97-AF65-F5344CB8AC3E}">
        <p14:creationId xmlns:p14="http://schemas.microsoft.com/office/powerpoint/2010/main" val="1333361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p>
            <a:r>
              <a:rPr lang="en-US" sz="3200" dirty="0" smtClean="0"/>
              <a:t>Appendix: Linaburg-Maduell Transparency Index </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10568"/>
              </p:ext>
            </p:extLst>
          </p:nvPr>
        </p:nvGraphicFramePr>
        <p:xfrm>
          <a:off x="381000" y="1143004"/>
          <a:ext cx="7643005" cy="5486393"/>
        </p:xfrm>
        <a:graphic>
          <a:graphicData uri="http://schemas.openxmlformats.org/drawingml/2006/table">
            <a:tbl>
              <a:tblPr/>
              <a:tblGrid>
                <a:gridCol w="764300"/>
                <a:gridCol w="6878705"/>
              </a:tblGrid>
              <a:tr h="371958">
                <a:tc>
                  <a:txBody>
                    <a:bodyPr/>
                    <a:lstStyle/>
                    <a:p>
                      <a:r>
                        <a:rPr lang="en-US" sz="1500" b="1" dirty="0"/>
                        <a:t>Point</a:t>
                      </a:r>
                      <a:endParaRPr lang="en-US" sz="1500" dirty="0"/>
                    </a:p>
                  </a:txBody>
                  <a:tcPr marL="76711" marR="76711" marT="38356" marB="38356" anchor="ctr">
                    <a:lnL>
                      <a:noFill/>
                    </a:lnL>
                    <a:lnR>
                      <a:noFill/>
                    </a:lnR>
                    <a:lnT>
                      <a:noFill/>
                    </a:lnT>
                    <a:lnB>
                      <a:noFill/>
                    </a:lnB>
                  </a:tcPr>
                </a:tc>
                <a:tc>
                  <a:txBody>
                    <a:bodyPr/>
                    <a:lstStyle/>
                    <a:p>
                      <a:r>
                        <a:rPr lang="en-US" sz="1500" b="1" dirty="0"/>
                        <a:t>Principles of the Linaburg-Maduell Transparency Index</a:t>
                      </a:r>
                      <a:endParaRPr lang="en-US" sz="1500" dirty="0"/>
                    </a:p>
                  </a:txBody>
                  <a:tcPr marL="76711" marR="76711" marT="38356" marB="38356" anchor="ctr">
                    <a:lnL>
                      <a:noFill/>
                    </a:lnL>
                    <a:lnR>
                      <a:noFill/>
                    </a:lnR>
                    <a:lnT>
                      <a:noFill/>
                    </a:lnT>
                    <a:lnB>
                      <a:noFill/>
                    </a:lnB>
                  </a:tcPr>
                </a:tc>
              </a:tr>
              <a:tr h="650929">
                <a:tc>
                  <a:txBody>
                    <a:bodyPr/>
                    <a:lstStyle/>
                    <a:p>
                      <a:r>
                        <a:rPr lang="en-US" sz="1500" dirty="0"/>
                        <a:t>+1</a:t>
                      </a:r>
                    </a:p>
                  </a:txBody>
                  <a:tcPr marL="76711" marR="76711" marT="38356" marB="38356" anchor="ctr">
                    <a:lnL>
                      <a:noFill/>
                    </a:lnL>
                    <a:lnR>
                      <a:noFill/>
                    </a:lnR>
                    <a:lnT>
                      <a:noFill/>
                    </a:lnT>
                    <a:lnB>
                      <a:noFill/>
                    </a:lnB>
                    <a:solidFill>
                      <a:srgbClr val="EFEFEF"/>
                    </a:solidFill>
                  </a:tcPr>
                </a:tc>
                <a:tc>
                  <a:txBody>
                    <a:bodyPr/>
                    <a:lstStyle/>
                    <a:p>
                      <a:r>
                        <a:rPr lang="en-US" sz="1500"/>
                        <a:t>Fund provides history including reason for creation, origins of wealth, and government ownership structure</a:t>
                      </a:r>
                    </a:p>
                  </a:txBody>
                  <a:tcPr marL="76711" marR="76711" marT="38356" marB="38356" anchor="ctr">
                    <a:lnL>
                      <a:noFill/>
                    </a:lnL>
                    <a:lnR>
                      <a:noFill/>
                    </a:lnR>
                    <a:lnT>
                      <a:noFill/>
                    </a:lnT>
                    <a:lnB>
                      <a:noFill/>
                    </a:lnB>
                    <a:solidFill>
                      <a:srgbClr val="EFEFEF"/>
                    </a:solidFill>
                  </a:tcPr>
                </a:tc>
              </a:tr>
              <a:tr h="371958">
                <a:tc>
                  <a:txBody>
                    <a:bodyPr/>
                    <a:lstStyle/>
                    <a:p>
                      <a:r>
                        <a:rPr lang="en-US" sz="1500"/>
                        <a:t>+1</a:t>
                      </a:r>
                    </a:p>
                  </a:txBody>
                  <a:tcPr marL="76711" marR="76711" marT="38356" marB="38356">
                    <a:lnL>
                      <a:noFill/>
                    </a:lnL>
                    <a:lnR>
                      <a:noFill/>
                    </a:lnR>
                    <a:lnT>
                      <a:noFill/>
                    </a:lnT>
                    <a:lnB>
                      <a:noFill/>
                    </a:lnB>
                  </a:tcPr>
                </a:tc>
                <a:tc>
                  <a:txBody>
                    <a:bodyPr/>
                    <a:lstStyle/>
                    <a:p>
                      <a:r>
                        <a:rPr lang="en-US" sz="1500"/>
                        <a:t>Fund provides up-to-date independently audited annual reports</a:t>
                      </a:r>
                    </a:p>
                  </a:txBody>
                  <a:tcPr marL="76711" marR="76711" marT="38356" marB="38356">
                    <a:lnL>
                      <a:noFill/>
                    </a:lnL>
                    <a:lnR>
                      <a:noFill/>
                    </a:lnR>
                    <a:lnT>
                      <a:noFill/>
                    </a:lnT>
                    <a:lnB>
                      <a:noFill/>
                    </a:lnB>
                  </a:tcPr>
                </a:tc>
              </a:tr>
              <a:tr h="650929">
                <a:tc>
                  <a:txBody>
                    <a:bodyPr/>
                    <a:lstStyle/>
                    <a:p>
                      <a:r>
                        <a:rPr lang="en-US" sz="1500"/>
                        <a:t>+1</a:t>
                      </a:r>
                    </a:p>
                  </a:txBody>
                  <a:tcPr marL="76711" marR="76711" marT="38356" marB="38356" anchor="ctr">
                    <a:lnL>
                      <a:noFill/>
                    </a:lnL>
                    <a:lnR>
                      <a:noFill/>
                    </a:lnR>
                    <a:lnT>
                      <a:noFill/>
                    </a:lnT>
                    <a:lnB>
                      <a:noFill/>
                    </a:lnB>
                    <a:solidFill>
                      <a:srgbClr val="EFEFEF"/>
                    </a:solidFill>
                  </a:tcPr>
                </a:tc>
                <a:tc>
                  <a:txBody>
                    <a:bodyPr/>
                    <a:lstStyle/>
                    <a:p>
                      <a:r>
                        <a:rPr lang="en-US" sz="1500"/>
                        <a:t>Fund provides ownership percentage of company holdings, and geographic locations of holdings</a:t>
                      </a:r>
                    </a:p>
                  </a:txBody>
                  <a:tcPr marL="76711" marR="76711" marT="38356" marB="38356" anchor="ctr">
                    <a:lnL>
                      <a:noFill/>
                    </a:lnL>
                    <a:lnR>
                      <a:noFill/>
                    </a:lnR>
                    <a:lnT>
                      <a:noFill/>
                    </a:lnT>
                    <a:lnB>
                      <a:noFill/>
                    </a:lnB>
                    <a:solidFill>
                      <a:srgbClr val="EFEFEF"/>
                    </a:solidFill>
                  </a:tcPr>
                </a:tc>
              </a:tr>
              <a:tr h="650929">
                <a:tc>
                  <a:txBody>
                    <a:bodyPr/>
                    <a:lstStyle/>
                    <a:p>
                      <a:r>
                        <a:rPr lang="en-US" sz="1500"/>
                        <a:t>+1</a:t>
                      </a:r>
                    </a:p>
                  </a:txBody>
                  <a:tcPr marL="76711" marR="76711" marT="38356" marB="38356">
                    <a:lnL>
                      <a:noFill/>
                    </a:lnL>
                    <a:lnR>
                      <a:noFill/>
                    </a:lnR>
                    <a:lnT>
                      <a:noFill/>
                    </a:lnT>
                    <a:lnB>
                      <a:noFill/>
                    </a:lnB>
                  </a:tcPr>
                </a:tc>
                <a:tc>
                  <a:txBody>
                    <a:bodyPr/>
                    <a:lstStyle/>
                    <a:p>
                      <a:r>
                        <a:rPr lang="en-US" sz="1500"/>
                        <a:t>Fund provides total portfolio market value, returns, and management compensation</a:t>
                      </a:r>
                    </a:p>
                  </a:txBody>
                  <a:tcPr marL="76711" marR="76711" marT="38356" marB="38356">
                    <a:lnL>
                      <a:noFill/>
                    </a:lnL>
                    <a:lnR>
                      <a:noFill/>
                    </a:lnR>
                    <a:lnT>
                      <a:noFill/>
                    </a:lnT>
                    <a:lnB>
                      <a:noFill/>
                    </a:lnB>
                  </a:tcPr>
                </a:tc>
              </a:tr>
              <a:tr h="650929">
                <a:tc>
                  <a:txBody>
                    <a:bodyPr/>
                    <a:lstStyle/>
                    <a:p>
                      <a:r>
                        <a:rPr lang="en-US" sz="1500"/>
                        <a:t>+1</a:t>
                      </a:r>
                    </a:p>
                  </a:txBody>
                  <a:tcPr marL="76711" marR="76711" marT="38356" marB="38356" anchor="ctr">
                    <a:lnL>
                      <a:noFill/>
                    </a:lnL>
                    <a:lnR>
                      <a:noFill/>
                    </a:lnR>
                    <a:lnT>
                      <a:noFill/>
                    </a:lnT>
                    <a:lnB>
                      <a:noFill/>
                    </a:lnB>
                    <a:solidFill>
                      <a:srgbClr val="EFEFEF"/>
                    </a:solidFill>
                  </a:tcPr>
                </a:tc>
                <a:tc>
                  <a:txBody>
                    <a:bodyPr/>
                    <a:lstStyle/>
                    <a:p>
                      <a:r>
                        <a:rPr lang="en-US" sz="1500"/>
                        <a:t>Fund provides guidelines in reference to ethical standards, investment policies, and enforcer of guidelines</a:t>
                      </a:r>
                    </a:p>
                  </a:txBody>
                  <a:tcPr marL="76711" marR="76711" marT="38356" marB="38356" anchor="ctr">
                    <a:lnL>
                      <a:noFill/>
                    </a:lnL>
                    <a:lnR>
                      <a:noFill/>
                    </a:lnR>
                    <a:lnT>
                      <a:noFill/>
                    </a:lnT>
                    <a:lnB>
                      <a:noFill/>
                    </a:lnB>
                    <a:solidFill>
                      <a:srgbClr val="EFEFEF"/>
                    </a:solidFill>
                  </a:tcPr>
                </a:tc>
              </a:tr>
              <a:tr h="371958">
                <a:tc>
                  <a:txBody>
                    <a:bodyPr/>
                    <a:lstStyle/>
                    <a:p>
                      <a:r>
                        <a:rPr lang="en-US" sz="1500"/>
                        <a:t>+1</a:t>
                      </a:r>
                    </a:p>
                  </a:txBody>
                  <a:tcPr marL="76711" marR="76711" marT="38356" marB="38356">
                    <a:lnL>
                      <a:noFill/>
                    </a:lnL>
                    <a:lnR>
                      <a:noFill/>
                    </a:lnR>
                    <a:lnT>
                      <a:noFill/>
                    </a:lnT>
                    <a:lnB>
                      <a:noFill/>
                    </a:lnB>
                  </a:tcPr>
                </a:tc>
                <a:tc>
                  <a:txBody>
                    <a:bodyPr/>
                    <a:lstStyle/>
                    <a:p>
                      <a:r>
                        <a:rPr lang="en-US" sz="1500"/>
                        <a:t>Fund provides clear strategies and objectives</a:t>
                      </a:r>
                    </a:p>
                  </a:txBody>
                  <a:tcPr marL="76711" marR="76711" marT="38356" marB="38356">
                    <a:lnL>
                      <a:noFill/>
                    </a:lnL>
                    <a:lnR>
                      <a:noFill/>
                    </a:lnR>
                    <a:lnT>
                      <a:noFill/>
                    </a:lnT>
                    <a:lnB>
                      <a:noFill/>
                    </a:lnB>
                  </a:tcPr>
                </a:tc>
              </a:tr>
              <a:tr h="371958">
                <a:tc>
                  <a:txBody>
                    <a:bodyPr/>
                    <a:lstStyle/>
                    <a:p>
                      <a:r>
                        <a:rPr lang="en-US" sz="1500"/>
                        <a:t>+1</a:t>
                      </a:r>
                    </a:p>
                  </a:txBody>
                  <a:tcPr marL="76711" marR="76711" marT="38356" marB="38356" anchor="ctr">
                    <a:lnL>
                      <a:noFill/>
                    </a:lnL>
                    <a:lnR>
                      <a:noFill/>
                    </a:lnR>
                    <a:lnT>
                      <a:noFill/>
                    </a:lnT>
                    <a:lnB>
                      <a:noFill/>
                    </a:lnB>
                    <a:solidFill>
                      <a:srgbClr val="EFEFEF"/>
                    </a:solidFill>
                  </a:tcPr>
                </a:tc>
                <a:tc>
                  <a:txBody>
                    <a:bodyPr/>
                    <a:lstStyle/>
                    <a:p>
                      <a:r>
                        <a:rPr lang="en-US" sz="1500"/>
                        <a:t>If applicable, the fund clearly identifies subsidiaries and contact information</a:t>
                      </a:r>
                    </a:p>
                  </a:txBody>
                  <a:tcPr marL="76711" marR="76711" marT="38356" marB="38356" anchor="ctr">
                    <a:lnL>
                      <a:noFill/>
                    </a:lnL>
                    <a:lnR>
                      <a:noFill/>
                    </a:lnR>
                    <a:lnT>
                      <a:noFill/>
                    </a:lnT>
                    <a:lnB>
                      <a:noFill/>
                    </a:lnB>
                    <a:solidFill>
                      <a:srgbClr val="EFEFEF"/>
                    </a:solidFill>
                  </a:tcPr>
                </a:tc>
              </a:tr>
              <a:tr h="371958">
                <a:tc>
                  <a:txBody>
                    <a:bodyPr/>
                    <a:lstStyle/>
                    <a:p>
                      <a:r>
                        <a:rPr lang="en-US" sz="1500"/>
                        <a:t>+1</a:t>
                      </a:r>
                    </a:p>
                  </a:txBody>
                  <a:tcPr marL="76711" marR="76711" marT="38356" marB="38356">
                    <a:lnL>
                      <a:noFill/>
                    </a:lnL>
                    <a:lnR>
                      <a:noFill/>
                    </a:lnR>
                    <a:lnT>
                      <a:noFill/>
                    </a:lnT>
                    <a:lnB>
                      <a:noFill/>
                    </a:lnB>
                  </a:tcPr>
                </a:tc>
                <a:tc>
                  <a:txBody>
                    <a:bodyPr/>
                    <a:lstStyle/>
                    <a:p>
                      <a:r>
                        <a:rPr lang="en-US" sz="1500"/>
                        <a:t>If applicable, the fund identifies external managers</a:t>
                      </a:r>
                    </a:p>
                  </a:txBody>
                  <a:tcPr marL="76711" marR="76711" marT="38356" marB="38356">
                    <a:lnL>
                      <a:noFill/>
                    </a:lnL>
                    <a:lnR>
                      <a:noFill/>
                    </a:lnR>
                    <a:lnT>
                      <a:noFill/>
                    </a:lnT>
                    <a:lnB>
                      <a:noFill/>
                    </a:lnB>
                  </a:tcPr>
                </a:tc>
              </a:tr>
              <a:tr h="371958">
                <a:tc>
                  <a:txBody>
                    <a:bodyPr/>
                    <a:lstStyle/>
                    <a:p>
                      <a:r>
                        <a:rPr lang="en-US" sz="1500"/>
                        <a:t>+1</a:t>
                      </a:r>
                    </a:p>
                  </a:txBody>
                  <a:tcPr marL="76711" marR="76711" marT="38356" marB="38356" anchor="ctr">
                    <a:lnL>
                      <a:noFill/>
                    </a:lnL>
                    <a:lnR>
                      <a:noFill/>
                    </a:lnR>
                    <a:lnT>
                      <a:noFill/>
                    </a:lnT>
                    <a:lnB>
                      <a:noFill/>
                    </a:lnB>
                    <a:solidFill>
                      <a:srgbClr val="EFEFEF"/>
                    </a:solidFill>
                  </a:tcPr>
                </a:tc>
                <a:tc>
                  <a:txBody>
                    <a:bodyPr/>
                    <a:lstStyle/>
                    <a:p>
                      <a:r>
                        <a:rPr lang="en-US" sz="1500"/>
                        <a:t>Fund manages its own web site</a:t>
                      </a:r>
                    </a:p>
                  </a:txBody>
                  <a:tcPr marL="76711" marR="76711" marT="38356" marB="38356" anchor="ctr">
                    <a:lnL>
                      <a:noFill/>
                    </a:lnL>
                    <a:lnR>
                      <a:noFill/>
                    </a:lnR>
                    <a:lnT>
                      <a:noFill/>
                    </a:lnT>
                    <a:lnB>
                      <a:noFill/>
                    </a:lnB>
                    <a:solidFill>
                      <a:srgbClr val="EFEFEF"/>
                    </a:solidFill>
                  </a:tcPr>
                </a:tc>
              </a:tr>
              <a:tr h="650929">
                <a:tc>
                  <a:txBody>
                    <a:bodyPr/>
                    <a:lstStyle/>
                    <a:p>
                      <a:r>
                        <a:rPr lang="en-US" sz="1500"/>
                        <a:t>+1</a:t>
                      </a:r>
                    </a:p>
                  </a:txBody>
                  <a:tcPr marL="76711" marR="76711" marT="38356" marB="38356">
                    <a:lnL>
                      <a:noFill/>
                    </a:lnL>
                    <a:lnR>
                      <a:noFill/>
                    </a:lnR>
                    <a:lnT>
                      <a:noFill/>
                    </a:lnT>
                    <a:lnB>
                      <a:noFill/>
                    </a:lnB>
                  </a:tcPr>
                </a:tc>
                <a:tc>
                  <a:txBody>
                    <a:bodyPr/>
                    <a:lstStyle/>
                    <a:p>
                      <a:r>
                        <a:rPr lang="en-US" sz="1500" dirty="0"/>
                        <a:t>Fund provides main office location address and contact information such as telephone and fax</a:t>
                      </a:r>
                    </a:p>
                  </a:txBody>
                  <a:tcPr marL="76711" marR="76711" marT="38356" marB="38356">
                    <a:lnL>
                      <a:noFill/>
                    </a:lnL>
                    <a:lnR>
                      <a:noFill/>
                    </a:lnR>
                    <a:lnT>
                      <a:noFill/>
                    </a:lnT>
                    <a:lnB>
                      <a:noFill/>
                    </a:lnB>
                  </a:tcPr>
                </a:tc>
              </a:tr>
            </a:tbl>
          </a:graphicData>
        </a:graphic>
      </p:graphicFrame>
    </p:spTree>
    <p:extLst>
      <p:ext uri="{BB962C8B-B14F-4D97-AF65-F5344CB8AC3E}">
        <p14:creationId xmlns:p14="http://schemas.microsoft.com/office/powerpoint/2010/main" val="3181465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533400"/>
          </a:xfrm>
        </p:spPr>
        <p:txBody>
          <a:bodyPr>
            <a:normAutofit fontScale="90000"/>
          </a:bodyPr>
          <a:lstStyle/>
          <a:p>
            <a:r>
              <a:rPr lang="en-US" sz="3600" b="1" dirty="0"/>
              <a:t>Elements on the SWF Scoreboard </a:t>
            </a:r>
            <a:r>
              <a:rPr lang="en-US" sz="3600" b="1" dirty="0" smtClean="0"/>
              <a:t>(Truman)</a:t>
            </a:r>
            <a:r>
              <a:rPr lang="en-US" sz="3600" dirty="0"/>
              <a:t/>
            </a:r>
            <a:br>
              <a:rPr lang="en-US" sz="3600" dirty="0"/>
            </a:br>
            <a:endParaRPr lang="en-US" sz="3600" dirty="0"/>
          </a:p>
        </p:txBody>
      </p:sp>
      <p:sp>
        <p:nvSpPr>
          <p:cNvPr id="3" name="Content Placeholder 2"/>
          <p:cNvSpPr>
            <a:spLocks noGrp="1"/>
          </p:cNvSpPr>
          <p:nvPr>
            <p:ph idx="1"/>
          </p:nvPr>
        </p:nvSpPr>
        <p:spPr>
          <a:xfrm>
            <a:off x="381000" y="762000"/>
            <a:ext cx="8305800" cy="5867400"/>
          </a:xfrm>
        </p:spPr>
        <p:txBody>
          <a:bodyPr>
            <a:normAutofit fontScale="55000" lnSpcReduction="20000"/>
          </a:bodyPr>
          <a:lstStyle/>
          <a:p>
            <a:r>
              <a:rPr lang="en-US" b="1" i="1" dirty="0" smtClean="0"/>
              <a:t>A</a:t>
            </a:r>
            <a:r>
              <a:rPr lang="en-US" b="1" i="1" dirty="0"/>
              <a:t>. Structure and Objectives</a:t>
            </a:r>
            <a:endParaRPr lang="en-US" dirty="0"/>
          </a:p>
          <a:p>
            <a:r>
              <a:rPr lang="en-US" dirty="0"/>
              <a:t>1. Is the SWF’s objective clearly stated?</a:t>
            </a:r>
          </a:p>
          <a:p>
            <a:r>
              <a:rPr lang="en-US" dirty="0"/>
              <a:t>2. Is there a clear legal framework for the SWF?</a:t>
            </a:r>
          </a:p>
          <a:p>
            <a:r>
              <a:rPr lang="en-US" dirty="0"/>
              <a:t>3. Is the procedure for changing the structure of the SWF clear?</a:t>
            </a:r>
          </a:p>
          <a:p>
            <a:r>
              <a:rPr lang="en-US" dirty="0"/>
              <a:t>4. Is the overall investment strategy clearly stated?</a:t>
            </a:r>
          </a:p>
          <a:p>
            <a:r>
              <a:rPr lang="en-US" dirty="0"/>
              <a:t>5. Is the source of the SWF funding clearly specified?</a:t>
            </a:r>
          </a:p>
          <a:p>
            <a:r>
              <a:rPr lang="en-US" dirty="0"/>
              <a:t>6. Is the nature of the subsequent use of the principal and earnings of the fund clearly specified?</a:t>
            </a:r>
          </a:p>
          <a:p>
            <a:r>
              <a:rPr lang="en-US" dirty="0"/>
              <a:t>7. Are the SWF’s operations appropriately integrated with fiscal and monetary policies?</a:t>
            </a:r>
          </a:p>
          <a:p>
            <a:r>
              <a:rPr lang="en-US" dirty="0"/>
              <a:t>8. Is the SWF separate from the country’s international reserves?</a:t>
            </a:r>
          </a:p>
          <a:p>
            <a:r>
              <a:rPr lang="en-US" b="1" i="1" dirty="0"/>
              <a:t>B. Governance</a:t>
            </a:r>
            <a:endParaRPr lang="en-US" dirty="0"/>
          </a:p>
          <a:p>
            <a:r>
              <a:rPr lang="en-US" dirty="0"/>
              <a:t>9. Is the role of government in setting the investment strategy of the SWF clearly established?</a:t>
            </a:r>
          </a:p>
          <a:p>
            <a:r>
              <a:rPr lang="en-US" dirty="0"/>
              <a:t>10. Is the role of the governing body of the SWF clearly established?</a:t>
            </a:r>
          </a:p>
          <a:p>
            <a:r>
              <a:rPr lang="en-US" dirty="0"/>
              <a:t>11. Is the role of the managers in executing the investment strategy clearly established?</a:t>
            </a:r>
          </a:p>
          <a:p>
            <a:r>
              <a:rPr lang="en-US" dirty="0"/>
              <a:t>12. Are decisions on specific investments made by the managers?</a:t>
            </a:r>
          </a:p>
          <a:p>
            <a:r>
              <a:rPr lang="en-US" dirty="0"/>
              <a:t>13. Does the SWF have internal ethical standards for its management and staff?</a:t>
            </a:r>
          </a:p>
          <a:p>
            <a:r>
              <a:rPr lang="en-US" dirty="0"/>
              <a:t>14. Does the SWF have in place and make publicly available guidelines for corporate responsibility that it follows?</a:t>
            </a:r>
          </a:p>
          <a:p>
            <a:r>
              <a:rPr lang="en-US" dirty="0"/>
              <a:t>15. Does the SWF have ethical investment guidelines that it follows?</a:t>
            </a:r>
          </a:p>
          <a:p>
            <a:endParaRPr lang="en-US" dirty="0"/>
          </a:p>
        </p:txBody>
      </p:sp>
    </p:spTree>
    <p:extLst>
      <p:ext uri="{BB962C8B-B14F-4D97-AF65-F5344CB8AC3E}">
        <p14:creationId xmlns:p14="http://schemas.microsoft.com/office/powerpoint/2010/main" val="456805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04800"/>
          </a:xfrm>
        </p:spPr>
        <p:txBody>
          <a:bodyPr>
            <a:normAutofit fontScale="90000"/>
          </a:bodyPr>
          <a:lstStyle/>
          <a:p>
            <a:r>
              <a:rPr lang="en-US" dirty="0" smtClean="0"/>
              <a:t>SWF Scoreboard (Continued)</a:t>
            </a:r>
            <a:endParaRPr lang="en-US" dirty="0"/>
          </a:p>
        </p:txBody>
      </p:sp>
      <p:sp>
        <p:nvSpPr>
          <p:cNvPr id="3" name="Content Placeholder 2"/>
          <p:cNvSpPr>
            <a:spLocks noGrp="1"/>
          </p:cNvSpPr>
          <p:nvPr>
            <p:ph idx="1"/>
          </p:nvPr>
        </p:nvSpPr>
        <p:spPr>
          <a:xfrm>
            <a:off x="76200" y="457200"/>
            <a:ext cx="8991600" cy="6477000"/>
          </a:xfrm>
        </p:spPr>
        <p:txBody>
          <a:bodyPr>
            <a:normAutofit fontScale="40000" lnSpcReduction="20000"/>
          </a:bodyPr>
          <a:lstStyle/>
          <a:p>
            <a:pPr marL="0" indent="0">
              <a:buNone/>
            </a:pPr>
            <a:r>
              <a:rPr lang="en-US" sz="4500" b="1" i="1" dirty="0" smtClean="0"/>
              <a:t>      C</a:t>
            </a:r>
            <a:r>
              <a:rPr lang="en-US" sz="4500" b="1" i="1" dirty="0"/>
              <a:t>. Investment and Accountability</a:t>
            </a:r>
            <a:endParaRPr lang="en-US" sz="4500" dirty="0"/>
          </a:p>
          <a:p>
            <a:pPr marL="0" indent="0">
              <a:buNone/>
            </a:pPr>
            <a:r>
              <a:rPr lang="en-US" sz="4500" dirty="0"/>
              <a:t>16. Do regular reports on investments by the SWF include information on the categories of investments?</a:t>
            </a:r>
          </a:p>
          <a:p>
            <a:pPr marL="0" indent="0">
              <a:buNone/>
            </a:pPr>
            <a:r>
              <a:rPr lang="en-US" sz="4500" dirty="0"/>
              <a:t>17. Does the strategy use benchmarks? </a:t>
            </a:r>
          </a:p>
          <a:p>
            <a:pPr marL="0" indent="0">
              <a:buNone/>
            </a:pPr>
            <a:r>
              <a:rPr lang="en-US" sz="4500" dirty="0"/>
              <a:t>18. Does the strategy use credit ratings? </a:t>
            </a:r>
          </a:p>
          <a:p>
            <a:pPr marL="0" indent="0">
              <a:buNone/>
            </a:pPr>
            <a:r>
              <a:rPr lang="en-US" sz="4500" dirty="0"/>
              <a:t>19. Are the holders of investment mandates identified?</a:t>
            </a:r>
          </a:p>
          <a:p>
            <a:pPr marL="0" indent="0">
              <a:buNone/>
            </a:pPr>
            <a:r>
              <a:rPr lang="en-US" sz="4500" dirty="0"/>
              <a:t>20. Do regular reports on the investments by the SWF include the size of the fund?</a:t>
            </a:r>
          </a:p>
          <a:p>
            <a:pPr marL="0" indent="0">
              <a:buNone/>
            </a:pPr>
            <a:r>
              <a:rPr lang="en-US" sz="4500" dirty="0"/>
              <a:t>21. Do regular reports on the investments by the SWF include information on its returns?</a:t>
            </a:r>
          </a:p>
          <a:p>
            <a:pPr marL="0" indent="0">
              <a:buNone/>
            </a:pPr>
            <a:r>
              <a:rPr lang="en-US" sz="4500" dirty="0"/>
              <a:t>22 Do regular reports on the investments by the SWF includeinformation on the geographic location of investments?</a:t>
            </a:r>
          </a:p>
          <a:p>
            <a:pPr marL="0" indent="0">
              <a:buNone/>
            </a:pPr>
            <a:r>
              <a:rPr lang="en-US" sz="4500" dirty="0"/>
              <a:t>23. Do regular reports on the investments by the SWF include information on the specific investments?</a:t>
            </a:r>
          </a:p>
          <a:p>
            <a:pPr marL="0" indent="0">
              <a:buNone/>
            </a:pPr>
            <a:r>
              <a:rPr lang="en-US" sz="4500" dirty="0"/>
              <a:t>24. Do regular reports on the investments by the SWF include information on the currency composition of investments?</a:t>
            </a:r>
          </a:p>
          <a:p>
            <a:pPr marL="0" indent="0">
              <a:buNone/>
            </a:pPr>
            <a:r>
              <a:rPr lang="en-US" sz="4500" dirty="0"/>
              <a:t>25. Does the SWF provide at least an annual report on its activities and results?</a:t>
            </a:r>
          </a:p>
          <a:p>
            <a:pPr marL="0" indent="0">
              <a:buNone/>
            </a:pPr>
            <a:r>
              <a:rPr lang="en-US" sz="4500" dirty="0"/>
              <a:t>26. Does the SWF provide quarterly reports?</a:t>
            </a:r>
          </a:p>
          <a:p>
            <a:pPr marL="0" indent="0">
              <a:buNone/>
            </a:pPr>
            <a:r>
              <a:rPr lang="en-US" sz="4500" dirty="0"/>
              <a:t>27. Is the SWF subject to a regular annual audit?</a:t>
            </a:r>
          </a:p>
          <a:p>
            <a:pPr marL="0" indent="0">
              <a:buNone/>
            </a:pPr>
            <a:r>
              <a:rPr lang="en-US" sz="4500" dirty="0"/>
              <a:t>28. Does the SWF publish promptly the audits of its operations and accounts? </a:t>
            </a:r>
          </a:p>
          <a:p>
            <a:pPr marL="0" indent="0">
              <a:buNone/>
            </a:pPr>
            <a:r>
              <a:rPr lang="en-US" sz="4500" dirty="0"/>
              <a:t>29. Are the audits independent?  </a:t>
            </a:r>
          </a:p>
          <a:p>
            <a:pPr marL="0" indent="0">
              <a:buNone/>
            </a:pPr>
            <a:r>
              <a:rPr lang="en-US" sz="4500" b="1" i="1" dirty="0" smtClean="0"/>
              <a:t>       D</a:t>
            </a:r>
            <a:r>
              <a:rPr lang="en-US" sz="4500" b="1" i="1" dirty="0"/>
              <a:t>. Risk Management</a:t>
            </a:r>
            <a:endParaRPr lang="en-US" sz="4500" dirty="0"/>
          </a:p>
          <a:p>
            <a:pPr marL="0" indent="0">
              <a:buNone/>
            </a:pPr>
            <a:r>
              <a:rPr lang="en-US" sz="4500" dirty="0"/>
              <a:t>30. Does the SWF have an operational risk management policy? </a:t>
            </a:r>
          </a:p>
          <a:p>
            <a:pPr marL="0" indent="0">
              <a:buNone/>
            </a:pPr>
            <a:r>
              <a:rPr lang="en-US" sz="4500" dirty="0"/>
              <a:t>31</a:t>
            </a:r>
            <a:r>
              <a:rPr lang="en-US" sz="4500" b="1" i="1" dirty="0"/>
              <a:t>. </a:t>
            </a:r>
            <a:r>
              <a:rPr lang="en-US" sz="4500" dirty="0"/>
              <a:t>Does the SWFhave a policy on the use of leverage?</a:t>
            </a:r>
          </a:p>
          <a:p>
            <a:pPr marL="0" indent="0">
              <a:buNone/>
            </a:pPr>
            <a:r>
              <a:rPr lang="en-US" sz="4500" dirty="0"/>
              <a:t>32. Does the SWF have a policy on the use of derivatives?</a:t>
            </a:r>
          </a:p>
          <a:p>
            <a:pPr marL="0" indent="0">
              <a:buNone/>
            </a:pPr>
            <a:r>
              <a:rPr lang="en-US" sz="4500" dirty="0"/>
              <a:t>33. Does the SWF have a guideline on the nature and speed of adjustment in its portfolio? </a:t>
            </a:r>
          </a:p>
          <a:p>
            <a:endParaRPr lang="en-US" dirty="0"/>
          </a:p>
        </p:txBody>
      </p:sp>
    </p:spTree>
    <p:extLst>
      <p:ext uri="{BB962C8B-B14F-4D97-AF65-F5344CB8AC3E}">
        <p14:creationId xmlns:p14="http://schemas.microsoft.com/office/powerpoint/2010/main" val="1897497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fontScale="90000"/>
          </a:bodyPr>
          <a:lstStyle/>
          <a:p>
            <a:r>
              <a:rPr lang="en-US" dirty="0" smtClean="0"/>
              <a:t>Potentially SWFs seem like ideal institution for oil exporters to Avoid the “Oil Curse”</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smtClean="0"/>
              <a:t>Save and invest for future, instead of excess cons.</a:t>
            </a:r>
          </a:p>
          <a:p>
            <a:r>
              <a:rPr lang="en-US" dirty="0" smtClean="0"/>
              <a:t>Reduce volatility and procyclicality, a source of “oil curse”, in form of slower growth </a:t>
            </a:r>
          </a:p>
          <a:p>
            <a:r>
              <a:rPr lang="en-US" dirty="0" smtClean="0"/>
              <a:t>Badly needed industrial diversification away from dependence on oil </a:t>
            </a:r>
          </a:p>
          <a:p>
            <a:r>
              <a:rPr lang="en-US" dirty="0" smtClean="0"/>
              <a:t>Link economies to international financial markets</a:t>
            </a:r>
          </a:p>
          <a:p>
            <a:r>
              <a:rPr lang="en-US" b="1" dirty="0" smtClean="0">
                <a:solidFill>
                  <a:srgbClr val="FF0000"/>
                </a:solidFill>
              </a:rPr>
              <a:t>Especially important in all respects now</a:t>
            </a:r>
            <a:r>
              <a:rPr lang="en-US" dirty="0" smtClean="0"/>
              <a:t>, given a possibly long period of low oil prices and budgetary problems of MENA oil exporters in satisfying social contract and the gradual depletion of oil and gas reserves in some of them  </a:t>
            </a:r>
            <a:endParaRPr lang="en-US" dirty="0"/>
          </a:p>
        </p:txBody>
      </p:sp>
    </p:spTree>
    <p:extLst>
      <p:ext uri="{BB962C8B-B14F-4D97-AF65-F5344CB8AC3E}">
        <p14:creationId xmlns:p14="http://schemas.microsoft.com/office/powerpoint/2010/main" val="392188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Tremendous Growth of Arab Oil Exporter SWFs</a:t>
            </a:r>
            <a:endParaRPr lang="en-US" dirty="0"/>
          </a:p>
        </p:txBody>
      </p:sp>
      <p:sp>
        <p:nvSpPr>
          <p:cNvPr id="3" name="Content Placeholder 2"/>
          <p:cNvSpPr>
            <a:spLocks noGrp="1"/>
          </p:cNvSpPr>
          <p:nvPr>
            <p:ph idx="1"/>
          </p:nvPr>
        </p:nvSpPr>
        <p:spPr>
          <a:xfrm>
            <a:off x="228600" y="1600200"/>
            <a:ext cx="8686800" cy="4525963"/>
          </a:xfrm>
        </p:spPr>
        <p:txBody>
          <a:bodyPr>
            <a:normAutofit fontScale="92500"/>
          </a:bodyPr>
          <a:lstStyle/>
          <a:p>
            <a:r>
              <a:rPr lang="en-US" dirty="0" smtClean="0"/>
              <a:t>Oil and Gas related SWFs :Over $4.2 trillion in 2015. Especially rapid growth during 2000-2008 and then again 2010-2013 with high and increasing oil prices</a:t>
            </a:r>
          </a:p>
          <a:p>
            <a:r>
              <a:rPr lang="en-US" dirty="0" smtClean="0"/>
              <a:t>With high oil prices and global financial crisis 2008, these funds started to buy significant shares in banks and companies of west </a:t>
            </a:r>
          </a:p>
          <a:p>
            <a:r>
              <a:rPr lang="en-US" dirty="0" smtClean="0"/>
              <a:t>Seen as threat in the West, especially since the SWFs are government-owned and non- transparent</a:t>
            </a:r>
          </a:p>
          <a:p>
            <a:r>
              <a:rPr lang="en-US" dirty="0" smtClean="0"/>
              <a:t>Some SWFs have responded positively since then</a:t>
            </a:r>
          </a:p>
          <a:p>
            <a:pPr marL="0" indent="0">
              <a:buNone/>
            </a:pPr>
            <a:endParaRPr lang="en-US" dirty="0" smtClean="0"/>
          </a:p>
          <a:p>
            <a:endParaRPr lang="en-US" dirty="0"/>
          </a:p>
        </p:txBody>
      </p:sp>
    </p:spTree>
    <p:extLst>
      <p:ext uri="{BB962C8B-B14F-4D97-AF65-F5344CB8AC3E}">
        <p14:creationId xmlns:p14="http://schemas.microsoft.com/office/powerpoint/2010/main" val="2508970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Three Phases of Growth: Rising Oil Prices </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dirty="0" smtClean="0"/>
              <a:t>1970s, 1980s Based on UK and US Model Very conservative But complementary institutions lacking. Poor budgeting </a:t>
            </a:r>
          </a:p>
          <a:p>
            <a:pPr marL="514350" indent="-514350">
              <a:buAutoNum type="arabicPeriod"/>
            </a:pPr>
            <a:r>
              <a:rPr lang="en-US" dirty="0" smtClean="0"/>
              <a:t>Norway 1990 (The Gold Standard of SWFs)</a:t>
            </a:r>
          </a:p>
          <a:p>
            <a:pPr marL="514350" indent="-514350">
              <a:buAutoNum type="arabicPeriod"/>
            </a:pPr>
            <a:r>
              <a:rPr lang="en-US" dirty="0" smtClean="0"/>
              <a:t>2000-2008</a:t>
            </a:r>
          </a:p>
          <a:p>
            <a:pPr marL="514350" indent="-514350">
              <a:buAutoNum type="arabicPeriod"/>
            </a:pPr>
            <a:r>
              <a:rPr lang="en-US" dirty="0" smtClean="0"/>
              <a:t>2010-2013 </a:t>
            </a:r>
          </a:p>
          <a:p>
            <a:pPr marL="514350" indent="-514350">
              <a:buAutoNum type="arabicPeriod"/>
            </a:pPr>
            <a:r>
              <a:rPr lang="en-US" dirty="0" smtClean="0"/>
              <a:t>Explosion of new Arab SWFs in those last two periods. Seen as “modernist”, tied in to world finance, </a:t>
            </a:r>
            <a:r>
              <a:rPr lang="en-US" b="1" dirty="0" smtClean="0">
                <a:solidFill>
                  <a:srgbClr val="FF0000"/>
                </a:solidFill>
              </a:rPr>
              <a:t>Some copy-cat, rivalries even within royal families  </a:t>
            </a:r>
          </a:p>
          <a:p>
            <a:endParaRPr lang="en-US" dirty="0"/>
          </a:p>
        </p:txBody>
      </p:sp>
    </p:spTree>
    <p:extLst>
      <p:ext uri="{BB962C8B-B14F-4D97-AF65-F5344CB8AC3E}">
        <p14:creationId xmlns:p14="http://schemas.microsoft.com/office/powerpoint/2010/main" val="2547003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fontScale="90000"/>
          </a:bodyPr>
          <a:lstStyle/>
          <a:p>
            <a:r>
              <a:rPr lang="en-US" dirty="0" smtClean="0"/>
              <a:t>In Practice: Political Economy of SWFs has often impeded such achievements </a:t>
            </a:r>
            <a:endParaRPr lang="en-US" dirty="0"/>
          </a:p>
        </p:txBody>
      </p:sp>
      <p:sp>
        <p:nvSpPr>
          <p:cNvPr id="3" name="Content Placeholder 2"/>
          <p:cNvSpPr>
            <a:spLocks noGrp="1"/>
          </p:cNvSpPr>
          <p:nvPr>
            <p:ph idx="1"/>
          </p:nvPr>
        </p:nvSpPr>
        <p:spPr>
          <a:xfrm>
            <a:off x="457200" y="1371600"/>
            <a:ext cx="8229600" cy="5334000"/>
          </a:xfrm>
        </p:spPr>
        <p:txBody>
          <a:bodyPr>
            <a:normAutofit fontScale="77500" lnSpcReduction="20000"/>
          </a:bodyPr>
          <a:lstStyle/>
          <a:p>
            <a:r>
              <a:rPr lang="en-US" dirty="0" smtClean="0"/>
              <a:t>The sovereigns have wanted secrecy, not transparency, leading to absence of assessment, sometimes corruption and inefficiency. Even after bringing in high quality staff, locals feel need to make decisions </a:t>
            </a:r>
          </a:p>
          <a:p>
            <a:r>
              <a:rPr lang="en-US" dirty="0" smtClean="0"/>
              <a:t>As conditions have changed, priorities among objectives have understandably changed, but making for inefficiencies</a:t>
            </a:r>
          </a:p>
          <a:p>
            <a:r>
              <a:rPr lang="en-US" dirty="0" smtClean="0"/>
              <a:t>Need for Maintaining the Social Contract between sovereign and citizenry has diverted attention from private sector to public sector and consumption, not investment (but this is not through or the fault of SWFs)</a:t>
            </a:r>
          </a:p>
          <a:p>
            <a:r>
              <a:rPr lang="en-US" dirty="0" smtClean="0"/>
              <a:t>Sovereigns as managers have had multiple responsibilities: tending to divert SWF to other objectives (from business to foreign affairs): </a:t>
            </a:r>
          </a:p>
          <a:p>
            <a:pPr lvl="1"/>
            <a:r>
              <a:rPr lang="en-US" dirty="0" smtClean="0"/>
              <a:t>QIA under Sheikh Hamad bin Jassim Al Thani who was both head , Prime Minister and Foreign Minister</a:t>
            </a:r>
            <a:endParaRPr lang="en-US" dirty="0"/>
          </a:p>
        </p:txBody>
      </p:sp>
    </p:spTree>
    <p:extLst>
      <p:ext uri="{BB962C8B-B14F-4D97-AF65-F5344CB8AC3E}">
        <p14:creationId xmlns:p14="http://schemas.microsoft.com/office/powerpoint/2010/main" val="123185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839200" cy="1143000"/>
          </a:xfrm>
        </p:spPr>
        <p:txBody>
          <a:bodyPr>
            <a:normAutofit fontScale="90000"/>
          </a:bodyPr>
          <a:lstStyle/>
          <a:p>
            <a:r>
              <a:rPr lang="en-US" dirty="0" smtClean="0"/>
              <a:t>Sheikh Hamad bin Jassin Al-Thani </a:t>
            </a:r>
            <a:br>
              <a:rPr lang="en-US" dirty="0" smtClean="0"/>
            </a:br>
            <a:r>
              <a:rPr lang="en-US" dirty="0" smtClean="0"/>
              <a:t>Foreign Minister, Prime Minister, CEO QIA </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7314" y="1676400"/>
            <a:ext cx="6592186"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218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Political Economy Shortcomings (cont.)</a:t>
            </a:r>
            <a:endParaRPr lang="en-US" dirty="0"/>
          </a:p>
        </p:txBody>
      </p:sp>
      <p:sp>
        <p:nvSpPr>
          <p:cNvPr id="3" name="Content Placeholder 2"/>
          <p:cNvSpPr>
            <a:spLocks noGrp="1"/>
          </p:cNvSpPr>
          <p:nvPr>
            <p:ph idx="1"/>
          </p:nvPr>
        </p:nvSpPr>
        <p:spPr>
          <a:xfrm>
            <a:off x="457200" y="1066800"/>
            <a:ext cx="8229600" cy="5562600"/>
          </a:xfrm>
        </p:spPr>
        <p:txBody>
          <a:bodyPr>
            <a:normAutofit fontScale="70000" lnSpcReduction="20000"/>
          </a:bodyPr>
          <a:lstStyle/>
          <a:p>
            <a:r>
              <a:rPr lang="en-US" dirty="0" smtClean="0"/>
              <a:t>Unwillingness to delegate, final decisions often made by non-specialist kings and princes: lack of cooperation, trust between them and specialists (Clark, Dixon and Monk (2013)</a:t>
            </a:r>
          </a:p>
          <a:p>
            <a:r>
              <a:rPr lang="en-US" b="1" dirty="0" smtClean="0">
                <a:solidFill>
                  <a:srgbClr val="FF0000"/>
                </a:solidFill>
              </a:rPr>
              <a:t>Lack of checks and balances: sometimes resulted in major mistakes, blocked proper assessments, and appropriate attribution of blame </a:t>
            </a:r>
          </a:p>
          <a:p>
            <a:r>
              <a:rPr lang="en-US" b="1" dirty="0" smtClean="0">
                <a:solidFill>
                  <a:srgbClr val="FF0000"/>
                </a:solidFill>
              </a:rPr>
              <a:t>Lack of transparency: led to distrust of SWFs and failure to get enough of oil funds into SWFs and from SWFs into appropriate investments: (Algeria)</a:t>
            </a:r>
            <a:r>
              <a:rPr lang="en-US" dirty="0" smtClean="0"/>
              <a:t> </a:t>
            </a:r>
          </a:p>
          <a:p>
            <a:r>
              <a:rPr lang="en-US" b="1" dirty="0" smtClean="0">
                <a:solidFill>
                  <a:srgbClr val="FF0000"/>
                </a:solidFill>
              </a:rPr>
              <a:t>Low scores on Open Budget and Resource Governance Indexes </a:t>
            </a:r>
          </a:p>
          <a:p>
            <a:r>
              <a:rPr lang="en-US" b="1" u="sng" dirty="0" smtClean="0">
                <a:solidFill>
                  <a:srgbClr val="FF0000"/>
                </a:solidFill>
              </a:rPr>
              <a:t>Insufficient use of rules </a:t>
            </a:r>
            <a:r>
              <a:rPr lang="en-US" b="1" dirty="0" smtClean="0">
                <a:solidFill>
                  <a:srgbClr val="FF0000"/>
                </a:solidFill>
              </a:rPr>
              <a:t>about putting oil revenues into SWFs and for the use of the profits on their investments and control of government expenditures when oil prices high. This has weakened ability to accumulate assets, lower volatility, </a:t>
            </a:r>
          </a:p>
          <a:p>
            <a:r>
              <a:rPr lang="en-US" b="1" dirty="0" smtClean="0">
                <a:solidFill>
                  <a:srgbClr val="FF0000"/>
                </a:solidFill>
              </a:rPr>
              <a:t>Interlinking of SWFs with Private Funds of Rulers and Insider elites has made for monopolistic regulations rather than ones fostering competition to assure international competitiveness   </a:t>
            </a:r>
            <a:endParaRPr lang="en-US" b="1" dirty="0">
              <a:solidFill>
                <a:srgbClr val="FF0000"/>
              </a:solidFill>
            </a:endParaRPr>
          </a:p>
        </p:txBody>
      </p:sp>
    </p:spTree>
    <p:extLst>
      <p:ext uri="{BB962C8B-B14F-4D97-AF65-F5344CB8AC3E}">
        <p14:creationId xmlns:p14="http://schemas.microsoft.com/office/powerpoint/2010/main" val="339774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533400"/>
          </a:xfrm>
        </p:spPr>
        <p:txBody>
          <a:bodyPr>
            <a:normAutofit fontScale="90000"/>
          </a:bodyPr>
          <a:lstStyle/>
          <a:p>
            <a:r>
              <a:rPr lang="en-US" dirty="0" smtClean="0"/>
              <a:t>Political Economy Shortcomings (Cont.)</a:t>
            </a:r>
            <a:endParaRPr lang="en-US" dirty="0"/>
          </a:p>
        </p:txBody>
      </p:sp>
      <p:sp>
        <p:nvSpPr>
          <p:cNvPr id="3" name="Content Placeholder 2"/>
          <p:cNvSpPr>
            <a:spLocks noGrp="1"/>
          </p:cNvSpPr>
          <p:nvPr>
            <p:ph idx="1"/>
          </p:nvPr>
        </p:nvSpPr>
        <p:spPr>
          <a:xfrm>
            <a:off x="457200" y="1143000"/>
            <a:ext cx="8305800" cy="5410200"/>
          </a:xfrm>
        </p:spPr>
        <p:txBody>
          <a:bodyPr>
            <a:normAutofit fontScale="92500" lnSpcReduction="20000"/>
          </a:bodyPr>
          <a:lstStyle/>
          <a:p>
            <a:pPr marL="0" indent="0">
              <a:buNone/>
            </a:pPr>
            <a:r>
              <a:rPr lang="en-US" dirty="0" smtClean="0"/>
              <a:t>* Even though some SWFs have signed onto the Santiago Principles and the IFSWF, most have not lived up to them, leaving them with low scores on SWF Scoreboard, impeding performance</a:t>
            </a:r>
          </a:p>
          <a:p>
            <a:pPr marL="0" indent="0">
              <a:buNone/>
            </a:pPr>
            <a:r>
              <a:rPr lang="en-US" dirty="0" smtClean="0"/>
              <a:t>* Much of this not the fault of the SWFs themselves but the broader institutional environment, Low OBS, Low scores of World Bank Governance indicators, Regulatory Quality, Rule of Law, V&amp;A and Resource Governance Index</a:t>
            </a:r>
          </a:p>
          <a:p>
            <a:pPr marL="0" indent="0">
              <a:buNone/>
            </a:pPr>
            <a:r>
              <a:rPr lang="en-US" dirty="0" smtClean="0"/>
              <a:t>* SWFs helped create and preserve Monarchies </a:t>
            </a:r>
          </a:p>
          <a:p>
            <a:pPr marL="0" indent="0">
              <a:buNone/>
            </a:pPr>
            <a:r>
              <a:rPr lang="en-US" dirty="0" smtClean="0"/>
              <a:t>* Emphasis on Subsidies for fuel has undermined fund accumulation, distorted resource allocation, led to smuggling and lawlessness </a:t>
            </a:r>
          </a:p>
          <a:p>
            <a:pPr marL="0" indent="0">
              <a:buNone/>
            </a:pPr>
            <a:endParaRPr lang="en-US" dirty="0"/>
          </a:p>
        </p:txBody>
      </p:sp>
    </p:spTree>
    <p:extLst>
      <p:ext uri="{BB962C8B-B14F-4D97-AF65-F5344CB8AC3E}">
        <p14:creationId xmlns:p14="http://schemas.microsoft.com/office/powerpoint/2010/main" val="128628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Connor Happiness in the US 06-18-2015">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3862</TotalTime>
  <Words>2772</Words>
  <Application>Microsoft Office PowerPoint</Application>
  <PresentationFormat>On-screen Show (4:3)</PresentationFormat>
  <Paragraphs>206</Paragraphs>
  <Slides>28</Slides>
  <Notes>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O'Connor Happiness in the US 06-18-2015</vt:lpstr>
      <vt:lpstr>PowerPoint Presentation</vt:lpstr>
      <vt:lpstr>Sovereign Wealth Funds (SWFs)</vt:lpstr>
      <vt:lpstr>Potentially SWFs seem like ideal institution for oil exporters to Avoid the “Oil Curse”</vt:lpstr>
      <vt:lpstr>Tremendous Growth of Arab Oil Exporter SWFs</vt:lpstr>
      <vt:lpstr>Three Phases of Growth: Rising Oil Prices </vt:lpstr>
      <vt:lpstr>In Practice: Political Economy of SWFs has often impeded such achievements </vt:lpstr>
      <vt:lpstr>Sheikh Hamad bin Jassin Al-Thani  Foreign Minister, Prime Minister, CEO QIA </vt:lpstr>
      <vt:lpstr>Political Economy Shortcomings (cont.)</vt:lpstr>
      <vt:lpstr>Political Economy Shortcomings (Cont.)</vt:lpstr>
      <vt:lpstr>Broader Political Problems in the GCC and Beyond </vt:lpstr>
      <vt:lpstr>Some Achievements: Kuwait </vt:lpstr>
      <vt:lpstr>Achievements: Abu Dhabi</vt:lpstr>
      <vt:lpstr>Achievements: Algeria</vt:lpstr>
      <vt:lpstr>Achievements of Several Other Arab SWFs </vt:lpstr>
      <vt:lpstr>Scandals and Setbacks: Do the SWFs and their leaders learn from these?</vt:lpstr>
      <vt:lpstr>Current Pressures: Learn from Mistakes? </vt:lpstr>
      <vt:lpstr>Challenges Ahead</vt:lpstr>
      <vt:lpstr>Reforms Needed</vt:lpstr>
      <vt:lpstr>Reforms Needed</vt:lpstr>
      <vt:lpstr>More Reforms Beyond the SWFs </vt:lpstr>
      <vt:lpstr>Conclusion</vt:lpstr>
      <vt:lpstr>Some Illustrative Evidence</vt:lpstr>
      <vt:lpstr>PowerPoint Presentation</vt:lpstr>
      <vt:lpstr>More Specifically</vt:lpstr>
      <vt:lpstr>Determinants of SWF Asset Accumulation</vt:lpstr>
      <vt:lpstr>Appendix: Linaburg-Maduell Transparency Index </vt:lpstr>
      <vt:lpstr>Elements on the SWF Scoreboard (Truman) </vt:lpstr>
      <vt:lpstr>SWF Scoreboard (Continued)</vt:lpstr>
    </vt:vector>
  </TitlesOfParts>
  <Company>USC Dornsife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Nugent</dc:creator>
  <cp:lastModifiedBy>Jeffrey Nugent</cp:lastModifiedBy>
  <cp:revision>83</cp:revision>
  <dcterms:created xsi:type="dcterms:W3CDTF">2016-07-27T23:11:47Z</dcterms:created>
  <dcterms:modified xsi:type="dcterms:W3CDTF">2017-04-06T22:45:04Z</dcterms:modified>
</cp:coreProperties>
</file>